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404" r:id="rId3"/>
    <p:sldId id="333" r:id="rId4"/>
    <p:sldId id="380" r:id="rId5"/>
    <p:sldId id="397" r:id="rId6"/>
    <p:sldId id="382" r:id="rId7"/>
    <p:sldId id="383" r:id="rId8"/>
    <p:sldId id="390" r:id="rId9"/>
    <p:sldId id="391" r:id="rId10"/>
    <p:sldId id="385" r:id="rId11"/>
    <p:sldId id="399" r:id="rId12"/>
    <p:sldId id="387" r:id="rId13"/>
    <p:sldId id="400" r:id="rId14"/>
    <p:sldId id="403" r:id="rId15"/>
    <p:sldId id="401" r:id="rId16"/>
    <p:sldId id="402" r:id="rId1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Z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66FF66"/>
    <a:srgbClr val="FF0000"/>
    <a:srgbClr val="FF0066"/>
    <a:srgbClr val="FFFF66"/>
    <a:srgbClr val="FFFF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56" autoAdjust="0"/>
    <p:restoredTop sz="94636" autoAdjust="0"/>
  </p:normalViewPr>
  <p:slideViewPr>
    <p:cSldViewPr>
      <p:cViewPr varScale="1">
        <p:scale>
          <a:sx n="66" d="100"/>
          <a:sy n="66" d="100"/>
        </p:scale>
        <p:origin x="-11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A69E-3352-4737-9412-B5A4D6856C28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1C3AB-E7A7-4DFB-8E2F-268B543730B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52793-4025-4EDF-8D73-252EF688651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C4CD7-851A-4432-9931-25CD870F9B37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440AA-F79B-4549-B843-756100CFB1D4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037C4-191F-422A-BC4E-CF0B98DC7E4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468B8-8BE0-45B0-A4F2-84A7C616BA6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D18E8-61D7-4B59-B326-EF9F3C236977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5FEF4-D344-4F95-80C4-EEEB3D2C6BE5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B0D2D-34D3-4F82-9D83-1045D828DF24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BFF08-18D2-4C0F-BAE5-D7F25750AB92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50000">
              <a:srgbClr val="FFFF99"/>
            </a:gs>
            <a:gs pos="100000">
              <a:srgbClr val="66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3661671A-08EE-46D0-BC36-E533C78FB22F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77158" name="WordArt 6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458200" cy="5105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27787"/>
              </a:avLst>
            </a:prstTxWarp>
          </a:bodyPr>
          <a:lstStyle/>
          <a:p>
            <a:r>
              <a:rPr lang="ru-RU" sz="60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5000">
                      <a:srgbClr val="FF0300"/>
                    </a:gs>
                    <a:gs pos="27500">
                      <a:srgbClr val="FF7A00"/>
                    </a:gs>
                    <a:gs pos="50000">
                      <a:srgbClr val="FFF200"/>
                    </a:gs>
                    <a:gs pos="72500">
                      <a:srgbClr val="FF7A00"/>
                    </a:gs>
                    <a:gs pos="85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Дополнительная </a:t>
            </a:r>
            <a:r>
              <a:rPr lang="ru-RU" sz="60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5000">
                      <a:srgbClr val="FF0300"/>
                    </a:gs>
                    <a:gs pos="27500">
                      <a:srgbClr val="FF7A00"/>
                    </a:gs>
                    <a:gs pos="50000">
                      <a:srgbClr val="FFF200"/>
                    </a:gs>
                    <a:gs pos="72500">
                      <a:srgbClr val="FF7A00"/>
                    </a:gs>
                    <a:gs pos="85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общеразвивающая</a:t>
            </a:r>
            <a:endParaRPr lang="ru-RU" sz="6000" kern="10" dirty="0" smtClean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ru-RU" sz="60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5000">
                      <a:srgbClr val="FF0300"/>
                    </a:gs>
                    <a:gs pos="27500">
                      <a:srgbClr val="FF7A00"/>
                    </a:gs>
                    <a:gs pos="50000">
                      <a:srgbClr val="FFF200"/>
                    </a:gs>
                    <a:gs pos="72500">
                      <a:srgbClr val="FF7A00"/>
                    </a:gs>
                    <a:gs pos="85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программа</a:t>
            </a:r>
            <a:endParaRPr lang="ru-RU" sz="60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7162" name="WordArt 10"/>
          <p:cNvSpPr>
            <a:spLocks noChangeArrowheads="1" noChangeShapeType="1" noTextEdit="1"/>
          </p:cNvSpPr>
          <p:nvPr/>
        </p:nvSpPr>
        <p:spPr bwMode="auto">
          <a:xfrm>
            <a:off x="1676400" y="2667000"/>
            <a:ext cx="59436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17716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4038600"/>
            <a:ext cx="7772400" cy="2590800"/>
          </a:xfrm>
        </p:spPr>
        <p:txBody>
          <a:bodyPr/>
          <a:lstStyle/>
          <a:p>
            <a:r>
              <a:rPr lang="ru-RU" sz="2400" dirty="0"/>
              <a:t>Программа разработана </a:t>
            </a:r>
            <a:r>
              <a:rPr lang="ru-RU" sz="2400" dirty="0" smtClean="0"/>
              <a:t>Овсянниковой</a:t>
            </a:r>
            <a:br>
              <a:rPr lang="ru-RU" sz="2400" dirty="0" smtClean="0"/>
            </a:br>
            <a:r>
              <a:rPr lang="ru-RU" sz="2400" dirty="0" smtClean="0"/>
              <a:t> Юлией Владимировной,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педагогом дополнительного образования</a:t>
            </a:r>
            <a:br>
              <a:rPr lang="ru-RU" sz="2400" dirty="0"/>
            </a:br>
            <a:r>
              <a:rPr lang="ru-RU" sz="2400" dirty="0" smtClean="0"/>
              <a:t>ОБОУ ДОД </a:t>
            </a:r>
            <a:r>
              <a:rPr lang="ru-RU" sz="2400" dirty="0"/>
              <a:t>«Курский </a:t>
            </a:r>
            <a:r>
              <a:rPr lang="ru-RU" sz="2400" dirty="0" smtClean="0"/>
              <a:t>ОДЭБЦ»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г.Курск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2819400"/>
            <a:ext cx="84582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i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РОСТОЧЕК</a:t>
            </a:r>
            <a:endParaRPr lang="ru-RU" sz="5400" b="1" i="1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5052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 animBg="1"/>
      <p:bldP spid="177162" grpId="0" animBg="1"/>
      <p:bldP spid="1771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Изображение 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562976"/>
            <a:ext cx="3381375" cy="2469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Impact" pitchFamily="34" charset="0"/>
              </a:rPr>
              <a:t>Условия реализации программы.</a:t>
            </a:r>
            <a:endParaRPr lang="ru-RU" dirty="0">
              <a:solidFill>
                <a:srgbClr val="0070C0"/>
              </a:solidFill>
              <a:latin typeface="Impact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43" y="1530319"/>
            <a:ext cx="3200400" cy="299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31299"/>
            <a:ext cx="3578225" cy="2951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G:\DSC_0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4220285" cy="280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</p:cSld>
  <p:clrMapOvr>
    <a:masterClrMapping/>
  </p:clrMapOvr>
  <p:transition spd="slow" advClick="0" advTm="4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G:\960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6" y="17703"/>
            <a:ext cx="2560514" cy="36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353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328666"/>
            <a:ext cx="2531489" cy="370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2544211" cy="39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:\i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69629"/>
            <a:ext cx="2353125" cy="38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032574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81627"/>
            <a:ext cx="2667000" cy="377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1"/>
            <a:ext cx="3730401" cy="333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05" y="2057401"/>
            <a:ext cx="2743200" cy="422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G:\1349761522_hranen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83645"/>
            <a:ext cx="2557033" cy="39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7" y="1950783"/>
            <a:ext cx="2749308" cy="42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08064"/>
      </p:ext>
    </p:extLst>
  </p:cSld>
  <p:clrMapOvr>
    <a:masterClrMapping/>
  </p:clrMapOvr>
  <p:transition spd="slow" advClick="0" advTm="1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ографии\Проект огурцы\P1060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9" y="4294303"/>
            <a:ext cx="3554831" cy="2349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Содержимое 3" descr="P10604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316" y="1523998"/>
            <a:ext cx="3391084" cy="2522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Impact" pitchFamily="34" charset="0"/>
              </a:rPr>
              <a:t>Методы и формы реализации программы.</a:t>
            </a:r>
            <a:endParaRPr lang="ru-RU" dirty="0">
              <a:solidFill>
                <a:srgbClr val="0070C0"/>
              </a:solidFill>
              <a:latin typeface="Impac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9" y="1458983"/>
            <a:ext cx="3747372" cy="265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67" y="4133142"/>
            <a:ext cx="3636690" cy="27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SC02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1" y="685800"/>
            <a:ext cx="3416508" cy="2562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G:\IMG_5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0" y="3910001"/>
            <a:ext cx="3508830" cy="2440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G:\DSC_0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25" y="3946287"/>
            <a:ext cx="3757605" cy="2440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0864"/>
            <a:ext cx="3904397" cy="27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121646"/>
      </p:ext>
    </p:extLst>
  </p:cSld>
  <p:clrMapOvr>
    <a:masterClrMapping/>
  </p:clrMapOvr>
  <p:transition spd="slow" advClick="0" advTm="1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P1110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695158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G:\P1110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886200" cy="2535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D:\Фотографии\Проект огурцы\P10607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56" y="4067614"/>
            <a:ext cx="3957472" cy="250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56" y="452700"/>
            <a:ext cx="4023701" cy="285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354794"/>
      </p:ext>
    </p:extLst>
  </p:cSld>
  <p:clrMapOvr>
    <a:masterClrMapping/>
  </p:clrMapOvr>
  <p:transition spd="slow" advClick="0" advTm="2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Impact" pitchFamily="34" charset="0"/>
              </a:rPr>
              <a:t>Наши достижения.</a:t>
            </a:r>
            <a:endParaRPr lang="ru-RU" dirty="0">
              <a:solidFill>
                <a:srgbClr val="0070C0"/>
              </a:solidFill>
              <a:latin typeface="Impact" pitchFamily="34" charset="0"/>
            </a:endParaRPr>
          </a:p>
        </p:txBody>
      </p:sp>
      <p:pic>
        <p:nvPicPr>
          <p:cNvPr id="11266" name="Picture 2" descr="H:\Быкановой Варваре Павловн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39" y="1371600"/>
            <a:ext cx="2656461" cy="3374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C:\Users\NOUT003\Desktop\Рисунок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42" y="1694058"/>
            <a:ext cx="2590800" cy="3374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NOUT003\Desktop\грамоты программа\Рисунок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2" y="1981200"/>
            <a:ext cx="2590800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C:\Users\NOUT003\Desktop\грамоты программа\Рисунок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2616198" cy="359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C:\Users\NOUT003\Desktop\грамоты программа\Рисунок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2679697" cy="359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NOUT003\Desktop\грамоты программа\Рисунок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58885"/>
            <a:ext cx="2462213" cy="3346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7181628"/>
      </p:ext>
    </p:extLst>
  </p:cSld>
  <p:clrMapOvr>
    <a:masterClrMapping/>
  </p:clrMapOvr>
  <p:transition spd="slow" advClick="0" advTm="3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8000" i="1" dirty="0" smtClean="0">
                <a:solidFill>
                  <a:srgbClr val="0070C0"/>
                </a:solidFill>
                <a:latin typeface="Impact" pitchFamily="34" charset="0"/>
              </a:rPr>
              <a:t>СПАСИБО ЗА ВНИМАНИЕ!</a:t>
            </a:r>
            <a:endParaRPr lang="ru-RU" sz="8000" i="1" dirty="0">
              <a:solidFill>
                <a:srgbClr val="0070C0"/>
              </a:solidFill>
              <a:latin typeface="Impac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531763"/>
      </p:ext>
    </p:extLst>
  </p:cSld>
  <p:clrMapOvr>
    <a:masterClrMapping/>
  </p:clrMapOvr>
  <p:transition spd="slow" advClick="0" advTm="288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Impact" pitchFamily="34" charset="0"/>
              </a:rPr>
              <a:t>Структура </a:t>
            </a:r>
            <a:r>
              <a:rPr lang="ru-RU" dirty="0" smtClean="0">
                <a:solidFill>
                  <a:srgbClr val="0070C0"/>
                </a:solidFill>
                <a:latin typeface="Impact" pitchFamily="34" charset="0"/>
              </a:rPr>
              <a:t>программы.</a:t>
            </a:r>
            <a:endParaRPr lang="ru-RU" dirty="0">
              <a:solidFill>
                <a:srgbClr val="0070C0"/>
              </a:solidFill>
              <a:latin typeface="Impact" pitchFamily="34" charset="0"/>
            </a:endParaRPr>
          </a:p>
        </p:txBody>
      </p:sp>
      <p:pic>
        <p:nvPicPr>
          <p:cNvPr id="2" name="Схема 1"/>
          <p:cNvPicPr>
            <a:picLocks noGrp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371600"/>
            <a:ext cx="8081963" cy="5181600"/>
          </a:xfrm>
          <a:noFill/>
          <a:ln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339580"/>
      </p:ext>
    </p:extLst>
  </p:cSld>
  <p:clrMapOvr>
    <a:masterClrMapping/>
  </p:clrMapOvr>
  <p:transition spd="slow" advClick="0" advTm="3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382000" cy="6172200"/>
          </a:xfrm>
          <a:noFill/>
          <a:ln>
            <a:solidFill>
              <a:srgbClr val="CC3300"/>
            </a:solidFill>
          </a:ln>
        </p:spPr>
        <p:txBody>
          <a:bodyPr/>
          <a:lstStyle/>
          <a:p>
            <a:r>
              <a:rPr lang="ru-RU" b="1" dirty="0"/>
              <a:t>Программа </a:t>
            </a:r>
            <a:r>
              <a:rPr lang="ru-RU" b="1" dirty="0" smtClean="0"/>
              <a:t>эколого-биологического</a:t>
            </a:r>
            <a:br>
              <a:rPr lang="ru-RU" b="1" dirty="0" smtClean="0"/>
            </a:br>
            <a:r>
              <a:rPr lang="ru-RU" b="1" dirty="0" smtClean="0"/>
              <a:t>направления,</a:t>
            </a:r>
            <a:r>
              <a:rPr lang="ru-RU" i="1" dirty="0" smtClean="0"/>
              <a:t> </a:t>
            </a:r>
            <a:r>
              <a:rPr lang="ru-RU" b="1" dirty="0" smtClean="0"/>
              <a:t>общеразвивающая,</a:t>
            </a:r>
            <a:br>
              <a:rPr lang="ru-RU" b="1" dirty="0" smtClean="0"/>
            </a:br>
            <a:r>
              <a:rPr lang="ru-RU" b="1" dirty="0" smtClean="0"/>
              <a:t>модифицированная,</a:t>
            </a:r>
            <a:r>
              <a:rPr lang="ru-RU" b="1" dirty="0" smtClean="0"/>
              <a:t> </a:t>
            </a:r>
            <a:r>
              <a:rPr lang="ru-RU" b="1" dirty="0" smtClean="0"/>
              <a:t>интегрированная</a:t>
            </a:r>
            <a:r>
              <a:rPr lang="ru-RU" b="1" dirty="0"/>
              <a:t>.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Click="0" advTm="3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4403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70C0"/>
                </a:solidFill>
                <a:latin typeface="Impact" pitchFamily="34" charset="0"/>
              </a:rPr>
              <a:t>Цель программы.</a:t>
            </a:r>
          </a:p>
          <a:p>
            <a:pPr marL="0" indent="0">
              <a:buNone/>
            </a:pPr>
            <a:endParaRPr lang="ru-RU" sz="2800" dirty="0">
              <a:latin typeface="Impact" pitchFamily="34" charset="0"/>
            </a:endParaRPr>
          </a:p>
          <a:p>
            <a:pPr marL="0" indent="0">
              <a:buNone/>
            </a:pPr>
            <a:r>
              <a:rPr lang="ru-RU" sz="2800" dirty="0"/>
              <a:t>создавать условия для формирования познавательного интереса у обучающихся к растениеводческой деятельности, углублять их биологические знания, совершенствовать практические навыки по выращиванию овощных культур.</a:t>
            </a:r>
          </a:p>
        </p:txBody>
      </p:sp>
      <p:pic>
        <p:nvPicPr>
          <p:cNvPr id="4" name="Picture 2" descr="G:\P1000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1" y="3962400"/>
            <a:ext cx="3238070" cy="2429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 advClick="0" advTm="6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  <a:latin typeface="Impact" pitchFamily="34" charset="0"/>
              </a:rPr>
              <a:t>Образовательные задачи</a:t>
            </a:r>
            <a:r>
              <a:rPr lang="ru-RU" dirty="0">
                <a:solidFill>
                  <a:srgbClr val="0070C0"/>
                </a:solidFill>
                <a:latin typeface="Impact" pitchFamily="34" charset="0"/>
              </a:rPr>
              <a:t>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r>
              <a:rPr lang="ru-RU" sz="2800" dirty="0" smtClean="0"/>
              <a:t>дать </a:t>
            </a:r>
            <a:r>
              <a:rPr lang="ru-RU" sz="2800" dirty="0"/>
              <a:t>представление о растениеводстве как о науке и представление об овощных культурах, их происхождении, способах выращивания; </a:t>
            </a:r>
          </a:p>
          <a:p>
            <a:r>
              <a:rPr lang="ru-RU" sz="2800" dirty="0" smtClean="0"/>
              <a:t>научить </a:t>
            </a:r>
            <a:r>
              <a:rPr lang="ru-RU" sz="2800" dirty="0"/>
              <a:t>применять полученные теоретические знания на практике;</a:t>
            </a:r>
          </a:p>
          <a:p>
            <a:r>
              <a:rPr lang="ru-RU" sz="2800" dirty="0" smtClean="0"/>
              <a:t>раскрыть </a:t>
            </a:r>
            <a:r>
              <a:rPr lang="ru-RU" sz="2800" dirty="0"/>
              <a:t>основные понятия: </a:t>
            </a:r>
            <a:r>
              <a:rPr lang="ru-RU" sz="2800"/>
              <a:t>почва, плодородие, Красная </a:t>
            </a:r>
            <a:r>
              <a:rPr lang="ru-RU" sz="2800" smtClean="0"/>
              <a:t>книга, </a:t>
            </a:r>
            <a:r>
              <a:rPr lang="ru-RU" sz="2800" dirty="0"/>
              <a:t>агротехника, факторы урожайности.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42031802"/>
      </p:ext>
    </p:extLst>
  </p:cSld>
  <p:clrMapOvr>
    <a:masterClrMapping/>
  </p:clrMapOvr>
  <p:transition spd="slow" advClick="0" advTm="13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0070C0"/>
                </a:solidFill>
                <a:latin typeface="Impact" pitchFamily="34" charset="0"/>
              </a:rPr>
              <a:t>Развивающие задачи</a:t>
            </a:r>
            <a:r>
              <a:rPr lang="ru-RU" b="1" i="1" dirty="0">
                <a:solidFill>
                  <a:srgbClr val="0070C0"/>
                </a:solidFill>
                <a:latin typeface="Impact" pitchFamily="34" charset="0"/>
              </a:rPr>
              <a:t>: 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2800" dirty="0"/>
              <a:t>формировать навыки работы с информационными источниками;</a:t>
            </a:r>
          </a:p>
          <a:p>
            <a:pPr lvl="0"/>
            <a:r>
              <a:rPr lang="ru-RU" sz="2800" dirty="0" smtClean="0"/>
              <a:t>учиться </a:t>
            </a:r>
            <a:r>
              <a:rPr lang="ru-RU" sz="2800" dirty="0"/>
              <a:t>работать с </a:t>
            </a:r>
            <a:r>
              <a:rPr lang="ru-RU" sz="2800" dirty="0" smtClean="0"/>
              <a:t>химическим и биологическим оборудованием;</a:t>
            </a:r>
            <a:endParaRPr lang="ru-RU" sz="2800" dirty="0"/>
          </a:p>
          <a:p>
            <a:pPr lvl="0"/>
            <a:r>
              <a:rPr lang="ru-RU" sz="2800" dirty="0" smtClean="0"/>
              <a:t>развивать навыки исследовательской деятельности и опытнической работы на учебно – опытном участке, теплице;</a:t>
            </a:r>
          </a:p>
          <a:p>
            <a:r>
              <a:rPr lang="ru-RU" sz="2800" dirty="0" smtClean="0"/>
              <a:t>создавать условия для работы индивидуально</a:t>
            </a:r>
            <a:r>
              <a:rPr lang="ru-RU" sz="2800" dirty="0"/>
              <a:t>, в паре, </a:t>
            </a:r>
            <a:r>
              <a:rPr lang="ru-RU" sz="2800" dirty="0" smtClean="0"/>
              <a:t>группе. </a:t>
            </a:r>
            <a:endParaRPr lang="ru-RU" sz="2800" dirty="0"/>
          </a:p>
        </p:txBody>
      </p:sp>
    </p:spTree>
  </p:cSld>
  <p:clrMapOvr>
    <a:masterClrMapping/>
  </p:clrMapOvr>
  <p:transition spd="slow" advClick="0" advTm="9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8" grpId="0"/>
      <p:bldP spid="20377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ru-RU" i="1" dirty="0">
                <a:solidFill>
                  <a:srgbClr val="0070C0"/>
                </a:solidFill>
                <a:latin typeface="Impact" pitchFamily="34" charset="0"/>
              </a:rPr>
              <a:t>Воспитательные задачи: 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991600" cy="4525963"/>
          </a:xfrm>
        </p:spPr>
        <p:txBody>
          <a:bodyPr/>
          <a:lstStyle/>
          <a:p>
            <a:pPr lvl="0"/>
            <a:r>
              <a:rPr lang="ru-RU" sz="2800" dirty="0" smtClean="0"/>
              <a:t>воспитывать любовь и бережное  отношение к природным богатствам;</a:t>
            </a:r>
          </a:p>
          <a:p>
            <a:pPr lvl="0"/>
            <a:r>
              <a:rPr lang="ru-RU" sz="2800" dirty="0"/>
              <a:t>п</a:t>
            </a:r>
            <a:r>
              <a:rPr lang="ru-RU" sz="2800" dirty="0" smtClean="0"/>
              <a:t>рививать любовь к родному краю, своей малой Родине; </a:t>
            </a:r>
            <a:endParaRPr lang="ru-RU" sz="2800" dirty="0"/>
          </a:p>
          <a:p>
            <a:pPr lvl="0"/>
            <a:r>
              <a:rPr lang="ru-RU" sz="2800" dirty="0" smtClean="0"/>
              <a:t>создавать условия для воспитания чувства ответственности и внимательного отношения к людям;</a:t>
            </a:r>
          </a:p>
          <a:p>
            <a:pPr lvl="0"/>
            <a:r>
              <a:rPr lang="ru-RU" sz="2800" dirty="0" smtClean="0"/>
              <a:t>способствовать укреплению здоровья обучающихся. </a:t>
            </a:r>
          </a:p>
          <a:p>
            <a:pPr>
              <a:buNone/>
            </a:pPr>
            <a:endParaRPr lang="ru-RU" sz="2800" dirty="0" smtClean="0"/>
          </a:p>
        </p:txBody>
      </p:sp>
    </p:spTree>
  </p:cSld>
  <p:clrMapOvr>
    <a:masterClrMapping/>
  </p:clrMapOvr>
  <p:transition spd="slow" advClick="0" advTm="11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/>
              <a:t>П</a:t>
            </a:r>
            <a:r>
              <a:rPr lang="ru-RU" sz="2800" dirty="0" smtClean="0"/>
              <a:t>рограмма «Росточек» особенно актуальна на сегодняшний день, она дает возможность обучающимся окунуться в удивительный мир растений, познать радость от выращивания своими руками необычных и редких овощных культур.    </a:t>
            </a:r>
            <a:endParaRPr lang="ru-RU" sz="28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latin typeface="Impact" pitchFamily="34" charset="0"/>
              </a:rPr>
              <a:t>Актуальность</a:t>
            </a:r>
            <a:r>
              <a:rPr lang="ru-RU" sz="4000" dirty="0" smtClean="0">
                <a:solidFill>
                  <a:srgbClr val="0070C0"/>
                </a:solidFill>
              </a:rPr>
              <a:t>.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82140"/>
            <a:ext cx="3733800" cy="280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2550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Impact" pitchFamily="34" charset="0"/>
              </a:rPr>
              <a:t>Новизна программы .</a:t>
            </a:r>
            <a:endParaRPr lang="ru-RU" dirty="0">
              <a:solidFill>
                <a:srgbClr val="0070C0"/>
              </a:solidFill>
              <a:latin typeface="Impac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В настоящее время увеличился спрос на  редкие и экзотические овощные культуры, возрос интерес в дополнительных знаниях по овощеводству. На учебно-опытных участках Центра можно </a:t>
            </a:r>
            <a:r>
              <a:rPr lang="ru-RU" sz="2400" dirty="0" smtClean="0"/>
              <a:t>не только встретить, но и вырастить овощные </a:t>
            </a:r>
            <a:r>
              <a:rPr lang="ru-RU" sz="2400" dirty="0"/>
              <a:t>культуры нетипичные для наших климатических условий. Необычная форма, цвет и </a:t>
            </a:r>
            <a:r>
              <a:rPr lang="ru-RU" sz="2400" dirty="0" smtClean="0"/>
              <a:t>возможность, попробовать </a:t>
            </a:r>
            <a:r>
              <a:rPr lang="ru-RU" sz="2400" dirty="0"/>
              <a:t>выращенную своими руками «</a:t>
            </a:r>
            <a:r>
              <a:rPr lang="ru-RU" sz="2400" dirty="0" smtClean="0"/>
              <a:t>экзотику», привлекает обучающихся.</a:t>
            </a:r>
            <a:endParaRPr lang="ru-RU" sz="2400" dirty="0"/>
          </a:p>
        </p:txBody>
      </p:sp>
      <p:pic>
        <p:nvPicPr>
          <p:cNvPr id="6" name="Picture 2" descr="G: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599"/>
            <a:ext cx="2085127" cy="1885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G:\DSC_0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402" y="4800600"/>
            <a:ext cx="2021251" cy="1885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</p:cSld>
  <p:clrMapOvr>
    <a:masterClrMapping/>
  </p:clrMapOvr>
  <p:transition spd="slow" advClick="0" advTm="1186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Brainstorming Session</Template>
  <TotalTime>4494</TotalTime>
  <Words>280</Words>
  <Application>Microsoft Office PowerPoint</Application>
  <PresentationFormat>Экран (4:3)</PresentationFormat>
  <Paragraphs>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Программа разработана Овсянниковой  Юлией Владимировной, педагогом дополнительного образования ОБОУ ДОД «Курский ОДЭБЦ» г.Курск</vt:lpstr>
      <vt:lpstr>Структура программы.</vt:lpstr>
      <vt:lpstr>Программа эколого-биологического направления, общеразвивающая, модифицированная, интегрированная.</vt:lpstr>
      <vt:lpstr>Презентация PowerPoint</vt:lpstr>
      <vt:lpstr>Образовательные задачи </vt:lpstr>
      <vt:lpstr>Развивающие задачи: </vt:lpstr>
      <vt:lpstr>Воспитательные задачи: </vt:lpstr>
      <vt:lpstr>Актуальность.</vt:lpstr>
      <vt:lpstr>Новизна программы .</vt:lpstr>
      <vt:lpstr>Условия реализации программы.</vt:lpstr>
      <vt:lpstr>Презентация PowerPoint</vt:lpstr>
      <vt:lpstr>Методы и формы реализации программы.</vt:lpstr>
      <vt:lpstr>Презентация PowerPoint</vt:lpstr>
      <vt:lpstr>Презентация PowerPoint</vt:lpstr>
      <vt:lpstr>Наши достижения.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NOUT003</dc:creator>
  <cp:lastModifiedBy>Лукьянчикова </cp:lastModifiedBy>
  <cp:revision>184</cp:revision>
  <cp:lastPrinted>1601-01-01T00:00:00Z</cp:lastPrinted>
  <dcterms:created xsi:type="dcterms:W3CDTF">1601-01-01T00:00:00Z</dcterms:created>
  <dcterms:modified xsi:type="dcterms:W3CDTF">2014-11-25T06:02:23Z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