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F35B07"/>
    <a:srgbClr val="F85E08"/>
    <a:srgbClr val="CCFFFF"/>
    <a:srgbClr val="545658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3717032"/>
            <a:ext cx="6048672" cy="1944216"/>
          </a:xfrm>
        </p:spPr>
        <p:txBody>
          <a:bodyPr anchor="t">
            <a:noAutofit/>
          </a:bodyPr>
          <a:lstStyle/>
          <a:p>
            <a:r>
              <a:rPr lang="ru-RU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Рефлексия как этап занятия: виды, приемы, примеры</a:t>
            </a:r>
            <a:r>
              <a:rPr lang="ru-RU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3007" y="270925"/>
            <a:ext cx="5184576" cy="1440160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Муниципальное бюджетное учреждение дополнительного образования «центр детского творчества «металлург» 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rot="19140000">
            <a:off x="981693" y="2049247"/>
            <a:ext cx="7044995" cy="663530"/>
          </a:xfrm>
        </p:spPr>
        <p:txBody>
          <a:bodyPr>
            <a:noAutofit/>
          </a:bodyPr>
          <a:lstStyle/>
          <a:p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Методическое объединение педагогов отдела декоративно-прикладного и изобразительного творчества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99592" y="6381328"/>
            <a:ext cx="2232248" cy="360040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Самара, 2018</a:t>
            </a:r>
            <a:endParaRPr lang="ru-RU" sz="1600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932040" y="6127880"/>
            <a:ext cx="4032448" cy="527889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b="1" cap="none" dirty="0" smtClean="0"/>
              <a:t>Подготовил: </a:t>
            </a:r>
          </a:p>
          <a:p>
            <a:pPr>
              <a:spcBef>
                <a:spcPts val="0"/>
              </a:spcBef>
            </a:pPr>
            <a:r>
              <a:rPr lang="ru-RU" sz="1600" b="1" cap="none" dirty="0" smtClean="0"/>
              <a:t>Сморкалова </a:t>
            </a:r>
            <a:r>
              <a:rPr lang="ru-RU" sz="1600" b="1" cap="none" dirty="0" smtClean="0"/>
              <a:t>Н.А</a:t>
            </a:r>
            <a:r>
              <a:rPr lang="ru-RU" sz="1600" b="1" cap="none" dirty="0" smtClean="0"/>
              <a:t>., методист</a:t>
            </a:r>
            <a:endParaRPr lang="ru-RU" sz="1600" b="1" cap="none" dirty="0"/>
          </a:p>
        </p:txBody>
      </p:sp>
      <p:pic>
        <p:nvPicPr>
          <p:cNvPr id="1026" name="Picture 2" descr="D:\Отдел ДПИ\МУЛЬТИ+МЕДИО+ФОТО_АРХИВ\Логотипы\Логотип 2_мин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9"/>
            <a:ext cx="152400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8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 vert="horz" lIns="91440" tIns="45720" rIns="91440" bIns="9144" rtlCol="0" anchor="t">
            <a:noAutofit/>
          </a:bodyPr>
          <a:lstStyle/>
          <a:p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Приемы рефлексии содержания материала</a:t>
            </a:r>
            <a:endParaRPr lang="ru-RU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1939" y="1556792"/>
            <a:ext cx="4052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</a:t>
            </a:r>
            <a:r>
              <a:rPr lang="ru-RU" sz="2000" b="1" dirty="0" smtClean="0"/>
              <a:t>Можно </a:t>
            </a:r>
            <a:r>
              <a:rPr lang="ru-RU" sz="2000" b="1" dirty="0"/>
              <a:t>проводить </a:t>
            </a:r>
            <a:r>
              <a:rPr lang="ru-RU" sz="2000" b="1" dirty="0" smtClean="0"/>
              <a:t>в </a:t>
            </a:r>
            <a:r>
              <a:rPr lang="ru-RU" sz="2000" b="1" dirty="0"/>
              <a:t>конце занятия или на этапе подведения </a:t>
            </a:r>
            <a:r>
              <a:rPr lang="ru-RU" sz="2000" b="1" dirty="0" smtClean="0"/>
              <a:t>итогов занятия.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269" y="1610211"/>
            <a:ext cx="4352731" cy="45550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B00000"/>
                </a:solidFill>
              </a:rPr>
              <a:t>«Неоконченное предложение» </a:t>
            </a:r>
          </a:p>
          <a:p>
            <a:pPr algn="just"/>
            <a:r>
              <a:rPr lang="ru-RU" sz="1600" b="1" dirty="0" smtClean="0"/>
              <a:t>    Учащиеся </a:t>
            </a:r>
            <a:r>
              <a:rPr lang="ru-RU" sz="1600" b="1" dirty="0"/>
              <a:t>по кругу высказываются одним предложением, выбирая начало фразы из рефлексивного экрана на доске:</a:t>
            </a:r>
            <a:endParaRPr lang="ru-RU" sz="1600" dirty="0"/>
          </a:p>
          <a:p>
            <a:r>
              <a:rPr lang="ru-RU" sz="1600" b="1" i="1" dirty="0" smtClean="0"/>
              <a:t>   Сегодня </a:t>
            </a:r>
            <a:r>
              <a:rPr lang="ru-RU" sz="1600" b="1" i="1" dirty="0"/>
              <a:t>я узнал…</a:t>
            </a:r>
            <a:endParaRPr lang="ru-RU" sz="1600" dirty="0"/>
          </a:p>
          <a:p>
            <a:r>
              <a:rPr lang="ru-RU" sz="1600" b="1" i="1" dirty="0" smtClean="0"/>
              <a:t>   Было </a:t>
            </a:r>
            <a:r>
              <a:rPr lang="ru-RU" sz="1600" b="1" i="1" dirty="0"/>
              <a:t>интересно…</a:t>
            </a:r>
            <a:endParaRPr lang="ru-RU" sz="1600" dirty="0"/>
          </a:p>
          <a:p>
            <a:r>
              <a:rPr lang="ru-RU" sz="1600" b="1" i="1" dirty="0" smtClean="0"/>
              <a:t>   Было </a:t>
            </a:r>
            <a:r>
              <a:rPr lang="ru-RU" sz="1600" b="1" i="1" dirty="0"/>
              <a:t>трудно…</a:t>
            </a:r>
            <a:endParaRPr lang="ru-RU" sz="1600" dirty="0"/>
          </a:p>
          <a:p>
            <a:r>
              <a:rPr lang="ru-RU" sz="1600" b="1" i="1" dirty="0" smtClean="0"/>
              <a:t>   Я </a:t>
            </a:r>
            <a:r>
              <a:rPr lang="ru-RU" sz="1600" b="1" i="1" dirty="0"/>
              <a:t>выполнял </a:t>
            </a:r>
            <a:r>
              <a:rPr lang="ru-RU" sz="1600" b="1" i="1" dirty="0" smtClean="0"/>
              <a:t>задания…</a:t>
            </a:r>
          </a:p>
          <a:p>
            <a:r>
              <a:rPr lang="ru-RU" sz="1600" b="1" i="1" dirty="0" smtClean="0"/>
              <a:t>   Я </a:t>
            </a:r>
            <a:r>
              <a:rPr lang="ru-RU" sz="1600" b="1" i="1" dirty="0"/>
              <a:t>понял, что…</a:t>
            </a:r>
            <a:endParaRPr lang="ru-RU" sz="1600" dirty="0"/>
          </a:p>
          <a:p>
            <a:r>
              <a:rPr lang="ru-RU" sz="1600" b="1" i="1" dirty="0" smtClean="0"/>
              <a:t>   Теперь </a:t>
            </a:r>
            <a:r>
              <a:rPr lang="ru-RU" sz="1600" b="1" i="1" dirty="0"/>
              <a:t>я могу…</a:t>
            </a:r>
            <a:endParaRPr lang="ru-RU" sz="1600" dirty="0"/>
          </a:p>
          <a:p>
            <a:r>
              <a:rPr lang="ru-RU" sz="1600" b="1" i="1" dirty="0" smtClean="0"/>
              <a:t>   Я </a:t>
            </a:r>
            <a:r>
              <a:rPr lang="ru-RU" sz="1600" b="1" i="1" dirty="0"/>
              <a:t>почувствовал, </a:t>
            </a:r>
            <a:r>
              <a:rPr lang="ru-RU" sz="1600" b="1" i="1" dirty="0" smtClean="0"/>
              <a:t>что…</a:t>
            </a:r>
            <a:endParaRPr lang="ru-RU" sz="1600" dirty="0"/>
          </a:p>
          <a:p>
            <a:r>
              <a:rPr lang="ru-RU" sz="1600" b="1" i="1" dirty="0" smtClean="0"/>
              <a:t>   Я </a:t>
            </a:r>
            <a:r>
              <a:rPr lang="ru-RU" sz="1600" b="1" i="1" dirty="0"/>
              <a:t>приобрёл…</a:t>
            </a:r>
            <a:endParaRPr lang="ru-RU" sz="1600" dirty="0"/>
          </a:p>
          <a:p>
            <a:r>
              <a:rPr lang="ru-RU" sz="1600" b="1" i="1" dirty="0" smtClean="0"/>
              <a:t>   Я </a:t>
            </a:r>
            <a:r>
              <a:rPr lang="ru-RU" sz="1600" b="1" i="1" dirty="0"/>
              <a:t>научился…</a:t>
            </a:r>
            <a:endParaRPr lang="ru-RU" sz="1600" dirty="0"/>
          </a:p>
          <a:p>
            <a:r>
              <a:rPr lang="ru-RU" sz="1600" b="1" i="1" dirty="0" smtClean="0"/>
              <a:t>   У </a:t>
            </a:r>
            <a:r>
              <a:rPr lang="ru-RU" sz="1600" b="1" i="1" dirty="0"/>
              <a:t>меня получилось…</a:t>
            </a:r>
            <a:endParaRPr lang="ru-RU" sz="1600" dirty="0"/>
          </a:p>
          <a:p>
            <a:r>
              <a:rPr lang="ru-RU" sz="1600" b="1" i="1" dirty="0" smtClean="0"/>
              <a:t>   Я </a:t>
            </a:r>
            <a:r>
              <a:rPr lang="ru-RU" sz="1600" b="1" i="1" dirty="0"/>
              <a:t>смог…</a:t>
            </a:r>
            <a:endParaRPr lang="ru-RU" sz="1600" dirty="0"/>
          </a:p>
          <a:p>
            <a:r>
              <a:rPr lang="ru-RU" sz="1600" b="1" i="1" dirty="0" smtClean="0"/>
              <a:t>  Я </a:t>
            </a:r>
            <a:r>
              <a:rPr lang="ru-RU" sz="1600" b="1" i="1" dirty="0"/>
              <a:t>попробую…</a:t>
            </a:r>
            <a:endParaRPr lang="ru-RU" sz="1600" dirty="0"/>
          </a:p>
          <a:p>
            <a:r>
              <a:rPr lang="ru-RU" sz="1600" b="1" i="1" dirty="0" smtClean="0"/>
              <a:t>  Меня удивило…</a:t>
            </a:r>
            <a:endParaRPr lang="ru-RU" sz="1600" dirty="0"/>
          </a:p>
          <a:p>
            <a:r>
              <a:rPr lang="ru-RU" sz="1600" b="1" i="1" dirty="0" smtClean="0"/>
              <a:t>  Мне </a:t>
            </a:r>
            <a:r>
              <a:rPr lang="ru-RU" sz="1600" b="1" i="1" dirty="0"/>
              <a:t>захотелось…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78290" y="5229200"/>
            <a:ext cx="4797289" cy="135421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B00000"/>
                </a:solidFill>
              </a:rPr>
              <a:t>"</a:t>
            </a:r>
            <a:r>
              <a:rPr lang="ru-RU" b="1" i="1" dirty="0">
                <a:solidFill>
                  <a:srgbClr val="B00000"/>
                </a:solidFill>
              </a:rPr>
              <a:t>Три М"</a:t>
            </a:r>
          </a:p>
          <a:p>
            <a:pPr algn="just"/>
            <a:r>
              <a:rPr lang="ru-RU" sz="1600" b="1" dirty="0"/>
              <a:t>Учащимся предлагается назвать три момента, которые у них получились хорошо в процессе занятия, и предложить одно действие, которое улучшит их работу на следующем </a:t>
            </a:r>
            <a:r>
              <a:rPr lang="ru-RU" sz="1600" b="1" dirty="0" smtClean="0"/>
              <a:t>занятии.</a:t>
            </a:r>
            <a:endParaRPr lang="ru-RU" sz="1600" b="1" dirty="0">
              <a:effectLst/>
            </a:endParaRPr>
          </a:p>
        </p:txBody>
      </p:sp>
      <p:pic>
        <p:nvPicPr>
          <p:cNvPr id="8" name="Picture 2" descr="C:\Users\Пользователь\Desktop\img_phpZYJsHH_Kouching-Refleksiya_4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136" y="2764599"/>
            <a:ext cx="4536504" cy="2246316"/>
          </a:xfrm>
          <a:prstGeom prst="rect">
            <a:avLst/>
          </a:prstGeom>
          <a:noFill/>
          <a:ln w="19050">
            <a:solidFill>
              <a:srgbClr val="F85E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2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 vert="horz" lIns="91440" tIns="45720" rIns="91440" bIns="9144" rtlCol="0" anchor="t">
            <a:noAutofit/>
          </a:bodyPr>
          <a:lstStyle/>
          <a:p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Приемы рефлексии содержания материала</a:t>
            </a:r>
            <a:endParaRPr lang="ru-RU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 descr="C:\Users\Пользователь\Desktop\чЕМОД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2859"/>
            <a:ext cx="4198026" cy="368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Пользователь\Desktop\Анке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4930347" cy="3053252"/>
          </a:xfrm>
          <a:prstGeom prst="rect">
            <a:avLst/>
          </a:prstGeom>
          <a:noFill/>
          <a:ln w="19050">
            <a:solidFill>
              <a:srgbClr val="F35B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473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 vert="horz" lIns="91440" tIns="45720" rIns="91440" bIns="9144" rtlCol="0" anchor="t">
            <a:noAutofit/>
          </a:bodyPr>
          <a:lstStyle/>
          <a:p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Приемы рефлексии содержания материала</a:t>
            </a:r>
            <a:endParaRPr lang="ru-RU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30837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«приращения» знаний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целей</a:t>
            </a:r>
          </a:p>
        </p:txBody>
      </p:sp>
      <p:pic>
        <p:nvPicPr>
          <p:cNvPr id="1029" name="Picture 5" descr="C:\Users\Пользователь\Desktop\Безымянны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r="3836"/>
          <a:stretch/>
        </p:blipFill>
        <p:spPr bwMode="auto">
          <a:xfrm>
            <a:off x="827584" y="2004797"/>
            <a:ext cx="3312368" cy="2961390"/>
          </a:xfrm>
          <a:prstGeom prst="rect">
            <a:avLst/>
          </a:prstGeom>
          <a:noFill/>
          <a:ln w="19050">
            <a:solidFill>
              <a:srgbClr val="F35B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20072" y="5661248"/>
            <a:ext cx="3785339" cy="67710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B00000"/>
                </a:solidFill>
              </a:rPr>
              <a:t> </a:t>
            </a:r>
            <a:r>
              <a:rPr lang="ru-RU" b="1" i="1" dirty="0">
                <a:solidFill>
                  <a:srgbClr val="B00000"/>
                </a:solidFill>
              </a:rPr>
              <a:t>Прием высказывания 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«Я не знал… - Теперь я знаю…»</a:t>
            </a:r>
          </a:p>
        </p:txBody>
      </p:sp>
      <p:pic>
        <p:nvPicPr>
          <p:cNvPr id="1026" name="Picture 2" descr="C:\Users\Пользователь\Desktop\тАБЛИЦА ФИКСАЦИИ ЗНАН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7" y="5125604"/>
            <a:ext cx="4962254" cy="1374613"/>
          </a:xfrm>
          <a:prstGeom prst="rect">
            <a:avLst/>
          </a:prstGeom>
          <a:noFill/>
          <a:ln w="19050">
            <a:solidFill>
              <a:srgbClr val="F35B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788024" y="2017508"/>
            <a:ext cx="4114294" cy="34163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B00000"/>
                </a:solidFill>
              </a:rPr>
              <a:t>Прием «</a:t>
            </a:r>
            <a:r>
              <a:rPr lang="ru-RU" b="1" i="1" dirty="0" err="1">
                <a:solidFill>
                  <a:srgbClr val="B00000"/>
                </a:solidFill>
              </a:rPr>
              <a:t>Синквейн</a:t>
            </a:r>
            <a:r>
              <a:rPr lang="ru-RU" b="1" i="1" dirty="0">
                <a:solidFill>
                  <a:srgbClr val="B00000"/>
                </a:solidFill>
              </a:rPr>
              <a:t>»</a:t>
            </a:r>
          </a:p>
          <a:p>
            <a:r>
              <a:rPr lang="ru-RU" b="1" i="1" dirty="0" smtClean="0"/>
              <a:t>первая </a:t>
            </a:r>
            <a:r>
              <a:rPr lang="ru-RU" b="1" i="1" dirty="0"/>
              <a:t>строка – </a:t>
            </a:r>
            <a:r>
              <a:rPr lang="ru-RU" i="1" dirty="0"/>
              <a:t>название темы (одно существительное);</a:t>
            </a:r>
          </a:p>
          <a:p>
            <a:r>
              <a:rPr lang="ru-RU" b="1" i="1" dirty="0"/>
              <a:t>вторая – </a:t>
            </a:r>
            <a:r>
              <a:rPr lang="ru-RU" i="1" dirty="0"/>
              <a:t>описание темы в двух словах, два прилагательных;</a:t>
            </a:r>
          </a:p>
          <a:p>
            <a:r>
              <a:rPr lang="ru-RU" b="1" i="1" dirty="0"/>
              <a:t>третья – </a:t>
            </a:r>
            <a:r>
              <a:rPr lang="ru-RU" i="1" dirty="0"/>
              <a:t>строка описание действия в рамках этой темы тремя словами;</a:t>
            </a:r>
          </a:p>
          <a:p>
            <a:r>
              <a:rPr lang="ru-RU" b="1" i="1" dirty="0"/>
              <a:t>четвёртая строка – </a:t>
            </a:r>
            <a:r>
              <a:rPr lang="ru-RU" i="1" dirty="0"/>
              <a:t>это фраза из четырёх слов, показывает отношение к теме (целое предложение);</a:t>
            </a:r>
          </a:p>
          <a:p>
            <a:r>
              <a:rPr lang="ru-RU" b="1" i="1" dirty="0"/>
              <a:t>последняя строка – </a:t>
            </a:r>
            <a:r>
              <a:rPr lang="ru-RU" i="1" dirty="0"/>
              <a:t>синоним, который повторяет суть темы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39978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535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1628800"/>
            <a:ext cx="7416824" cy="3096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 внимание!</a:t>
            </a:r>
            <a:endParaRPr lang="ru-RU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790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9144" rtlCol="0" anchor="t">
            <a:noAutofit/>
          </a:bodyPr>
          <a:lstStyle/>
          <a:p>
            <a:r>
              <a:rPr lang="ru-RU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Что такое рефлексия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97675"/>
            <a:ext cx="82809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Слово </a:t>
            </a:r>
            <a:r>
              <a:rPr lang="ru-RU" sz="3200" dirty="0" smtClean="0"/>
              <a:t>«рефлексия» </a:t>
            </a:r>
            <a:r>
              <a:rPr lang="ru-RU" sz="3200" dirty="0"/>
              <a:t>происходит от латинского </a:t>
            </a:r>
            <a:r>
              <a:rPr lang="ru-RU" sz="3200" dirty="0" err="1"/>
              <a:t>reflexio</a:t>
            </a:r>
            <a:r>
              <a:rPr lang="ru-RU" sz="3200" dirty="0"/>
              <a:t> – обращение назад.</a:t>
            </a:r>
          </a:p>
          <a:p>
            <a:pPr algn="just"/>
            <a:endParaRPr lang="ru-RU" sz="1400" b="1" u="sng" dirty="0" smtClean="0"/>
          </a:p>
          <a:p>
            <a:pPr algn="just"/>
            <a:r>
              <a:rPr lang="ru-RU" sz="3200" b="1" u="sng" dirty="0" smtClean="0"/>
              <a:t>Рефлексия</a:t>
            </a:r>
            <a:r>
              <a:rPr lang="ru-RU" sz="3200" b="1" dirty="0" smtClean="0"/>
              <a:t> </a:t>
            </a:r>
            <a:r>
              <a:rPr lang="ru-RU" sz="3200" dirty="0"/>
              <a:t>— это самоанализ, самооценка, "взгляд внутрь себя". </a:t>
            </a:r>
            <a:endParaRPr lang="ru-RU" sz="3200" dirty="0" smtClean="0"/>
          </a:p>
          <a:p>
            <a:pPr algn="just"/>
            <a:endParaRPr lang="ru-RU" sz="1400" dirty="0"/>
          </a:p>
          <a:p>
            <a:pPr algn="just"/>
            <a:r>
              <a:rPr lang="ru-RU" sz="3200" b="1" u="sng" dirty="0" smtClean="0"/>
              <a:t>Применительно </a:t>
            </a:r>
            <a:r>
              <a:rPr lang="ru-RU" sz="3200" b="1" u="sng" dirty="0"/>
              <a:t>к занятию, рефлексия </a:t>
            </a:r>
            <a:r>
              <a:rPr lang="ru-RU" sz="3200" dirty="0"/>
              <a:t>— это этап занятия, в ходе которого учащиеся самостоятельно оценивают свое состояние, свои эмоции, результаты своей деятельности.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031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175" y="116632"/>
            <a:ext cx="8152958" cy="1152128"/>
          </a:xfrm>
        </p:spPr>
        <p:txBody>
          <a:bodyPr vert="horz" lIns="91440" tIns="45720" rIns="91440" bIns="9144" rtlCol="0" anchor="t">
            <a:noAutofit/>
          </a:bodyPr>
          <a:lstStyle/>
          <a:p>
            <a:r>
              <a:rPr lang="ru-RU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Для чего нужна </a:t>
            </a:r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 когда проводить рефлексию</a:t>
            </a:r>
            <a:endParaRPr lang="ru-RU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87564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/>
              <a:t>    Рефлексия </a:t>
            </a:r>
            <a:r>
              <a:rPr lang="ru-RU" sz="3000" b="1" dirty="0"/>
              <a:t>помогает </a:t>
            </a:r>
            <a:r>
              <a:rPr lang="ru-RU" sz="3000" b="1" dirty="0" smtClean="0"/>
              <a:t>учащемуся осознать </a:t>
            </a:r>
            <a:r>
              <a:rPr lang="ru-RU" sz="3000" b="1" dirty="0"/>
              <a:t>пройденный путь, </a:t>
            </a:r>
            <a:r>
              <a:rPr lang="ru-RU" sz="3000" b="1" dirty="0" smtClean="0"/>
              <a:t>выстроить </a:t>
            </a:r>
            <a:r>
              <a:rPr lang="ru-RU" sz="3000" b="1" dirty="0"/>
              <a:t>логическую цепочку, систематизировать полученный </a:t>
            </a:r>
            <a:r>
              <a:rPr lang="ru-RU" sz="3000" b="1" dirty="0" smtClean="0"/>
              <a:t>опыт и сравнить </a:t>
            </a:r>
            <a:r>
              <a:rPr lang="ru-RU" sz="3000" b="1" dirty="0"/>
              <a:t>свои успехи с успехами других </a:t>
            </a:r>
            <a:r>
              <a:rPr lang="ru-RU" sz="3000" b="1" dirty="0" smtClean="0"/>
              <a:t>учащихся.</a:t>
            </a:r>
          </a:p>
          <a:p>
            <a:pPr algn="just"/>
            <a:r>
              <a:rPr lang="ru-RU" sz="3000" b="1" dirty="0" smtClean="0"/>
              <a:t>   Рефлексию можно проводить на любом этапе занятия: организационном, основном или итоговом.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42343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 vert="horz" lIns="91440" tIns="45720" rIns="91440" bIns="9144" rtlCol="0" anchor="t">
            <a:noAutofit/>
          </a:bodyPr>
          <a:lstStyle/>
          <a:p>
            <a:r>
              <a:rPr lang="ru-RU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Виды рефлексии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7" y="2636912"/>
            <a:ext cx="2368489" cy="1296144"/>
          </a:xfrm>
          <a:prstGeom prst="rect">
            <a:avLst/>
          </a:prstGeom>
          <a:solidFill>
            <a:srgbClr val="F85E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ФОРМЕ ДЕЯТЕЛЬНОСТИ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196752"/>
            <a:ext cx="23762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Коллективная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22912" y="2168860"/>
            <a:ext cx="2376264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Групповая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73960" y="4149080"/>
            <a:ext cx="23762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Индивидуальная</a:t>
            </a:r>
            <a:endParaRPr lang="ru-RU" sz="2400" b="1" dirty="0"/>
          </a:p>
        </p:txBody>
      </p:sp>
      <p:cxnSp>
        <p:nvCxnSpPr>
          <p:cNvPr id="12" name="Прямая соединительная линия 11"/>
          <p:cNvCxnSpPr>
            <a:stCxn id="4" idx="0"/>
            <a:endCxn id="5" idx="1"/>
          </p:cNvCxnSpPr>
          <p:nvPr/>
        </p:nvCxnSpPr>
        <p:spPr>
          <a:xfrm flipV="1">
            <a:off x="1507772" y="1520788"/>
            <a:ext cx="3640292" cy="1116124"/>
          </a:xfrm>
          <a:prstGeom prst="line">
            <a:avLst/>
          </a:prstGeom>
          <a:ln w="19050">
            <a:solidFill>
              <a:srgbClr val="3A3A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2"/>
            <a:endCxn id="8" idx="1"/>
          </p:cNvCxnSpPr>
          <p:nvPr/>
        </p:nvCxnSpPr>
        <p:spPr>
          <a:xfrm>
            <a:off x="1507772" y="3933056"/>
            <a:ext cx="3666188" cy="540060"/>
          </a:xfrm>
          <a:prstGeom prst="line">
            <a:avLst/>
          </a:prstGeom>
          <a:ln w="19050">
            <a:solidFill>
              <a:srgbClr val="3A3A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7" idx="1"/>
          </p:cNvCxnSpPr>
          <p:nvPr/>
        </p:nvCxnSpPr>
        <p:spPr>
          <a:xfrm flipV="1">
            <a:off x="2692016" y="2438890"/>
            <a:ext cx="2430896" cy="504056"/>
          </a:xfrm>
          <a:prstGeom prst="line">
            <a:avLst/>
          </a:prstGeom>
          <a:ln w="19050">
            <a:solidFill>
              <a:srgbClr val="3A3A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125346" y="3140968"/>
            <a:ext cx="23762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Фронтальная</a:t>
            </a:r>
            <a:endParaRPr lang="ru-RU" sz="24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692016" y="3508073"/>
            <a:ext cx="2433330" cy="31373"/>
          </a:xfrm>
          <a:prstGeom prst="line">
            <a:avLst/>
          </a:prstGeom>
          <a:ln w="19050">
            <a:solidFill>
              <a:srgbClr val="3A3A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7" idx="0"/>
          </p:cNvCxnSpPr>
          <p:nvPr/>
        </p:nvCxnSpPr>
        <p:spPr>
          <a:xfrm>
            <a:off x="6311044" y="1844824"/>
            <a:ext cx="0" cy="324036"/>
          </a:xfrm>
          <a:prstGeom prst="straightConnector1">
            <a:avLst/>
          </a:prstGeom>
          <a:ln w="19050">
            <a:solidFill>
              <a:srgbClr val="5456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311044" y="2708920"/>
            <a:ext cx="2434" cy="421484"/>
          </a:xfrm>
          <a:prstGeom prst="straightConnector1">
            <a:avLst/>
          </a:prstGeom>
          <a:ln w="19050">
            <a:solidFill>
              <a:srgbClr val="5456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362092" y="3789040"/>
            <a:ext cx="0" cy="360040"/>
          </a:xfrm>
          <a:prstGeom prst="straightConnector1">
            <a:avLst/>
          </a:prstGeom>
          <a:ln w="19050">
            <a:solidFill>
              <a:srgbClr val="5456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0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 vert="horz" lIns="91440" tIns="45720" rIns="91440" bIns="9144" rtlCol="0" anchor="t">
            <a:noAutofit/>
          </a:bodyPr>
          <a:lstStyle/>
          <a:p>
            <a:r>
              <a:rPr lang="ru-RU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Виды рефлексии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7" y="2636912"/>
            <a:ext cx="2368489" cy="1296144"/>
          </a:xfrm>
          <a:prstGeom prst="rect">
            <a:avLst/>
          </a:prstGeom>
          <a:solidFill>
            <a:srgbClr val="F85E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СОДЕРЖАНИЮ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37790" y="1412776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Символическая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1160748"/>
            <a:ext cx="2592288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Учащийся выставляет </a:t>
            </a:r>
            <a:r>
              <a:rPr lang="ru-RU" sz="1600" b="1" dirty="0"/>
              <a:t>оценку с помощью символов (карточек, жетонов, жестов и пр</a:t>
            </a:r>
            <a:r>
              <a:rPr lang="ru-RU" sz="1600" b="1" dirty="0" smtClean="0"/>
              <a:t>.) 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852936"/>
            <a:ext cx="23762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Устная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37790" y="4221088"/>
            <a:ext cx="23762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Письменная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1186" y="2564904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Учащийся связно высказывает свои </a:t>
            </a:r>
            <a:r>
              <a:rPr lang="ru-RU" sz="1600" b="1" dirty="0"/>
              <a:t>мысли и </a:t>
            </a:r>
            <a:r>
              <a:rPr lang="ru-RU" sz="1600" b="1" dirty="0" smtClean="0"/>
              <a:t>описывает </a:t>
            </a:r>
            <a:r>
              <a:rPr lang="ru-RU" sz="1600" b="1" dirty="0"/>
              <a:t>свои эмоции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3951058"/>
            <a:ext cx="2592288" cy="99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Учащийся письменно фиксирует свои </a:t>
            </a:r>
            <a:r>
              <a:rPr lang="ru-RU" sz="1600" b="1" dirty="0"/>
              <a:t>мысли и </a:t>
            </a:r>
            <a:r>
              <a:rPr lang="ru-RU" sz="1600" b="1" dirty="0" smtClean="0"/>
              <a:t>описывает </a:t>
            </a:r>
            <a:r>
              <a:rPr lang="ru-RU" sz="1600" b="1" dirty="0"/>
              <a:t>свои эмоции</a:t>
            </a:r>
          </a:p>
        </p:txBody>
      </p:sp>
      <p:cxnSp>
        <p:nvCxnSpPr>
          <p:cNvPr id="12" name="Прямая соединительная линия 11"/>
          <p:cNvCxnSpPr>
            <a:stCxn id="4" idx="0"/>
            <a:endCxn id="5" idx="1"/>
          </p:cNvCxnSpPr>
          <p:nvPr/>
        </p:nvCxnSpPr>
        <p:spPr>
          <a:xfrm flipV="1">
            <a:off x="1507772" y="1808820"/>
            <a:ext cx="1830018" cy="828092"/>
          </a:xfrm>
          <a:prstGeom prst="line">
            <a:avLst/>
          </a:prstGeom>
          <a:ln w="19050">
            <a:solidFill>
              <a:srgbClr val="3A3A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2"/>
            <a:endCxn id="8" idx="1"/>
          </p:cNvCxnSpPr>
          <p:nvPr/>
        </p:nvCxnSpPr>
        <p:spPr>
          <a:xfrm>
            <a:off x="1507772" y="3933056"/>
            <a:ext cx="1830018" cy="612068"/>
          </a:xfrm>
          <a:prstGeom prst="line">
            <a:avLst/>
          </a:prstGeom>
          <a:ln w="19050">
            <a:solidFill>
              <a:srgbClr val="3A3A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7" idx="1"/>
          </p:cNvCxnSpPr>
          <p:nvPr/>
        </p:nvCxnSpPr>
        <p:spPr>
          <a:xfrm flipV="1">
            <a:off x="2699792" y="3176972"/>
            <a:ext cx="648072" cy="54006"/>
          </a:xfrm>
          <a:prstGeom prst="line">
            <a:avLst/>
          </a:prstGeom>
          <a:ln w="19050">
            <a:solidFill>
              <a:srgbClr val="3A3A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699956" y="1754814"/>
            <a:ext cx="648072" cy="54006"/>
          </a:xfrm>
          <a:prstGeom prst="line">
            <a:avLst/>
          </a:prstGeom>
          <a:ln w="19050">
            <a:solidFill>
              <a:srgbClr val="3A3A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724128" y="3122966"/>
            <a:ext cx="648072" cy="54006"/>
          </a:xfrm>
          <a:prstGeom prst="line">
            <a:avLst/>
          </a:prstGeom>
          <a:ln w="19050">
            <a:solidFill>
              <a:srgbClr val="3A3A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699956" y="4482345"/>
            <a:ext cx="648072" cy="54006"/>
          </a:xfrm>
          <a:prstGeom prst="line">
            <a:avLst/>
          </a:prstGeom>
          <a:ln w="19050">
            <a:solidFill>
              <a:srgbClr val="3A3A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52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 vert="horz" lIns="91440" tIns="45720" rIns="91440" bIns="9144" rtlCol="0" anchor="t">
            <a:noAutofit/>
          </a:bodyPr>
          <a:lstStyle/>
          <a:p>
            <a:r>
              <a:rPr lang="ru-RU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Виды рефлексии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7" y="2636912"/>
            <a:ext cx="2368489" cy="1296144"/>
          </a:xfrm>
          <a:prstGeom prst="rect">
            <a:avLst/>
          </a:prstGeom>
          <a:solidFill>
            <a:srgbClr val="F85E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ЦЕЛИ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37790" y="1268760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Эмоциональная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908720"/>
            <a:ext cx="2592288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Оценивается настроение, эмоциональное восприятие учебного материала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492896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Рефлексия деятельности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37790" y="3861048"/>
            <a:ext cx="23762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Рефлексия содержания материала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1186" y="2276872"/>
            <a:ext cx="2592288" cy="1602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Помогает учащимся осмыслить </a:t>
            </a:r>
            <a:r>
              <a:rPr lang="ru-RU" sz="1600" b="1" dirty="0"/>
              <a:t>виды и способы работы, проанализировать свою активность и, конечно, выявить </a:t>
            </a:r>
            <a:r>
              <a:rPr lang="ru-RU" sz="1600" b="1" dirty="0" smtClean="0"/>
              <a:t>пробелы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4005064"/>
            <a:ext cx="2592288" cy="1566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Дает </a:t>
            </a:r>
            <a:r>
              <a:rPr lang="ru-RU" sz="1600" b="1" dirty="0"/>
              <a:t>возможность </a:t>
            </a:r>
            <a:r>
              <a:rPr lang="ru-RU" sz="1600" b="1" dirty="0" smtClean="0"/>
              <a:t>учащимся осознать </a:t>
            </a:r>
            <a:r>
              <a:rPr lang="ru-RU" sz="1600" b="1" dirty="0"/>
              <a:t>содержание пройденного, оценить эффективность собственной работы на </a:t>
            </a:r>
            <a:r>
              <a:rPr lang="ru-RU" sz="1600" b="1" dirty="0" smtClean="0"/>
              <a:t>занятии</a:t>
            </a:r>
            <a:endParaRPr lang="ru-RU" sz="1600" b="1" dirty="0"/>
          </a:p>
        </p:txBody>
      </p:sp>
      <p:cxnSp>
        <p:nvCxnSpPr>
          <p:cNvPr id="12" name="Прямая соединительная линия 11"/>
          <p:cNvCxnSpPr>
            <a:stCxn id="4" idx="0"/>
            <a:endCxn id="5" idx="1"/>
          </p:cNvCxnSpPr>
          <p:nvPr/>
        </p:nvCxnSpPr>
        <p:spPr>
          <a:xfrm flipV="1">
            <a:off x="1507772" y="1664804"/>
            <a:ext cx="1830018" cy="972108"/>
          </a:xfrm>
          <a:prstGeom prst="line">
            <a:avLst/>
          </a:prstGeom>
          <a:ln w="19050">
            <a:solidFill>
              <a:srgbClr val="3A3A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2"/>
            <a:endCxn id="8" idx="1"/>
          </p:cNvCxnSpPr>
          <p:nvPr/>
        </p:nvCxnSpPr>
        <p:spPr>
          <a:xfrm>
            <a:off x="1507772" y="3933056"/>
            <a:ext cx="1830018" cy="468052"/>
          </a:xfrm>
          <a:prstGeom prst="line">
            <a:avLst/>
          </a:prstGeom>
          <a:ln w="19050">
            <a:solidFill>
              <a:srgbClr val="3A3A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7" idx="1"/>
          </p:cNvCxnSpPr>
          <p:nvPr/>
        </p:nvCxnSpPr>
        <p:spPr>
          <a:xfrm>
            <a:off x="2699792" y="2870938"/>
            <a:ext cx="648072" cy="18002"/>
          </a:xfrm>
          <a:prstGeom prst="line">
            <a:avLst/>
          </a:prstGeom>
          <a:ln w="19050">
            <a:solidFill>
              <a:srgbClr val="3A3A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699956" y="1556792"/>
            <a:ext cx="648072" cy="54006"/>
          </a:xfrm>
          <a:prstGeom prst="line">
            <a:avLst/>
          </a:prstGeom>
          <a:ln w="19050">
            <a:solidFill>
              <a:srgbClr val="3A3A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724128" y="2852936"/>
            <a:ext cx="648072" cy="54006"/>
          </a:xfrm>
          <a:prstGeom prst="line">
            <a:avLst/>
          </a:prstGeom>
          <a:ln w="19050">
            <a:solidFill>
              <a:srgbClr val="3A3A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699956" y="4482345"/>
            <a:ext cx="648072" cy="54006"/>
          </a:xfrm>
          <a:prstGeom prst="line">
            <a:avLst/>
          </a:prstGeom>
          <a:ln w="19050">
            <a:solidFill>
              <a:srgbClr val="3A3A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5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 vert="horz" lIns="91440" tIns="45720" rIns="91440" bIns="9144" rtlCol="0" anchor="t">
            <a:noAutofit/>
          </a:bodyPr>
          <a:lstStyle/>
          <a:p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Приемы эмоциональной рефлексии</a:t>
            </a:r>
            <a:endParaRPr lang="ru-RU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7" name="Picture 3" descr="C:\Users\Пользователь\Desktop\slide-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19515" r="6576" b="4347"/>
          <a:stretch/>
        </p:blipFill>
        <p:spPr bwMode="auto">
          <a:xfrm>
            <a:off x="257963" y="1556792"/>
            <a:ext cx="4314037" cy="27714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34" y="2060349"/>
            <a:ext cx="3877529" cy="2664795"/>
          </a:xfrm>
          <a:prstGeom prst="rect">
            <a:avLst/>
          </a:prstGeom>
          <a:noFill/>
          <a:ln>
            <a:solidFill>
              <a:srgbClr val="54565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slide-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t="22310" r="5355" b="6907"/>
          <a:stretch/>
        </p:blipFill>
        <p:spPr bwMode="auto">
          <a:xfrm>
            <a:off x="467545" y="4509120"/>
            <a:ext cx="3600400" cy="212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23725" y="4699547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</a:t>
            </a:r>
            <a:r>
              <a:rPr lang="ru-RU" sz="2000" b="1" dirty="0" smtClean="0"/>
              <a:t>Можно </a:t>
            </a:r>
            <a:r>
              <a:rPr lang="ru-RU" sz="2000" b="1" dirty="0"/>
              <a:t>проводить по завершении очередного этапа занятия: после объяснения новой темы, после этапа закрепления темы и т.д</a:t>
            </a:r>
            <a:r>
              <a:rPr lang="ru-RU" sz="2000" b="1" dirty="0" smtClean="0"/>
              <a:t>. В </a:t>
            </a:r>
            <a:r>
              <a:rPr lang="ru-RU" sz="2000" b="1" dirty="0"/>
              <a:t>начале занятия проводится ради установления контакта с группой.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23725" y="941961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r>
              <a:rPr lang="ru-RU" sz="2000" b="1" dirty="0"/>
              <a:t>Помогает о</a:t>
            </a:r>
            <a:r>
              <a:rPr lang="ru-RU" sz="2000" b="1" dirty="0" smtClean="0"/>
              <a:t>ценить общее настроение </a:t>
            </a:r>
            <a:r>
              <a:rPr lang="ru-RU" sz="2000" b="1" dirty="0"/>
              <a:t>группы, </a:t>
            </a:r>
            <a:r>
              <a:rPr lang="ru-RU" sz="2000" b="1" dirty="0" smtClean="0"/>
              <a:t>эмоциональное восприятие </a:t>
            </a:r>
            <a:r>
              <a:rPr lang="ru-RU" sz="2000" b="1" dirty="0"/>
              <a:t>учебного </a:t>
            </a:r>
            <a:r>
              <a:rPr lang="ru-RU" sz="2000" b="1" dirty="0" smtClean="0"/>
              <a:t>материала.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8829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 vert="horz" lIns="91440" tIns="45720" rIns="91440" bIns="9144" rtlCol="0" anchor="t">
            <a:noAutofit/>
          </a:bodyPr>
          <a:lstStyle/>
          <a:p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Приемы рефлексии деятельности </a:t>
            </a:r>
            <a:b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5484825"/>
            <a:ext cx="3698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</a:t>
            </a:r>
            <a:r>
              <a:rPr lang="ru-RU" sz="2000" b="1" dirty="0" smtClean="0"/>
              <a:t>Можно </a:t>
            </a:r>
            <a:r>
              <a:rPr lang="ru-RU" sz="2000" b="1" dirty="0"/>
              <a:t>проводить на этапе закрепления материала, при защите проектов.       </a:t>
            </a:r>
          </a:p>
        </p:txBody>
      </p:sp>
      <p:pic>
        <p:nvPicPr>
          <p:cNvPr id="5" name="Picture 3" descr="C:\Users\Пользователь\Desktop\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" t="16786" r="5669"/>
          <a:stretch/>
        </p:blipFill>
        <p:spPr bwMode="auto">
          <a:xfrm>
            <a:off x="4716017" y="2276872"/>
            <a:ext cx="4274538" cy="28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Безымянный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" b="8692"/>
          <a:stretch/>
        </p:blipFill>
        <p:spPr bwMode="auto">
          <a:xfrm>
            <a:off x="677753" y="1484784"/>
            <a:ext cx="3758266" cy="26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img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 t="20767" b="1833"/>
          <a:stretch/>
        </p:blipFill>
        <p:spPr bwMode="auto">
          <a:xfrm>
            <a:off x="323528" y="4215466"/>
            <a:ext cx="4752528" cy="25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83949" y="881425"/>
            <a:ext cx="4206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</a:t>
            </a:r>
            <a:r>
              <a:rPr lang="ru-RU" sz="2000" b="1" dirty="0"/>
              <a:t>Помогает </a:t>
            </a:r>
            <a:r>
              <a:rPr lang="ru-RU" sz="2000" b="1" dirty="0" smtClean="0"/>
              <a:t>осмыслить </a:t>
            </a:r>
            <a:r>
              <a:rPr lang="ru-RU" sz="2000" b="1" dirty="0"/>
              <a:t>виды и </a:t>
            </a:r>
            <a:r>
              <a:rPr lang="ru-RU" sz="2000" b="1" dirty="0" smtClean="0"/>
              <a:t>   способы </a:t>
            </a:r>
            <a:r>
              <a:rPr lang="ru-RU" sz="2000" b="1" dirty="0"/>
              <a:t>работы, проанализировать свою активность и, конечно, выявить пробелы.</a:t>
            </a:r>
          </a:p>
        </p:txBody>
      </p:sp>
    </p:spTree>
    <p:extLst>
      <p:ext uri="{BB962C8B-B14F-4D97-AF65-F5344CB8AC3E}">
        <p14:creationId xmlns:p14="http://schemas.microsoft.com/office/powerpoint/2010/main" val="211488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 vert="horz" lIns="91440" tIns="45720" rIns="91440" bIns="9144" rtlCol="0" anchor="t">
            <a:noAutofit/>
          </a:bodyPr>
          <a:lstStyle/>
          <a:p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Приемы рефлексии содержания материала</a:t>
            </a:r>
            <a:endParaRPr lang="ru-RU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957" y="2132856"/>
            <a:ext cx="8714523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endParaRPr lang="ru-RU" b="1" dirty="0" smtClean="0"/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делаю (делал, делала)?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это делаю (делал, делала)?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действовал(а) так, а не иначе?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меня хорошо получилось на занятии?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осталось непонятным, требует уточнения, дополнительного разъяснения?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это знать?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проблему решали, изучая данную тему?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 я сделал(а) на данном занятии?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вопросы или проблемы ставит изученная тема?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Насколько активно я работал(а)?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ли слушали друг друга?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не понравилось на занятии?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бы я изменил(а) в своих действиях или поведении?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результаты были достигнуты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60267"/>
            <a:ext cx="7995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Используется </a:t>
            </a:r>
            <a:r>
              <a:rPr lang="ru-RU" b="1" dirty="0"/>
              <a:t>для выявления уровня осознания содержания пройденного.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8083" y="2132856"/>
            <a:ext cx="868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радиционная форма проведения рефлексии содержания материала - ответы на вопросы: 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39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1057</TotalTime>
  <Words>671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Рефлексия как этап занятия: виды, приемы, примеры </vt:lpstr>
      <vt:lpstr>Что такое рефлексия</vt:lpstr>
      <vt:lpstr>Для чего нужна  и когда проводить рефлексию</vt:lpstr>
      <vt:lpstr>Виды рефлексии</vt:lpstr>
      <vt:lpstr>Виды рефлексии</vt:lpstr>
      <vt:lpstr>Виды рефлексии</vt:lpstr>
      <vt:lpstr>Приемы эмоциональной рефлексии</vt:lpstr>
      <vt:lpstr>Приемы рефлексии деятельности  </vt:lpstr>
      <vt:lpstr>Приемы рефлексии содержания материала</vt:lpstr>
      <vt:lpstr>Приемы рефлексии содержания материала</vt:lpstr>
      <vt:lpstr>Приемы рефлексии содержания материала</vt:lpstr>
      <vt:lpstr>Приемы рефлексии содержания материала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58</cp:revision>
  <dcterms:created xsi:type="dcterms:W3CDTF">2018-11-19T10:29:48Z</dcterms:created>
  <dcterms:modified xsi:type="dcterms:W3CDTF">2019-02-25T08:08:47Z</dcterms:modified>
</cp:coreProperties>
</file>