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C58"/>
    <a:srgbClr val="763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06820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9621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6733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9579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480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428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492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734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4232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38258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4690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A6D9F7D-17E2-44FF-BC4F-6D7E232FA2E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860C428-EB16-48E8-9A74-E643416FA3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76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ronome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сделать обучающее видео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56280"/>
            <a:ext cx="12192000" cy="648772"/>
          </a:xfrm>
        </p:spPr>
        <p:txBody>
          <a:bodyPr>
            <a:noAutofit/>
          </a:bodyPr>
          <a:lstStyle/>
          <a:p>
            <a:r>
              <a:rPr lang="ru-RU" sz="36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Пошаговое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руководство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76503" y="632618"/>
            <a:ext cx="6831673" cy="568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МБУ ДО «ЦДТ «Металлург» </a:t>
            </a:r>
            <a:r>
              <a:rPr lang="ru-RU" sz="6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г.о.Самара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95064"/>
            <a:ext cx="12192000" cy="507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Март 2021 г.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98818" y="5537515"/>
            <a:ext cx="7423169" cy="659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Подготовила: Сморкалова </a:t>
            </a:r>
            <a:r>
              <a:rPr lang="ru-RU" sz="3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Н.А., методист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5" y="172146"/>
            <a:ext cx="1857944" cy="18478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017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294" y="1141621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Продумать образ ведущего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468" y="1746455"/>
            <a:ext cx="10906699" cy="274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 время съемок лучше отказаться от:</a:t>
            </a:r>
          </a:p>
          <a:p>
            <a:pPr marL="342900" indent="-342900" algn="just">
              <a:lnSpc>
                <a:spcPct val="112000"/>
              </a:lnSpc>
              <a:buFontTx/>
              <a:buChar char="-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Вещей </a:t>
            </a:r>
            <a:r>
              <a:rPr lang="ru-RU" sz="2200" dirty="0">
                <a:latin typeface="+mj-lt"/>
                <a:ea typeface="+mj-ea"/>
                <a:cs typeface="+mj-cs"/>
              </a:rPr>
              <a:t>в мелкую клеточку, полоску или горошек — будут рябить на экране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 algn="just">
              <a:lnSpc>
                <a:spcPct val="112000"/>
              </a:lnSpc>
              <a:buFontTx/>
              <a:buChar char="-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Пестрых костюмов, так как крикливые </a:t>
            </a:r>
            <a:r>
              <a:rPr lang="ru-RU" sz="2200" dirty="0">
                <a:latin typeface="+mj-lt"/>
                <a:ea typeface="+mj-ea"/>
                <a:cs typeface="+mj-cs"/>
              </a:rPr>
              <a:t>цвета режут глаз.</a:t>
            </a:r>
          </a:p>
          <a:p>
            <a:pPr marL="342900" indent="-342900" algn="just">
              <a:lnSpc>
                <a:spcPct val="112000"/>
              </a:lnSpc>
              <a:buFontTx/>
              <a:buChar char="-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Нарядов</a:t>
            </a:r>
            <a:r>
              <a:rPr lang="ru-RU" sz="2200" dirty="0">
                <a:latin typeface="+mj-lt"/>
                <a:ea typeface="+mj-ea"/>
                <a:cs typeface="+mj-cs"/>
              </a:rPr>
              <a:t>, цвет которых совпадает с цветом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фона, так как  </a:t>
            </a:r>
            <a:r>
              <a:rPr lang="ru-RU" sz="2200" dirty="0">
                <a:latin typeface="+mj-lt"/>
                <a:ea typeface="+mj-ea"/>
                <a:cs typeface="+mj-cs"/>
              </a:rPr>
              <a:t>рискуете раствориться в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кадре.</a:t>
            </a:r>
          </a:p>
          <a:p>
            <a:pPr marL="342900" indent="-342900" algn="just">
              <a:lnSpc>
                <a:spcPct val="112000"/>
              </a:lnSpc>
              <a:buFontTx/>
              <a:buChar char="-"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Стильные </a:t>
            </a:r>
            <a:r>
              <a:rPr lang="ru-RU" sz="2200" dirty="0">
                <a:latin typeface="+mj-lt"/>
                <a:ea typeface="+mj-ea"/>
                <a:cs typeface="+mj-cs"/>
              </a:rPr>
              <a:t>аксессуары, такие как солнцезащитные очки, ожерелье или наручные часы должны скромно дополнять образ, а не отвлекать внимание зрителя.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517" y="4605277"/>
            <a:ext cx="10873649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Важно: 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Уделите </a:t>
            </a:r>
            <a:r>
              <a:rPr lang="ru-RU" sz="2200" dirty="0">
                <a:latin typeface="+mj-lt"/>
                <a:ea typeface="+mj-ea"/>
                <a:cs typeface="+mj-cs"/>
              </a:rPr>
              <a:t>внимание рукам. Сломанные ногти, заусенцы на коже, облезлый маникюр... Зрителю не приятно будет видеть это крупным планом.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9354" y="5650731"/>
            <a:ext cx="10716659" cy="839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«Перед съемками протрите лицо сухой салфеткой, слегка припудритесь. Тогда лицо не будет блестеть.»</a:t>
            </a:r>
          </a:p>
        </p:txBody>
      </p:sp>
    </p:spTree>
    <p:extLst>
      <p:ext uri="{BB962C8B-B14F-4D97-AF65-F5344CB8AC3E}">
        <p14:creationId xmlns:p14="http://schemas.microsoft.com/office/powerpoint/2010/main" val="1662945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294" y="1141621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Съемка видео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8636" y="1811107"/>
            <a:ext cx="10873649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1) Перед </a:t>
            </a:r>
            <a:r>
              <a:rPr lang="ru-RU" sz="2200" dirty="0">
                <a:latin typeface="+mj-lt"/>
                <a:ea typeface="+mj-ea"/>
                <a:cs typeface="+mj-cs"/>
              </a:rPr>
              <a:t>чистовой записью видео прочтите текст вслух, выберите оптимальную громкость и темп речи. Обязательно нужно протестировать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микрофон.</a:t>
            </a:r>
            <a:endParaRPr lang="ru-RU" sz="2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636" y="2698881"/>
            <a:ext cx="10796530" cy="122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2) Не </a:t>
            </a:r>
            <a:r>
              <a:rPr lang="ru-RU" sz="2200" dirty="0">
                <a:latin typeface="+mj-lt"/>
                <a:ea typeface="+mj-ea"/>
                <a:cs typeface="+mj-cs"/>
              </a:rPr>
              <a:t>стоит записывать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всю лекцию (занятие) </a:t>
            </a:r>
            <a:r>
              <a:rPr lang="ru-RU" sz="2200" dirty="0">
                <a:latin typeface="+mj-lt"/>
                <a:ea typeface="+mj-ea"/>
                <a:cs typeface="+mj-cs"/>
              </a:rPr>
              <a:t>целиком. Поделите выступление на короткие дубли. Между ними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можно </a:t>
            </a:r>
            <a:r>
              <a:rPr lang="ru-RU" sz="2200" dirty="0">
                <a:latin typeface="+mj-lt"/>
                <a:ea typeface="+mj-ea"/>
                <a:cs typeface="+mj-cs"/>
              </a:rPr>
              <a:t>перевести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дух и поменять </a:t>
            </a:r>
            <a:r>
              <a:rPr lang="ru-RU" sz="2200" dirty="0">
                <a:latin typeface="+mj-lt"/>
                <a:ea typeface="+mj-ea"/>
                <a:cs typeface="+mj-cs"/>
              </a:rPr>
              <a:t>ракурс камеры. Смена ракурса существенно разнообразит видеоряд.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8636" y="3968390"/>
            <a:ext cx="10796530" cy="274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Важные советы: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lnSpc>
                <a:spcPct val="112000"/>
              </a:lnSpc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- При </a:t>
            </a:r>
            <a:r>
              <a:rPr lang="ru-RU" sz="2200" dirty="0">
                <a:latin typeface="+mj-lt"/>
                <a:ea typeface="+mj-ea"/>
                <a:cs typeface="+mj-cs"/>
              </a:rPr>
              <a:t>записи сложно смотреть в камеру и держать контакт со зрителем. Чтобы работать было комфортнее, прикрепите к камере бумажную фигурку. При выступлении можно смотреть на нее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112000"/>
              </a:lnSpc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- Когда прочитали </a:t>
            </a:r>
            <a:r>
              <a:rPr lang="ru-RU" sz="2200" dirty="0">
                <a:latin typeface="+mj-lt"/>
                <a:ea typeface="+mj-ea"/>
                <a:cs typeface="+mj-cs"/>
              </a:rPr>
              <a:t>один отрывок текста, сделайте паузу в 5 секунд. При этом не отрывайте взгляда от записывающей камеры. Такой видеокадр с «запасом» проще обрезать на монтаже».</a:t>
            </a:r>
          </a:p>
        </p:txBody>
      </p:sp>
    </p:spTree>
    <p:extLst>
      <p:ext uri="{BB962C8B-B14F-4D97-AF65-F5344CB8AC3E}">
        <p14:creationId xmlns:p14="http://schemas.microsoft.com/office/powerpoint/2010/main" val="2531767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294" y="1141621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Съемка видео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6602" y="1758920"/>
            <a:ext cx="10884664" cy="2822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Если нет доступа к специальному помещению для записи, то обязательно: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Выключите </a:t>
            </a:r>
            <a:r>
              <a:rPr lang="ru-RU" sz="2000" dirty="0">
                <a:latin typeface="+mj-lt"/>
                <a:ea typeface="+mj-ea"/>
                <a:cs typeface="+mj-cs"/>
              </a:rPr>
              <a:t>все кондиционеры, офисную технику и уведомления на компьютере — если вы записываете видео на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веб-камеру.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Снимайте </a:t>
            </a:r>
            <a:r>
              <a:rPr lang="ru-RU" sz="2000" dirty="0">
                <a:latin typeface="+mj-lt"/>
                <a:ea typeface="+mj-ea"/>
                <a:cs typeface="+mj-cs"/>
              </a:rPr>
              <a:t>видео в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комнате за </a:t>
            </a:r>
            <a:r>
              <a:rPr lang="ru-RU" sz="2000" dirty="0">
                <a:latin typeface="+mj-lt"/>
                <a:ea typeface="+mj-ea"/>
                <a:cs typeface="+mj-cs"/>
              </a:rPr>
              <a:t>закрытой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дверью.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Избегайте </a:t>
            </a:r>
            <a:r>
              <a:rPr lang="ru-RU" sz="2000" dirty="0">
                <a:latin typeface="+mj-lt"/>
                <a:ea typeface="+mj-ea"/>
                <a:cs typeface="+mj-cs"/>
              </a:rPr>
              <a:t>пустых комнат, так как звук в таких помещениях отражается от стен и создает ненужное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эхо.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Проверьте</a:t>
            </a:r>
            <a:r>
              <a:rPr lang="ru-RU" sz="2000" dirty="0">
                <a:latin typeface="+mj-lt"/>
                <a:ea typeface="+mj-ea"/>
                <a:cs typeface="+mj-cs"/>
              </a:rPr>
              <a:t>, не скрипит ли ваш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стул.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Выключите </a:t>
            </a:r>
            <a:r>
              <a:rPr lang="ru-RU" sz="2000" dirty="0">
                <a:latin typeface="+mj-lt"/>
                <a:ea typeface="+mj-ea"/>
                <a:cs typeface="+mj-cs"/>
              </a:rPr>
              <a:t>все, что звонит и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мигает или </a:t>
            </a:r>
            <a:r>
              <a:rPr lang="ru-RU" sz="2000" dirty="0">
                <a:latin typeface="+mj-lt"/>
                <a:ea typeface="+mj-ea"/>
                <a:cs typeface="+mj-cs"/>
              </a:rPr>
              <a:t> унесите эти вещи из комнаты.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6602" y="4543410"/>
            <a:ext cx="10884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«Интернет резко сократил средний уровень концентрации внимания. </a:t>
            </a:r>
            <a:r>
              <a:rPr lang="ru-RU" sz="2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Twitter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 </a:t>
            </a:r>
            <a:r>
              <a:rPr lang="ru-RU" sz="2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Instagram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приучили человека к коротким информационным порциям. Потому идеальная продолжительность </a:t>
            </a:r>
            <a:r>
              <a:rPr lang="ru-RU" sz="2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видеоурока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не должна превышать 7 минут».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6601" y="5690496"/>
            <a:ext cx="1088466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+mj-ea"/>
                <a:cs typeface="+mj-cs"/>
              </a:rPr>
              <a:t>Для удобства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обучающихся </a:t>
            </a:r>
            <a:r>
              <a:rPr lang="ru-RU" sz="2000" dirty="0">
                <a:latin typeface="+mj-lt"/>
                <a:ea typeface="+mj-ea"/>
                <a:cs typeface="+mj-cs"/>
              </a:rPr>
              <a:t>раздробите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длинное занятие </a:t>
            </a:r>
            <a:r>
              <a:rPr lang="ru-RU" sz="2000" dirty="0">
                <a:latin typeface="+mj-lt"/>
                <a:ea typeface="+mj-ea"/>
                <a:cs typeface="+mj-cs"/>
              </a:rPr>
              <a:t>на несколько эпизодов с логическим вступлением и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завершением. </a:t>
            </a:r>
            <a:r>
              <a:rPr lang="ru-RU" sz="2000" dirty="0">
                <a:latin typeface="+mj-lt"/>
                <a:ea typeface="+mj-ea"/>
                <a:cs typeface="+mj-cs"/>
              </a:rPr>
              <a:t>Короткие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видеоуроки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>
                <a:latin typeface="+mj-lt"/>
                <a:ea typeface="+mj-ea"/>
                <a:cs typeface="+mj-cs"/>
              </a:rPr>
              <a:t>можно объединить в темы, а темы — в учебный курс.</a:t>
            </a:r>
          </a:p>
        </p:txBody>
      </p:sp>
    </p:spTree>
    <p:extLst>
      <p:ext uri="{BB962C8B-B14F-4D97-AF65-F5344CB8AC3E}">
        <p14:creationId xmlns:p14="http://schemas.microsoft.com/office/powerpoint/2010/main" val="1528278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294" y="1141621"/>
            <a:ext cx="9601200" cy="578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8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программы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создания учебных роликов 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 видео.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6601" y="2238253"/>
            <a:ext cx="10609245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400" dirty="0">
                <a:latin typeface="+mj-lt"/>
                <a:ea typeface="+mj-ea"/>
                <a:cs typeface="+mj-cs"/>
              </a:rPr>
              <a:t>Для монтажа видео эксперты, как правило, используют для этого две популярные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программы - 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Sony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Vegas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latin typeface="+mj-lt"/>
                <a:ea typeface="+mj-ea"/>
                <a:cs typeface="+mj-cs"/>
              </a:rPr>
              <a:t>и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Premiere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6601" y="3208342"/>
            <a:ext cx="10884665" cy="29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Бесплатные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видеоредакторы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342900" indent="-342900" algn="just">
              <a:lnSpc>
                <a:spcPct val="112000"/>
              </a:lnSpc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VideoPad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Shotcut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indent="-342900" algn="just">
              <a:lnSpc>
                <a:spcPct val="112000"/>
              </a:lnSpc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 Maker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Киностудия)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Icecream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Kdenlive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Lightworks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dirty="0" smtClean="0"/>
              <a:t> 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20" y="3296478"/>
            <a:ext cx="3586404" cy="2355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Проект в видеоредакторе Shot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50" y="4186410"/>
            <a:ext cx="3695422" cy="2544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43743" y="5799870"/>
            <a:ext cx="4083618" cy="820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ВИДЕОРЕДАКТОРЫ ДОСТУПНЫ </a:t>
            </a:r>
          </a:p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endParaRPr lang="en-US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767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7835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ЗАПОМНИТЬ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688" y="819374"/>
            <a:ext cx="10642294" cy="591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457200" algn="just">
              <a:lnSpc>
                <a:spcPct val="112000"/>
              </a:lnSpc>
              <a:buFontTx/>
              <a:buChar char="-"/>
              <a:tabLst>
                <a:tab pos="457200" algn="l"/>
              </a:tabLst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Прежде </a:t>
            </a:r>
            <a:r>
              <a:rPr lang="ru-RU" sz="2600" b="1" dirty="0">
                <a:latin typeface="+mj-lt"/>
                <a:ea typeface="+mj-ea"/>
                <a:cs typeface="+mj-cs"/>
              </a:rPr>
              <a:t>чем приступать к съемкам, напишите сценарий. Он поможет структурировать выступление, сконцентрировать суть и отсечь </a:t>
            </a:r>
            <a:r>
              <a:rPr lang="ru-RU" sz="2600" b="1" dirty="0" smtClean="0">
                <a:latin typeface="+mj-lt"/>
                <a:ea typeface="+mj-ea"/>
                <a:cs typeface="+mj-cs"/>
              </a:rPr>
              <a:t>лишнее.</a:t>
            </a:r>
          </a:p>
          <a:p>
            <a:pPr marL="114300" lvl="0" indent="-457200" algn="just">
              <a:lnSpc>
                <a:spcPct val="112000"/>
              </a:lnSpc>
              <a:buFontTx/>
              <a:buChar char="-"/>
              <a:tabLst>
                <a:tab pos="457200" algn="l"/>
              </a:tabLst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В </a:t>
            </a:r>
            <a:r>
              <a:rPr lang="ru-RU" sz="2600" b="1" dirty="0">
                <a:latin typeface="+mj-lt"/>
                <a:ea typeface="+mj-ea"/>
                <a:cs typeface="+mj-cs"/>
              </a:rPr>
              <a:t>идеале место съемки должно на 100% подходить под тему </a:t>
            </a:r>
            <a:r>
              <a:rPr lang="ru-RU" sz="2600" b="1" dirty="0" err="1" smtClean="0">
                <a:latin typeface="+mj-lt"/>
                <a:ea typeface="+mj-ea"/>
                <a:cs typeface="+mj-cs"/>
              </a:rPr>
              <a:t>видеоурока</a:t>
            </a:r>
            <a:r>
              <a:rPr lang="ru-RU" sz="2600" b="1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114300" lvl="0" indent="-457200" algn="just">
              <a:lnSpc>
                <a:spcPct val="112000"/>
              </a:lnSpc>
              <a:buFontTx/>
              <a:buChar char="-"/>
              <a:tabLst>
                <a:tab pos="457200" algn="l"/>
              </a:tabLst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Плохое </a:t>
            </a:r>
            <a:r>
              <a:rPr lang="ru-RU" sz="2600" b="1" dirty="0">
                <a:latin typeface="+mj-lt"/>
                <a:ea typeface="+mj-ea"/>
                <a:cs typeface="+mj-cs"/>
              </a:rPr>
              <a:t>освещение – лютый враг хорошего кадра. Чтобы картинка была четкой и яркой понадобится три </a:t>
            </a:r>
            <a:r>
              <a:rPr lang="ru-RU" sz="2600" b="1" dirty="0" smtClean="0">
                <a:latin typeface="+mj-lt"/>
                <a:ea typeface="+mj-ea"/>
                <a:cs typeface="+mj-cs"/>
              </a:rPr>
              <a:t>светильника.</a:t>
            </a:r>
          </a:p>
          <a:p>
            <a:pPr marL="114300" lvl="0" indent="-457200" algn="just">
              <a:lnSpc>
                <a:spcPct val="112000"/>
              </a:lnSpc>
              <a:buFontTx/>
              <a:buChar char="-"/>
              <a:tabLst>
                <a:tab pos="457200" algn="l"/>
              </a:tabLst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Из-за </a:t>
            </a:r>
            <a:r>
              <a:rPr lang="ru-RU" sz="2600" b="1" dirty="0">
                <a:latin typeface="+mj-lt"/>
                <a:ea typeface="+mj-ea"/>
                <a:cs typeface="+mj-cs"/>
              </a:rPr>
              <a:t>неправильно подобранной одежды могут возникнуть «технические сложности»: ваше изображение будет рябить или «растворится» в </a:t>
            </a:r>
            <a:r>
              <a:rPr lang="ru-RU" sz="2600" b="1" dirty="0" smtClean="0">
                <a:latin typeface="+mj-lt"/>
                <a:ea typeface="+mj-ea"/>
                <a:cs typeface="+mj-cs"/>
              </a:rPr>
              <a:t>кадре.</a:t>
            </a:r>
          </a:p>
          <a:p>
            <a:pPr marL="114300" lvl="0" indent="-457200" algn="just">
              <a:lnSpc>
                <a:spcPct val="112000"/>
              </a:lnSpc>
              <a:buFontTx/>
              <a:buChar char="-"/>
              <a:tabLst>
                <a:tab pos="457200" algn="l"/>
              </a:tabLst>
            </a:pPr>
            <a:r>
              <a:rPr lang="ru-RU" sz="2600" b="1" dirty="0" smtClean="0">
                <a:latin typeface="+mj-lt"/>
                <a:ea typeface="+mj-ea"/>
                <a:cs typeface="+mj-cs"/>
              </a:rPr>
              <a:t>Чтобы </a:t>
            </a:r>
            <a:r>
              <a:rPr lang="ru-RU" sz="2600" b="1" dirty="0">
                <a:latin typeface="+mj-lt"/>
                <a:ea typeface="+mj-ea"/>
                <a:cs typeface="+mj-cs"/>
              </a:rPr>
              <a:t>было проще во время записи, поделите выступление на короткие </a:t>
            </a:r>
            <a:r>
              <a:rPr lang="ru-RU" sz="2600" b="1" dirty="0" smtClean="0">
                <a:latin typeface="+mj-lt"/>
                <a:ea typeface="+mj-ea"/>
                <a:cs typeface="+mj-cs"/>
              </a:rPr>
              <a:t>дубли.</a:t>
            </a:r>
          </a:p>
          <a:p>
            <a:pPr marL="114300" lvl="0" indent="-457200" algn="just">
              <a:lnSpc>
                <a:spcPct val="112000"/>
              </a:lnSpc>
              <a:buFontTx/>
              <a:buChar char="-"/>
              <a:tabLst>
                <a:tab pos="457200" algn="l"/>
              </a:tabLst>
            </a:pPr>
            <a:r>
              <a:rPr lang="ru-RU" sz="2600" b="1" dirty="0" err="1" smtClean="0">
                <a:latin typeface="+mj-lt"/>
                <a:ea typeface="+mj-ea"/>
                <a:cs typeface="+mj-cs"/>
              </a:rPr>
              <a:t>Соцсети</a:t>
            </a:r>
            <a:r>
              <a:rPr lang="ru-RU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600" b="1" dirty="0">
                <a:latin typeface="+mj-lt"/>
                <a:ea typeface="+mj-ea"/>
                <a:cs typeface="+mj-cs"/>
              </a:rPr>
              <a:t>приучили человека к коротким информационным </a:t>
            </a:r>
            <a:r>
              <a:rPr lang="ru-RU" sz="2600" b="1" dirty="0" smtClean="0">
                <a:latin typeface="+mj-lt"/>
                <a:ea typeface="+mj-ea"/>
                <a:cs typeface="+mj-cs"/>
              </a:rPr>
              <a:t>порциям потому </a:t>
            </a:r>
            <a:r>
              <a:rPr lang="ru-RU" sz="2600" b="1" dirty="0">
                <a:latin typeface="+mj-lt"/>
                <a:ea typeface="+mj-ea"/>
                <a:cs typeface="+mj-cs"/>
              </a:rPr>
              <a:t>идеальная продолжительность </a:t>
            </a:r>
            <a:r>
              <a:rPr lang="ru-RU" sz="2600" b="1" dirty="0" err="1">
                <a:latin typeface="+mj-lt"/>
                <a:ea typeface="+mj-ea"/>
                <a:cs typeface="+mj-cs"/>
              </a:rPr>
              <a:t>видеоурока</a:t>
            </a:r>
            <a:r>
              <a:rPr lang="ru-RU" sz="2600" b="1" dirty="0">
                <a:latin typeface="+mj-lt"/>
                <a:ea typeface="+mj-ea"/>
                <a:cs typeface="+mj-cs"/>
              </a:rPr>
              <a:t> — 7 минут.</a:t>
            </a:r>
          </a:p>
        </p:txBody>
      </p:sp>
    </p:spTree>
    <p:extLst>
      <p:ext uri="{BB962C8B-B14F-4D97-AF65-F5344CB8AC3E}">
        <p14:creationId xmlns:p14="http://schemas.microsoft.com/office/powerpoint/2010/main" val="598462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82077" y="2603703"/>
            <a:ext cx="8361229" cy="20982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744951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28" y="311226"/>
            <a:ext cx="9601200" cy="14859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ОБУЧАЮЩЕГО ВИДЕО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210" y="1305499"/>
            <a:ext cx="10669837" cy="3581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СКРИНКАСТ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запись с экрана компьютера и закадровым голосом, который комментирует происходящее в видео. Используется для обучения зрителей пользоваться какой-либо компьютерной программой. 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ВИДЕОСОПРОВОЖДЕНИЕ или видео с «говорящей головой»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— человек сидит перед камерой и читает текст. Такой формат видео обычно используют в качестве дополнения к презентации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PowerPoint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когда нужно прокомментировать слайды.</a:t>
            </a: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ВИДЕОУРОК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— короткий обучающий ролик. Отличается богатым видеорядом и идеально продуманной структурой подачи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495079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549" y="47647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1189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1: Определение целевой аудитории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5330" y="2395995"/>
            <a:ext cx="10526616" cy="1160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12000"/>
              </a:lnSpc>
              <a:buFont typeface="Franklin Gothic Book" panose="020B0503020102020204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Чтобы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понять, кто ваш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зритель,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нужно ответить себе на вопрос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хорошо зрители разбираются в предмете?»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5329" y="3721001"/>
            <a:ext cx="10526617" cy="218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12000"/>
              </a:lnSpc>
              <a:buFont typeface="Franklin Gothic Book" panose="020B0503020102020204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«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лекции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начинающих всегда много общей информации, отступлений и пояснений. Продвинутые здесь не узнают ничего нового. Им будет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интересна лекция, которая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глубже погрузит в предмет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7261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4273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39394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2: Подготовка сценария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484" y="1894895"/>
            <a:ext cx="11016868" cy="1446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2000"/>
              </a:lnSpc>
              <a:buFont typeface="Franklin Gothic Book" panose="020B0503020102020204" pitchFamily="34" charset="0"/>
              <a:buNone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    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Сценарий поможет с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труктурировать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выступление, продумать тезисы и советы, которые сделают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насыщенным 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ценным, избежать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ненужных пауз и междометий по типу «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ээээээмм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Под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рукой всегда будет шпаргалка, если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собьетесь и потеряете ход мысли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84048" indent="-384048" algn="just">
              <a:lnSpc>
                <a:spcPct val="94000"/>
              </a:lnSpc>
              <a:buFont typeface="Franklin Gothic Book" panose="020B0503020102020204" pitchFamily="34" charset="0"/>
              <a:buChar char="■"/>
            </a:pP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9484" y="3895152"/>
            <a:ext cx="11016868" cy="2896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с самых интересных фактов или коротко рассказать, о чем будет занятие. </a:t>
            </a:r>
          </a:p>
          <a:p>
            <a:pPr marL="342900" indent="-342900" algn="just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середине максимально подробно раскройте тему занятия. </a:t>
            </a:r>
          </a:p>
          <a:p>
            <a:pPr marL="342900" indent="-342900" algn="just">
              <a:lnSpc>
                <a:spcPts val="3300"/>
              </a:lnSpc>
              <a:buFont typeface="Wingdings" panose="05000000000000000000" pitchFamily="2" charset="2"/>
              <a:buChar char="§"/>
            </a:pP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 сценария сделайте обобщение и еще раз пройдитесь по ключевым моментам. Составьте небольшой анонс следующего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-зритель 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должен хотеть добавки.</a:t>
            </a:r>
          </a:p>
        </p:txBody>
      </p:sp>
    </p:spTree>
    <p:extLst>
      <p:ext uri="{BB962C8B-B14F-4D97-AF65-F5344CB8AC3E}">
        <p14:creationId xmlns:p14="http://schemas.microsoft.com/office/powerpoint/2010/main" val="1362901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84309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2: Подготовка сценария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7193" y="1832594"/>
            <a:ext cx="10811217" cy="14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На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основе сценария можно сделать </a:t>
            </a:r>
            <a:r>
              <a:rPr lang="ru-RU" sz="2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раскадровку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обучающего видео. РАСКАДРОВКА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— это серия миниатюр, которые показывают, как будут выглядеть ключевые сцены.</a:t>
            </a:r>
          </a:p>
        </p:txBody>
      </p:sp>
      <p:pic>
        <p:nvPicPr>
          <p:cNvPr id="7" name="Рисунок 6" descr="Раскадровка видеоуро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93" y="3311122"/>
            <a:ext cx="4572001" cy="3423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23262" y="3500828"/>
            <a:ext cx="6096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Используется,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когда часто меняется положение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выступающего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кадре или фон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Узнать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длинны получится ролик можно с помощью сервиса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Honomer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Прогоните сценарий через сервис и по количеству текста определите продолжительность будущего видео. </a:t>
            </a:r>
          </a:p>
        </p:txBody>
      </p:sp>
    </p:spTree>
    <p:extLst>
      <p:ext uri="{BB962C8B-B14F-4D97-AF65-F5344CB8AC3E}">
        <p14:creationId xmlns:p14="http://schemas.microsoft.com/office/powerpoint/2010/main" val="2766730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84309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3: Подбор камеры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микрофона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7193" y="1898696"/>
            <a:ext cx="10811217" cy="50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Качество звука 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картинки видео зависит от выбранного оборудования.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Плохой пример кад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24892"/>
            <a:ext cx="4830896" cy="2911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Хороший пример кадр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81" y="2824892"/>
            <a:ext cx="5309217" cy="290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322491" y="5725357"/>
            <a:ext cx="2833401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63128" y="5736375"/>
            <a:ext cx="2649558" cy="60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</a:t>
            </a:r>
          </a:p>
        </p:txBody>
      </p:sp>
    </p:spTree>
    <p:extLst>
      <p:ext uri="{BB962C8B-B14F-4D97-AF65-F5344CB8AC3E}">
        <p14:creationId xmlns:p14="http://schemas.microsoft.com/office/powerpoint/2010/main" val="3364372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294" y="1141621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4: Выбрать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съемок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3294" y="1739211"/>
            <a:ext cx="10702889" cy="122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Место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съемки должно на 100% подходить под тему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видеоурока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lnSpc>
                <a:spcPct val="112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Например: 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если вы снимаете химический опыт, оборудуйте место съемок под лабораторию.</a:t>
            </a:r>
          </a:p>
        </p:txBody>
      </p:sp>
      <p:pic>
        <p:nvPicPr>
          <p:cNvPr id="13" name="Рисунок 12" descr="Блогер стоит на фоне сте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75" y="3899886"/>
            <a:ext cx="4243044" cy="227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Блогер в химической лаборатор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50" y="3910903"/>
            <a:ext cx="4043190" cy="22655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73294" y="2932512"/>
            <a:ext cx="10532125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Фоном может стать любая локация. Фон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задает тему.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Так, если человек стоит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фоне библиотеки,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подсознательно возникает ассоциация с писателем или ученым.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35158" y="6165441"/>
            <a:ext cx="2833401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92954" y="6142799"/>
            <a:ext cx="2833401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478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294" y="1141621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 Выставить правильное освещение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746455"/>
            <a:ext cx="11027883" cy="122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«Рабочее освещение» </a:t>
            </a:r>
            <a:r>
              <a:rPr lang="ru-RU" sz="2200" b="1" dirty="0">
                <a:latin typeface="+mj-lt"/>
                <a:ea typeface="+mj-ea"/>
                <a:cs typeface="+mj-cs"/>
              </a:rPr>
              <a:t>— это очень яркий свет (от 500 до 1000 Вт). Чтобы картинка была четкой, понадобится три светильника. От того, как вы их расположите, зависит качество изображения.</a:t>
            </a:r>
            <a:endParaRPr lang="ru-RU" sz="2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4535" y="5357044"/>
            <a:ext cx="2833401" cy="47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98882" y="5907680"/>
            <a:ext cx="2833401" cy="47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Неправильное освещение в виде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3"/>
          <a:stretch/>
        </p:blipFill>
        <p:spPr bwMode="auto">
          <a:xfrm>
            <a:off x="1074143" y="3062449"/>
            <a:ext cx="3376672" cy="199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Правильное освещение в обучающем виде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58" y="2812288"/>
            <a:ext cx="5229225" cy="301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Неправильное освещение в виде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4"/>
          <a:stretch/>
        </p:blipFill>
        <p:spPr bwMode="auto">
          <a:xfrm>
            <a:off x="3255481" y="4674907"/>
            <a:ext cx="3342948" cy="1992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400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107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ВИДЕОУРОКА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294" y="1141621"/>
            <a:ext cx="9601200" cy="57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5: Выставить правильное освещение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746455"/>
            <a:ext cx="7072829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Один из самых простых способ выставить свет: 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lnSpc>
                <a:spcPct val="112000"/>
              </a:lnSpc>
            </a:pPr>
            <a:r>
              <a:rPr lang="ru-RU" sz="2100" dirty="0" smtClean="0">
                <a:latin typeface="+mj-lt"/>
                <a:ea typeface="+mj-ea"/>
                <a:cs typeface="+mj-cs"/>
              </a:rPr>
              <a:t>- Расположите </a:t>
            </a:r>
            <a:r>
              <a:rPr lang="ru-RU" sz="2100" dirty="0">
                <a:latin typeface="+mj-lt"/>
                <a:ea typeface="+mj-ea"/>
                <a:cs typeface="+mj-cs"/>
              </a:rPr>
              <a:t>ведущего в двух-трех метрах от </a:t>
            </a:r>
            <a:r>
              <a:rPr lang="ru-RU" sz="2100" dirty="0" smtClean="0">
                <a:latin typeface="+mj-lt"/>
                <a:ea typeface="+mj-ea"/>
                <a:cs typeface="+mj-cs"/>
              </a:rPr>
              <a:t>фона. Направьте </a:t>
            </a:r>
            <a:r>
              <a:rPr lang="ru-RU" sz="2100" dirty="0">
                <a:latin typeface="+mj-lt"/>
                <a:ea typeface="+mj-ea"/>
                <a:cs typeface="+mj-cs"/>
              </a:rPr>
              <a:t>на него один светильник. Он обеспечит основное освещение и сформирует тени. </a:t>
            </a:r>
            <a:r>
              <a:rPr lang="ru-RU" sz="2100" dirty="0" smtClean="0">
                <a:latin typeface="+mj-lt"/>
                <a:ea typeface="+mj-ea"/>
                <a:cs typeface="+mj-cs"/>
              </a:rPr>
              <a:t>Но нужно помнить, что лампа </a:t>
            </a:r>
            <a:r>
              <a:rPr lang="ru-RU" sz="2100" dirty="0">
                <a:latin typeface="+mj-lt"/>
                <a:ea typeface="+mj-ea"/>
                <a:cs typeface="+mj-cs"/>
              </a:rPr>
              <a:t>не должна слепить лектора.</a:t>
            </a:r>
          </a:p>
          <a:p>
            <a:pPr algn="just">
              <a:lnSpc>
                <a:spcPct val="112000"/>
              </a:lnSpc>
            </a:pPr>
            <a:r>
              <a:rPr lang="ru-RU" sz="2100" dirty="0" smtClean="0">
                <a:latin typeface="+mj-lt"/>
                <a:ea typeface="+mj-ea"/>
                <a:cs typeface="+mj-cs"/>
              </a:rPr>
              <a:t>- Еще </a:t>
            </a:r>
            <a:r>
              <a:rPr lang="ru-RU" sz="2100" dirty="0">
                <a:latin typeface="+mj-lt"/>
                <a:ea typeface="+mj-ea"/>
                <a:cs typeface="+mj-cs"/>
              </a:rPr>
              <a:t>два светильника установите позади ведущего за пределами кадра и направьте их на фон. Эти лампы должны быть в два раза мощнее светильника, направленного на ведущего.</a:t>
            </a:r>
          </a:p>
        </p:txBody>
      </p:sp>
      <p:pic>
        <p:nvPicPr>
          <p:cNvPr id="10" name="Рисунок 9" descr="как настроить св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99" y="1838059"/>
            <a:ext cx="3756180" cy="325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14400" y="5206914"/>
            <a:ext cx="11005278" cy="147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 офисе или дома можно снимать и при естественном освещении. Выберите помещение, в которое попадает больше всего солнечного света. Раскройте шторы. Встаньте напротив окна, чтобы вам на лицо падал солнечный свет. Лучше снимать рано утром, когда солнце светит ярче всего».</a:t>
            </a:r>
          </a:p>
        </p:txBody>
      </p:sp>
    </p:spTree>
    <p:extLst>
      <p:ext uri="{BB962C8B-B14F-4D97-AF65-F5344CB8AC3E}">
        <p14:creationId xmlns:p14="http://schemas.microsoft.com/office/powerpoint/2010/main" val="4029790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230</TotalTime>
  <Words>988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Georgia</vt:lpstr>
      <vt:lpstr>Wingdings</vt:lpstr>
      <vt:lpstr>Crop</vt:lpstr>
      <vt:lpstr>Как сделать обучающее видео</vt:lpstr>
      <vt:lpstr>ТИПЫ ОБУЧАЮЩЕГО ВИДЕО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СОЗДАНИЕ ВИДЕОУРОКА</vt:lpstr>
      <vt:lpstr>ЭТО СЛЕДУЕТ ЗАПОМНИТЬ</vt:lpstr>
      <vt:lpstr>Спасибо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сделать обучающее видео</dc:title>
  <dc:creator>root</dc:creator>
  <cp:lastModifiedBy>root</cp:lastModifiedBy>
  <cp:revision>29</cp:revision>
  <dcterms:created xsi:type="dcterms:W3CDTF">2021-02-08T08:44:03Z</dcterms:created>
  <dcterms:modified xsi:type="dcterms:W3CDTF">2021-02-16T10:18:07Z</dcterms:modified>
</cp:coreProperties>
</file>