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64" r:id="rId2"/>
    <p:sldId id="257" r:id="rId3"/>
    <p:sldId id="256" r:id="rId4"/>
    <p:sldId id="258" r:id="rId5"/>
    <p:sldId id="259" r:id="rId6"/>
    <p:sldId id="260" r:id="rId7"/>
    <p:sldId id="265" r:id="rId8"/>
    <p:sldId id="261" r:id="rId9"/>
    <p:sldId id="262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9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645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64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46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97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363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46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22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116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834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075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4819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934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764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985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062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61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1E25015-4112-4ED1-8204-65863C5DF2DD}" type="datetimeFigureOut">
              <a:rPr lang="ru-RU" smtClean="0"/>
              <a:t>13.08.2021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777E6-0A30-4822-833B-84488677CC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0833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5924EE-7D65-4FDF-87B8-B72822C9AF04}"/>
              </a:ext>
            </a:extLst>
          </p:cNvPr>
          <p:cNvSpPr/>
          <p:nvPr/>
        </p:nvSpPr>
        <p:spPr>
          <a:xfrm>
            <a:off x="1294249" y="527786"/>
            <a:ext cx="7920090" cy="6063198"/>
          </a:xfrm>
          <a:prstGeom prst="rect">
            <a:avLst/>
          </a:prstGeom>
          <a:effectLst>
            <a:softEdge rad="635000"/>
          </a:effectLst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FFC000"/>
                </a:solidFill>
                <a:latin typeface="Arial Black" panose="020B0A04020102020204" pitchFamily="34" charset="0"/>
              </a:rPr>
              <a:t>Красота и величие </a:t>
            </a:r>
            <a:r>
              <a:rPr lang="ru-RU" dirty="0">
                <a:solidFill>
                  <a:srgbClr val="FFC000"/>
                </a:solidFill>
              </a:rPr>
              <a:t>.</a:t>
            </a:r>
          </a:p>
          <a:p>
            <a:endParaRPr lang="ru-RU" dirty="0">
              <a:solidFill>
                <a:srgbClr val="FFC000"/>
              </a:solidFill>
            </a:endParaRPr>
          </a:p>
          <a:p>
            <a:endParaRPr lang="ru-RU" dirty="0">
              <a:solidFill>
                <a:srgbClr val="FFC000"/>
              </a:solidFill>
            </a:endParaRPr>
          </a:p>
          <a:p>
            <a:endParaRPr lang="ru-RU" dirty="0">
              <a:solidFill>
                <a:srgbClr val="FFC000"/>
              </a:solidFill>
            </a:endParaRPr>
          </a:p>
          <a:p>
            <a:endParaRPr lang="ru-RU" sz="4000" dirty="0">
              <a:solidFill>
                <a:srgbClr val="FFC000"/>
              </a:solidFill>
              <a:cs typeface="Aharoni" panose="02010803020104030203" pitchFamily="2" charset="-79"/>
            </a:endParaRPr>
          </a:p>
          <a:p>
            <a:endParaRPr lang="ru-RU" sz="4000" dirty="0">
              <a:solidFill>
                <a:srgbClr val="FFC000"/>
              </a:solidFill>
              <a:cs typeface="Aharoni" panose="02010803020104030203" pitchFamily="2" charset="-79"/>
            </a:endParaRPr>
          </a:p>
          <a:p>
            <a:endParaRPr lang="ru-RU" sz="4000" dirty="0">
              <a:solidFill>
                <a:srgbClr val="FFC000"/>
              </a:solidFill>
              <a:cs typeface="Aharoni" panose="02010803020104030203" pitchFamily="2" charset="-79"/>
            </a:endParaRPr>
          </a:p>
          <a:p>
            <a:endParaRPr lang="ru-RU" sz="4000" dirty="0">
              <a:solidFill>
                <a:srgbClr val="FFC000"/>
              </a:solidFill>
              <a:cs typeface="Aharoni" panose="02010803020104030203" pitchFamily="2" charset="-79"/>
            </a:endParaRPr>
          </a:p>
          <a:p>
            <a:endParaRPr lang="ru-RU" sz="4000" dirty="0">
              <a:solidFill>
                <a:srgbClr val="FFC000"/>
              </a:solidFill>
              <a:cs typeface="Aharoni" panose="02010803020104030203" pitchFamily="2" charset="-79"/>
            </a:endParaRPr>
          </a:p>
          <a:p>
            <a:endParaRPr lang="ru-RU" sz="4000" dirty="0">
              <a:solidFill>
                <a:srgbClr val="FFC000"/>
              </a:solidFill>
              <a:cs typeface="Aharoni" panose="02010803020104030203" pitchFamily="2" charset="-79"/>
            </a:endParaRPr>
          </a:p>
          <a:p>
            <a:r>
              <a:rPr lang="ru-RU" sz="4000" dirty="0">
                <a:solidFill>
                  <a:srgbClr val="FFC000"/>
                </a:solidFill>
                <a:cs typeface="Aharoni" panose="02010803020104030203" pitchFamily="2" charset="-79"/>
              </a:rPr>
              <a:t>Святыни Самарской земли </a:t>
            </a:r>
            <a:r>
              <a:rPr lang="ru-RU" dirty="0">
                <a:solidFill>
                  <a:srgbClr val="FFC000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69B0EB-1A32-45AE-89EE-374E2AD2E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" y="1691012"/>
            <a:ext cx="5900593" cy="373674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B2BAD6E-744E-43CF-9EF7-D7E4EE0EB6DB}"/>
              </a:ext>
            </a:extLst>
          </p:cNvPr>
          <p:cNvSpPr/>
          <p:nvPr/>
        </p:nvSpPr>
        <p:spPr>
          <a:xfrm>
            <a:off x="7032317" y="3881155"/>
            <a:ext cx="48445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Автор работы :</a:t>
            </a:r>
          </a:p>
          <a:p>
            <a:r>
              <a:rPr lang="ru-RU" dirty="0">
                <a:solidFill>
                  <a:srgbClr val="FFC000"/>
                </a:solidFill>
              </a:rPr>
              <a:t> педагог дополнительного образования </a:t>
            </a:r>
          </a:p>
          <a:p>
            <a:r>
              <a:rPr lang="ru-RU" dirty="0">
                <a:solidFill>
                  <a:srgbClr val="FFC000"/>
                </a:solidFill>
              </a:rPr>
              <a:t>Дмитриева Виктория Витальевна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978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8C8F0C-DD1E-4314-B3DD-12988315F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021" y="1918564"/>
            <a:ext cx="6625883" cy="469268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7E391B-C0D7-40A9-89EB-C268B6E17C62}"/>
              </a:ext>
            </a:extLst>
          </p:cNvPr>
          <p:cNvSpPr/>
          <p:nvPr/>
        </p:nvSpPr>
        <p:spPr>
          <a:xfrm>
            <a:off x="276665" y="44123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Один из главных шедевров архитектуры классицизма Самарской губернии находится практически у границ столицы региона. В Большой </a:t>
            </a:r>
            <a:r>
              <a:rPr lang="ru-RU" dirty="0" err="1"/>
              <a:t>Царевщине</a:t>
            </a:r>
            <a:r>
              <a:rPr lang="ru-RU" dirty="0"/>
              <a:t> у подножия Царёва кургана располагается </a:t>
            </a:r>
            <a:r>
              <a:rPr lang="ru-RU" dirty="0" err="1"/>
              <a:t>Христорождественская</a:t>
            </a:r>
            <a:r>
              <a:rPr lang="ru-RU" dirty="0"/>
              <a:t> церковь. </a:t>
            </a:r>
          </a:p>
        </p:txBody>
      </p:sp>
    </p:spTree>
    <p:extLst>
      <p:ext uri="{BB962C8B-B14F-4D97-AF65-F5344CB8AC3E}">
        <p14:creationId xmlns:p14="http://schemas.microsoft.com/office/powerpoint/2010/main" val="95670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18FCD2-2A65-4311-BC56-02B6276A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11" y="304066"/>
            <a:ext cx="7409793" cy="468996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D2E3E88-C799-4CBA-B01D-29953CEDE050}"/>
              </a:ext>
            </a:extLst>
          </p:cNvPr>
          <p:cNvSpPr/>
          <p:nvPr/>
        </p:nvSpPr>
        <p:spPr>
          <a:xfrm>
            <a:off x="268479" y="532985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Достоинства памятника архитектуры подчёркиваются красотами памятника природы Царева кургана.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5E105F-B5D8-4C39-9AFB-59456258F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887" y="3573193"/>
            <a:ext cx="5367025" cy="31880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744DEB-1116-4E80-A758-DB225A1E1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128" y="1246822"/>
            <a:ext cx="3705177" cy="207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7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DF7E27-F845-4FE6-8D54-0377C394F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72" y="248035"/>
            <a:ext cx="4175760" cy="62636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39C790-AE72-4F70-BE27-F91268C8E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633" y="1983507"/>
            <a:ext cx="6788259" cy="452816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A85CB3A-F076-4F90-BD1F-FF73270D20CE}"/>
              </a:ext>
            </a:extLst>
          </p:cNvPr>
          <p:cNvSpPr/>
          <p:nvPr/>
        </p:nvSpPr>
        <p:spPr>
          <a:xfrm>
            <a:off x="7765941" y="6142343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Звонница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34EE3D5-8BD4-4F10-8FDC-E91D34987724}"/>
              </a:ext>
            </a:extLst>
          </p:cNvPr>
          <p:cNvSpPr/>
          <p:nvPr/>
        </p:nvSpPr>
        <p:spPr>
          <a:xfrm>
            <a:off x="4717941" y="24803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Здание  отличается чёткой  геометричностью и удачными пропорциями архитектурных форм. Поставленные  со всех сторон   </a:t>
            </a:r>
            <a:r>
              <a:rPr lang="ru-RU" dirty="0" err="1"/>
              <a:t>четырёхколонные</a:t>
            </a:r>
            <a:r>
              <a:rPr lang="ru-RU" dirty="0"/>
              <a:t> портики, завершающиеся фронтонами, придают зданию монументальную торжественность.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178055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BA473C-7865-42F4-BC3D-EB8E3D16E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188" y="1623811"/>
            <a:ext cx="7279275" cy="484638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570523B-28B6-461D-83F7-18DB653C3C63}"/>
              </a:ext>
            </a:extLst>
          </p:cNvPr>
          <p:cNvSpPr/>
          <p:nvPr/>
        </p:nvSpPr>
        <p:spPr>
          <a:xfrm>
            <a:off x="259458" y="42906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Церковь в селе </a:t>
            </a:r>
            <a:r>
              <a:rPr lang="ru-RU" dirty="0" err="1"/>
              <a:t>Царевщина</a:t>
            </a:r>
            <a:r>
              <a:rPr lang="ru-RU" dirty="0"/>
              <a:t> – построена в стиле классицизма. Загадка этого храма в том, что архитектор до сих пор не известен.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A3B202-E2CE-4005-AC78-073FE385E104}"/>
              </a:ext>
            </a:extLst>
          </p:cNvPr>
          <p:cNvSpPr/>
          <p:nvPr/>
        </p:nvSpPr>
        <p:spPr>
          <a:xfrm>
            <a:off x="382928" y="1674674"/>
            <a:ext cx="41890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Но специалисты предполагают, что она была спроектирована одним из главных поволжских мастеров эпохи классицизма  Михаилом Петровичем Коринфским. </a:t>
            </a:r>
          </a:p>
        </p:txBody>
      </p:sp>
    </p:spTree>
    <p:extLst>
      <p:ext uri="{BB962C8B-B14F-4D97-AF65-F5344CB8AC3E}">
        <p14:creationId xmlns:p14="http://schemas.microsoft.com/office/powerpoint/2010/main" val="1556482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447C62-0924-4789-9F9C-C7AC255A8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063" y="728662"/>
            <a:ext cx="8640201" cy="576352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7EEC8BC-39DA-4E55-A97B-CA98760BD788}"/>
              </a:ext>
            </a:extLst>
          </p:cNvPr>
          <p:cNvSpPr/>
          <p:nvPr/>
        </p:nvSpPr>
        <p:spPr>
          <a:xfrm>
            <a:off x="6438314" y="488144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42141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F8E835-A8F2-443C-9206-E190C7B028DF}"/>
              </a:ext>
            </a:extLst>
          </p:cNvPr>
          <p:cNvSpPr/>
          <p:nvPr/>
        </p:nvSpPr>
        <p:spPr>
          <a:xfrm>
            <a:off x="459544" y="521816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Хорошо известна заказчица постройки. Это была помещица Е.В. Дашкова, владевшая, в частности, и землями в </a:t>
            </a:r>
            <a:r>
              <a:rPr lang="ru-RU" dirty="0" err="1"/>
              <a:t>Царевщине</a:t>
            </a:r>
            <a:r>
              <a:rPr lang="ru-RU" dirty="0"/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4473EB-5A8E-4E56-B114-078FDBD4D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44" y="403855"/>
            <a:ext cx="5788563" cy="43414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B93848-33B2-4728-AEDC-3CDDBC594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352" y="2957842"/>
            <a:ext cx="5139104" cy="38543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14045F-C412-4455-B590-C9FCEAE88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912" y="403855"/>
            <a:ext cx="1889579" cy="231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94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ACC50AC-4731-4A22-8F77-9BF56B98A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33" y="170269"/>
            <a:ext cx="5340154" cy="427657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470140E-1DE5-476B-96BD-B7AA1E939657}"/>
              </a:ext>
            </a:extLst>
          </p:cNvPr>
          <p:cNvSpPr/>
          <p:nvPr/>
        </p:nvSpPr>
        <p:spPr>
          <a:xfrm>
            <a:off x="290733" y="4656406"/>
            <a:ext cx="119012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 церковью связан ряд легенд, которые, правда, не выдерживают никакой исторической критики. Например, известны упоминания того, что в соборе венчался Стенька Разин с персидской княжной. Разумеется, этого не могло происходить в храме, построенном в 1833 году. Другая легенда связана также с венчанием. Она выглядит более правдоподобно, но тоже остаётся просто легендой. Распространено мнение, что в </a:t>
            </a:r>
            <a:r>
              <a:rPr lang="ru-RU" dirty="0" err="1"/>
              <a:t>Христорождественской</a:t>
            </a:r>
            <a:r>
              <a:rPr lang="ru-RU" dirty="0"/>
              <a:t> церкви сочетался браком Лев Николаевич Толстой. Хотя из письменных источников доподлинно известно, что великий русский писатель венчался в Москве.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8BE347-72AE-4BCE-8359-2946EA397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887" y="635231"/>
            <a:ext cx="5882202" cy="392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57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7C6231-AB82-44D5-8155-1A009A035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702" y="1447077"/>
            <a:ext cx="6363284" cy="477246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5A63862-37B1-49E7-B004-290A63C2230A}"/>
              </a:ext>
            </a:extLst>
          </p:cNvPr>
          <p:cNvSpPr/>
          <p:nvPr/>
        </p:nvSpPr>
        <p:spPr>
          <a:xfrm>
            <a:off x="4450080" y="17679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советское время деятельность храма была остановлена. Его закрыли в 1931 году и стали использовать в качестве зернового хранилища.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C94CE5-9692-4D06-9807-A5D70C782BCB}"/>
              </a:ext>
            </a:extLst>
          </p:cNvPr>
          <p:cNvSpPr/>
          <p:nvPr/>
        </p:nvSpPr>
        <p:spPr>
          <a:xfrm>
            <a:off x="6494584" y="505719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До конца 1980-х годов о состоянии некогда красивой и величественной церкви никто не заботился.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AC6F12-7092-4498-B5F7-06B5E086B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571625"/>
            <a:ext cx="415436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084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FA71AB-80C0-4CC6-9645-47AC226AA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5" y="366215"/>
            <a:ext cx="3634881" cy="497609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039BD8-C08C-454D-A19F-4C6AD704F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906" y="2781984"/>
            <a:ext cx="2538850" cy="38082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C4140D0-B817-49E2-95AD-BA665E971167}"/>
              </a:ext>
            </a:extLst>
          </p:cNvPr>
          <p:cNvSpPr/>
          <p:nvPr/>
        </p:nvSpPr>
        <p:spPr>
          <a:xfrm>
            <a:off x="3902198" y="4603644"/>
            <a:ext cx="52667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В 1989 году строение вернули обратно православной церкви и храм стали по крупицам восстанавливать. Для прихожан двери </a:t>
            </a:r>
            <a:r>
              <a:rPr lang="ru-RU" dirty="0" err="1"/>
              <a:t>Христорождественской</a:t>
            </a:r>
            <a:r>
              <a:rPr lang="ru-RU" dirty="0"/>
              <a:t> церкви распахнулись в 1996 году.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B53711-94F7-4861-9391-899F2BF0D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028" y="366215"/>
            <a:ext cx="4981191" cy="3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28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9325820-995E-4584-B202-1269180F61D3}"/>
              </a:ext>
            </a:extLst>
          </p:cNvPr>
          <p:cNvSpPr/>
          <p:nvPr/>
        </p:nvSpPr>
        <p:spPr>
          <a:xfrm>
            <a:off x="1203926" y="895029"/>
            <a:ext cx="10463121" cy="2339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Выполните домашнее задание с помощью карты и интернет ресурсов:</a:t>
            </a:r>
          </a:p>
          <a:p>
            <a:endParaRPr lang="ru-RU" dirty="0"/>
          </a:p>
          <a:p>
            <a:r>
              <a:rPr lang="ru-RU" dirty="0"/>
              <a:t>1.На карте Самарской области найдите место расположения поселка.</a:t>
            </a:r>
          </a:p>
          <a:p>
            <a:r>
              <a:rPr lang="ru-RU" dirty="0"/>
              <a:t>2.Назовите реки протекающие в этом районе.</a:t>
            </a:r>
          </a:p>
          <a:p>
            <a:r>
              <a:rPr lang="ru-RU" dirty="0"/>
              <a:t>3.Назовите церковь, построенную у святого источника ,вытекающего из Царева Кургана</a:t>
            </a:r>
          </a:p>
          <a:p>
            <a:r>
              <a:rPr lang="ru-RU" dirty="0"/>
              <a:t> с противоположной стороны от </a:t>
            </a:r>
            <a:r>
              <a:rPr lang="ru-RU" dirty="0" err="1"/>
              <a:t>Христорождественского</a:t>
            </a:r>
            <a:r>
              <a:rPr lang="ru-RU" dirty="0"/>
              <a:t> храма.</a:t>
            </a:r>
          </a:p>
          <a:p>
            <a:r>
              <a:rPr lang="ru-RU" dirty="0"/>
              <a:t>4.На какие горы открывается вид с Царева Кургана ?</a:t>
            </a:r>
          </a:p>
          <a:p>
            <a:r>
              <a:rPr lang="ru-RU" dirty="0"/>
              <a:t>5.Современное название поселка 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EBEF8D-30FF-42F5-8F49-F0C533B84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09" y="3791251"/>
            <a:ext cx="3537939" cy="23543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C765DC-6D23-415D-BCB3-DBE3ED02B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084" y="3791251"/>
            <a:ext cx="3531507" cy="23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621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181</TotalTime>
  <Words>372</Words>
  <Application>Microsoft Office PowerPoint</Application>
  <PresentationFormat>Широкоэкранный</PresentationFormat>
  <Paragraphs>34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Century Gothic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16</cp:revision>
  <dcterms:created xsi:type="dcterms:W3CDTF">2020-12-25T15:11:30Z</dcterms:created>
  <dcterms:modified xsi:type="dcterms:W3CDTF">2021-08-13T13:51:26Z</dcterms:modified>
</cp:coreProperties>
</file>