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6" r:id="rId2"/>
    <p:sldMasterId id="2147483772" r:id="rId3"/>
    <p:sldMasterId id="2147483786" r:id="rId4"/>
    <p:sldMasterId id="2147483792" r:id="rId5"/>
    <p:sldMasterId id="2147483794" r:id="rId6"/>
    <p:sldMasterId id="2147485284" r:id="rId7"/>
  </p:sldMasterIdLst>
  <p:sldIdLst>
    <p:sldId id="284" r:id="rId8"/>
    <p:sldId id="259" r:id="rId9"/>
    <p:sldId id="261" r:id="rId10"/>
    <p:sldId id="263" r:id="rId11"/>
    <p:sldId id="262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FFFF"/>
    <a:srgbClr val="CC0066"/>
    <a:srgbClr val="FF9966"/>
    <a:srgbClr val="FF9999"/>
    <a:srgbClr val="986FDB"/>
    <a:srgbClr val="99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37FC9-9F32-4A00-9128-256A1886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1CAE-2E7B-4877-87A6-80BB72443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27E2-224C-47B2-ACE6-2FB042A6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5D68-1E7B-4384-A293-BC124C48F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3BE0-20D7-4B21-9CC9-347F55C83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2539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39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8D5D-D7C4-4589-89C0-10E355B4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29F-C6A8-4E00-86B7-C72ACB5C9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AABB-7F57-4110-85CA-192B91551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509-7B71-41F7-9C8D-9F682686C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69FD-DDFA-46CC-9E14-3FD8894DF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D736-EC13-4FB5-AD06-160A0C45C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341F6-3FCD-4625-A9F5-22A5E6F7D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FD97B-1B48-49BC-BEAF-CD9EF4979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34F8-264A-4288-9168-7E70224AB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F6D8-A72F-4E0A-9845-4C0827A77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949C1-5E3D-4E6F-BF62-69546DAD5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CB94-F251-45AA-AFC2-FD1514B09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FBFC-5CEC-42A6-8B20-0CC9EA375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262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2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11C3-B211-4DFA-90F8-12A570FFE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C70D-7D09-4F36-B954-F8F660CB4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BEC25-AC5B-449E-B353-C6331242F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451D-FF57-4EB3-9CCE-31D1326E3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ED5F-7135-495F-AD9D-D67C200E4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C7FC-D4CC-4597-99B5-7C301F93D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CD106-4C29-4B21-BDA6-02FE8681A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CB8C-BBC7-4836-AA6E-9B7691E19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BB02-3DD5-44E7-81D6-A698C7430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E9A1-AC7F-48D1-8A5A-0AF097697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D2B9-48E8-4806-AF71-223DC491F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EB62-77FC-4399-8118-098DF0B32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5DAFF-5D45-4FF7-88B7-C44A3DA9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5" y="231"/>
              <a:ext cx="1862" cy="3633"/>
              <a:chOff x="3004" y="770"/>
              <a:chExt cx="1862" cy="3633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0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9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9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7" y="2206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20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4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5" y="112"/>
              <a:ext cx="356" cy="608"/>
              <a:chOff x="1735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5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4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7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496"/>
              <a:chOff x="1727" y="874"/>
              <a:chExt cx="129" cy="155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4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1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4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3451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51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8010-AECA-4494-948B-55979569A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5F64-DCCB-4B42-88B6-0F56A13B7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1E71-80DB-4577-ABB7-913B064D3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AC175-DC43-43CA-BBB4-69B612E9D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8CA97-6A1A-441E-B6B0-E0D52B333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449A-B0F3-4692-93CB-3223E6AA5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220E-1A3B-4668-803B-899389CF9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E276E-74C2-4751-B9C2-24CCE2250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D73A-797D-4F94-BAD5-6CE51C29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8253-CB6D-4243-BEEA-1732B11F1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3F35-1842-4025-9E88-BE94C8144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D632-4833-454C-BAAE-CB23DC49A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020F-DC73-4BC1-9BE4-6E17048CE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25125-E0CF-4773-9157-BE324325C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2749-880E-4D45-9E53-095689F2C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5348-72E0-4E3A-AED1-118E23A65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93DD-C641-4218-BC10-D20EC523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85164-6B3D-47B9-9DD4-3510D887F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10C8-EDDC-4962-B19D-EFBAD1440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369C-B2FD-419A-ABD5-FB73DD5B6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D65E-C2B8-49EC-9C5A-68116C6A7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E031-5102-422C-B349-2A08A559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ECA2A-0ECC-4966-B846-6AC8A62BC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C2769-D2FE-49B0-855E-638269E4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57D6C-09B7-4055-B887-509334BC7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AB018-6FBD-4102-8D50-BF8C54175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3563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63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42F80-439A-4D5F-865F-7F7694D17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C59D-BAE0-4092-97ED-D0035976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6938-5616-458E-A2F5-40BA472A6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D9EE-427E-4993-8070-FE42AA0E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047C-991E-4F8B-ABE9-388F69B7B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ABF7-1CF1-40C3-A116-774EA13B6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A469-187E-483D-B949-D3B1A590A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CC3C-3CC4-40D1-95DA-B9029CE93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F20B-14BA-43E0-B6E7-4A6388A60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994EF-96C0-4C64-8D75-39CCBA3FD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D608-CDE4-4497-882B-49AEA9A2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8D2A-7F66-421F-9FBA-F9CB59DDD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0F63-47C3-4A5B-89A6-3F119EC01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466D-57B0-4F65-A82C-D0A1E736A1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B5F50-C9AB-4D5F-B758-F9433BD398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C91ECB3-701E-4451-B8C2-98ABBB8E82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46F93-5E86-49E6-B612-1840528E0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241DD-A7DA-4E70-AF8B-1B2F28A5F8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19961-DB14-48C1-9C94-311453AFD5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21BC-CBF1-4FB0-A8A0-667666FF61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55B8-CF18-4F6D-853D-603BC530F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3527E-DDF3-4AD4-A240-85DA4D0930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3A199-7E9F-4CC7-AF78-47DD217F6C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E6654-634A-458D-AF05-71AC07DBF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FC2B3-4B88-480D-820D-E5FCCE7C59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FE05-DDFE-4CA4-95C1-22666CC53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09A7-6E12-4F77-8A21-8EAAD7E38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9D7F6-C7C6-4183-85FD-44AC4D0E2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520F-B075-48E7-8B99-B3495158E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9F7B-8384-43AB-93C6-F0CC0C659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96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12D01D83-B1DF-4665-89DA-1B1370DA3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  <p:sldLayoutId id="2147485161" r:id="rId12"/>
    <p:sldLayoutId id="214748516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29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29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823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29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529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2529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29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29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29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29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75BD1764-BCBF-4D78-AEAD-112A59E3B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6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61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1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1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1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1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4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1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1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1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524FC655-8DFA-4F75-B5F9-B507F7586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4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  <p:sldLayoutId id="214748521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440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440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3440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229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440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grpSp>
            <p:nvGrpSpPr>
              <p:cNvPr id="1233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440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440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440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5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230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4408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8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230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440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230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440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40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3440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0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0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0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0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41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3441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41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41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41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4F3D32-71CF-4CF3-8600-6FF5BCE54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  <p:sldLayoutId id="2147485240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39093A5-9DAE-4B72-B83F-3EEAA5581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226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5226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522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334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4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522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sp>
            <p:nvSpPr>
              <p:cNvPr id="35228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228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228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grpSp>
            <p:nvGrpSpPr>
              <p:cNvPr id="1335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5228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8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8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8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8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9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9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29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332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5229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229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332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5229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grpSp>
            <p:nvGrpSpPr>
              <p:cNvPr id="1332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5230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30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30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30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30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30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30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230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35230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1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35533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5533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5533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5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5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5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4B602ACA-5C48-4C5D-9477-F97F49A5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72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8" r:id="rId9"/>
    <p:sldLayoutId id="2147485259" r:id="rId10"/>
    <p:sldLayoutId id="2147485260" r:id="rId11"/>
    <p:sldLayoutId id="2147485261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2D01D83-B1DF-4665-89DA-1B1370DA34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  <p:sldLayoutId id="2147485296" r:id="rId12"/>
    <p:sldLayoutId id="2147485297" r:id="rId13"/>
    <p:sldLayoutId id="2147485298" r:id="rId14"/>
    <p:sldLayoutId id="2147485299" r:id="rId15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rtclassic.edu.ru/" TargetMode="External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it-n.ru/communities.aspx?cat_no=4262&amp;d_no=27142&amp;ext=Attachment.aspx?Id=7026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0.wmf"/><Relationship Id="rId5" Type="http://schemas.openxmlformats.org/officeDocument/2006/relationships/hyperlink" Target="http://moi-mummi.ru/" TargetMode="External"/><Relationship Id="rId4" Type="http://schemas.openxmlformats.org/officeDocument/2006/relationships/hyperlink" Target="http://pedsovet.s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dermusic.ru/index.htm" TargetMode="External"/><Relationship Id="rId3" Type="http://schemas.openxmlformats.org/officeDocument/2006/relationships/hyperlink" Target="http://school-collection.edu.ru/" TargetMode="External"/><Relationship Id="rId7" Type="http://schemas.openxmlformats.org/officeDocument/2006/relationships/hyperlink" Target="http://www.muzzal.ru/index.htm" TargetMode="External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74.xml"/><Relationship Id="rId6" Type="http://schemas.openxmlformats.org/officeDocument/2006/relationships/hyperlink" Target="http://ldv.metodcenter.edusite.ru/p59aa1.html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lib-notes.orpheusmusic.ru/" TargetMode="External"/><Relationship Id="rId10" Type="http://schemas.openxmlformats.org/officeDocument/2006/relationships/hyperlink" Target="http://www.21israel-music.com/index.htm" TargetMode="External"/><Relationship Id="rId4" Type="http://schemas.openxmlformats.org/officeDocument/2006/relationships/hyperlink" Target="http://orpheusmusic.ru/dir" TargetMode="External"/><Relationship Id="rId9" Type="http://schemas.openxmlformats.org/officeDocument/2006/relationships/hyperlink" Target="http://virartech.ru/college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дополнительного образования «Дом детского творчества» </a:t>
            </a:r>
          </a:p>
          <a:p>
            <a:r>
              <a:rPr lang="ru-RU" sz="2000" b="1" dirty="0" smtClean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             Первомайского района Тамбовской области</a:t>
            </a:r>
            <a:endParaRPr lang="ru-RU" sz="2000" b="1" dirty="0" smtClean="0">
              <a:solidFill>
                <a:srgbClr val="19194D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Применение </a:t>
            </a:r>
            <a:r>
              <a:rPr lang="ru-RU" sz="2800" b="1" dirty="0" smtClean="0">
                <a:solidFill>
                  <a:srgbClr val="FF0000"/>
                </a:solidFill>
              </a:rPr>
              <a:t>электронных </a:t>
            </a:r>
            <a:r>
              <a:rPr lang="ru-RU" sz="2800" b="1" dirty="0" smtClean="0">
                <a:solidFill>
                  <a:srgbClr val="FF0000"/>
                </a:solidFill>
              </a:rPr>
              <a:t>образовательных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ресурсов </a:t>
            </a:r>
            <a:r>
              <a:rPr lang="ru-RU" sz="2800" b="1" dirty="0" smtClean="0">
                <a:solidFill>
                  <a:srgbClr val="FF0000"/>
                </a:solidFill>
              </a:rPr>
              <a:t>на занятиях вокала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286256"/>
            <a:ext cx="6357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                       </a:t>
            </a:r>
          </a:p>
          <a:p>
            <a:pPr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                      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Подготовила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:</a:t>
            </a:r>
            <a:endParaRPr lang="ru-RU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    педагог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дополнительного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образования 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Ломакина Оксана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Александровна</a:t>
            </a:r>
            <a:endParaRPr lang="en-US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  </a:t>
            </a:r>
            <a:r>
              <a:rPr lang="ru-RU" sz="3400" smtClean="0">
                <a:solidFill>
                  <a:srgbClr val="020000"/>
                </a:solidFill>
              </a:rPr>
              <a:t>Энциклопедия </a:t>
            </a:r>
            <a:br>
              <a:rPr lang="ru-RU" sz="3400" smtClean="0">
                <a:solidFill>
                  <a:srgbClr val="020000"/>
                </a:solidFill>
              </a:rPr>
            </a:br>
            <a:r>
              <a:rPr lang="ru-RU" sz="3400" smtClean="0">
                <a:solidFill>
                  <a:srgbClr val="CC0066"/>
                </a:solidFill>
              </a:rPr>
              <a:t>«Музыкальные инструменты»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325938" cy="45307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CC0066"/>
                </a:solidFill>
              </a:rPr>
              <a:t>Редчайшая коллекция муз. инструментов всех стран и народов, включая археологические находки.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CC0066"/>
                </a:solidFill>
              </a:rPr>
              <a:t>Знакомит с историей возникновения и развития инструментов, особенностями устройства и звучания.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CC0066"/>
                </a:solidFill>
              </a:rPr>
              <a:t>Разделы: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CC0066"/>
                </a:solidFill>
              </a:rPr>
              <a:t>1. Семейства музыкальных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CC0066"/>
                </a:solidFill>
              </a:rPr>
              <a:t>    инструментов;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CC0066"/>
                </a:solidFill>
              </a:rPr>
              <a:t>2. Музыкальные ансамбли;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CC0066"/>
                </a:solidFill>
              </a:rPr>
              <a:t>3. Инструменты стран мира;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CC0066"/>
                </a:solidFill>
              </a:rPr>
              <a:t>4. Инструменты от А до Я.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rgbClr val="CC0066"/>
              </a:solidFill>
            </a:endParaRPr>
          </a:p>
        </p:txBody>
      </p:sp>
      <p:pic>
        <p:nvPicPr>
          <p:cNvPr id="35844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84313"/>
            <a:ext cx="4314825" cy="4302125"/>
          </a:xfrm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003800" y="5734050"/>
            <a:ext cx="3663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66"/>
                </a:solidFill>
              </a:rPr>
              <a:t>Более 1000 муз. фрагментов </a:t>
            </a:r>
          </a:p>
          <a:p>
            <a:r>
              <a:rPr lang="ru-RU" b="1">
                <a:solidFill>
                  <a:srgbClr val="CC0066"/>
                </a:solidFill>
              </a:rPr>
              <a:t>Свыше 900 муз. инструментов</a:t>
            </a:r>
          </a:p>
          <a:p>
            <a:endParaRPr lang="ru-RU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01000" cy="1216025"/>
          </a:xfrm>
        </p:spPr>
        <p:txBody>
          <a:bodyPr/>
          <a:lstStyle/>
          <a:p>
            <a:pPr eaLnBrk="1" hangingPunct="1"/>
            <a:r>
              <a:rPr lang="ru-RU" sz="3400" smtClean="0"/>
              <a:t>Музыкальный класс- </a:t>
            </a:r>
            <a:r>
              <a:rPr lang="ru-RU" sz="2100" smtClean="0">
                <a:solidFill>
                  <a:srgbClr val="FF0066"/>
                </a:solidFill>
              </a:rPr>
              <a:t>это веселое развлечение, игра и уроки музыки одновременно.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1850" y="1752600"/>
            <a:ext cx="3925888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700" smtClean="0"/>
              <a:t>Дает описание различных типов муз. инструментов (старинных, классических, современных), позволяет услышать их звучание;</a:t>
            </a:r>
          </a:p>
          <a:p>
            <a:pPr eaLnBrk="1" hangingPunct="1">
              <a:lnSpc>
                <a:spcPct val="90000"/>
              </a:lnSpc>
            </a:pPr>
            <a:r>
              <a:rPr lang="ru-RU" sz="1700" smtClean="0"/>
              <a:t>Содержит сведения по теории музыки (гармония, интервал, мелодия, тон…);</a:t>
            </a:r>
          </a:p>
          <a:p>
            <a:pPr eaLnBrk="1" hangingPunct="1">
              <a:lnSpc>
                <a:spcPct val="90000"/>
              </a:lnSpc>
            </a:pPr>
            <a:r>
              <a:rPr lang="ru-RU" sz="1700" smtClean="0"/>
              <a:t>Дает представление о различных муз. стилях и жанрах (джаз, рок, рэп);</a:t>
            </a:r>
          </a:p>
          <a:p>
            <a:pPr eaLnBrk="1" hangingPunct="1">
              <a:lnSpc>
                <a:spcPct val="90000"/>
              </a:lnSpc>
            </a:pPr>
            <a:r>
              <a:rPr lang="ru-RU" sz="1700" smtClean="0"/>
              <a:t>Выбрав песню из перечня, можно исполнить ее под фонограмму, записать на компьютер и прослушать результат.</a:t>
            </a:r>
          </a:p>
          <a:p>
            <a:pPr eaLnBrk="1" hangingPunct="1">
              <a:lnSpc>
                <a:spcPct val="90000"/>
              </a:lnSpc>
            </a:pPr>
            <a:endParaRPr lang="ru-RU" sz="1700" smtClean="0"/>
          </a:p>
        </p:txBody>
      </p:sp>
      <p:pic>
        <p:nvPicPr>
          <p:cNvPr id="36868" name="Picture 4" descr="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1650"/>
            <a:ext cx="4041775" cy="4032250"/>
          </a:xfrm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5805488"/>
            <a:ext cx="3973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  </a:t>
            </a:r>
            <a:r>
              <a:rPr lang="ru-RU" b="1">
                <a:solidFill>
                  <a:schemeClr val="accent2"/>
                </a:solidFill>
              </a:rPr>
              <a:t>Интернет-магазин:</a:t>
            </a:r>
            <a:r>
              <a:rPr lang="en-US" b="1">
                <a:solidFill>
                  <a:schemeClr val="accent2"/>
                </a:solidFill>
              </a:rPr>
              <a:t>WWW</a:t>
            </a:r>
            <a:r>
              <a:rPr lang="ru-RU" b="1">
                <a:solidFill>
                  <a:schemeClr val="accent2"/>
                </a:solidFill>
              </a:rPr>
              <a:t>.</a:t>
            </a:r>
            <a:r>
              <a:rPr lang="en-US" b="1">
                <a:solidFill>
                  <a:schemeClr val="accent2"/>
                </a:solidFill>
              </a:rPr>
              <a:t>NMG</a:t>
            </a:r>
            <a:r>
              <a:rPr lang="ru-RU" b="1">
                <a:solidFill>
                  <a:schemeClr val="accent2"/>
                </a:solidFill>
              </a:rPr>
              <a:t>.</a:t>
            </a:r>
            <a:r>
              <a:rPr lang="en-US" b="1">
                <a:solidFill>
                  <a:schemeClr val="accent2"/>
                </a:solidFill>
              </a:rPr>
              <a:t>ru</a:t>
            </a:r>
            <a:endParaRPr lang="ru-RU" b="1">
              <a:solidFill>
                <a:schemeClr val="accent2"/>
              </a:solidFill>
            </a:endParaRPr>
          </a:p>
          <a:p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8138" cy="7177088"/>
          </a:xfr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643438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караоке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00113" y="5300663"/>
            <a:ext cx="178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Теория музыки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4211638" y="6216650"/>
            <a:ext cx="235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Игра «Музыкальные</a:t>
            </a:r>
          </a:p>
          <a:p>
            <a:r>
              <a:rPr lang="ru-RU">
                <a:solidFill>
                  <a:schemeClr val="bg1"/>
                </a:solidFill>
              </a:rPr>
              <a:t>              кубики»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516688" y="5734050"/>
            <a:ext cx="2627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Игра «Крестики-  нолики»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5219700" y="285273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Компьютерное фортепиано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3111500" y="1504950"/>
            <a:ext cx="256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История музыкальных</a:t>
            </a:r>
          </a:p>
          <a:p>
            <a:r>
              <a:rPr lang="ru-RU">
                <a:solidFill>
                  <a:schemeClr val="bg1"/>
                </a:solidFill>
              </a:rPr>
              <a:t>      инструментов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684213" y="3448050"/>
            <a:ext cx="2646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Киберсинтезатор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6599238" y="1700213"/>
            <a:ext cx="2544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Музыкальный диктант</a:t>
            </a: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0" y="6570663"/>
            <a:ext cx="385286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b="1" i="1">
                <a:solidFill>
                  <a:schemeClr val="bg1"/>
                </a:solidFill>
              </a:rPr>
              <a:t>Интерактивное окно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Практический курс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000066"/>
                </a:solidFill>
              </a:rPr>
              <a:t>                           </a:t>
            </a:r>
            <a:br>
              <a:rPr lang="ru-RU" sz="4000" dirty="0" smtClean="0">
                <a:solidFill>
                  <a:srgbClr val="000066"/>
                </a:solidFill>
              </a:rPr>
            </a:br>
            <a:r>
              <a:rPr lang="ru-RU" sz="4000" dirty="0" smtClean="0">
                <a:solidFill>
                  <a:srgbClr val="000066"/>
                </a:solidFill>
              </a:rPr>
              <a:t>                          </a:t>
            </a:r>
            <a:r>
              <a:rPr lang="ru-RU" sz="3200" dirty="0" smtClean="0">
                <a:solidFill>
                  <a:schemeClr val="tx1"/>
                </a:solidFill>
              </a:rPr>
              <a:t>поможет :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624013"/>
            <a:ext cx="4037012" cy="4186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1800" smtClean="0"/>
              <a:t>приобщиться к мировой музыкальной культуре;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1800" smtClean="0"/>
              <a:t>развить музыкальный слух и чувство ритма;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1800" smtClean="0"/>
              <a:t>научиться уверенно говорить о музыке, обсуждать музыкальные произведения;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1800" smtClean="0"/>
              <a:t>различать десятки музыкальных жанров, стилей и направлений;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1800" smtClean="0"/>
              <a:t>чувствовать музыкальные настроения и интонации;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1800" smtClean="0"/>
              <a:t>разобраться в системе музыкальных терминов;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1800" smtClean="0"/>
              <a:t>понимать особенности инструментальной, симфонической и вокальной музыки.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1800" smtClean="0"/>
          </a:p>
        </p:txBody>
      </p:sp>
      <p:pic>
        <p:nvPicPr>
          <p:cNvPr id="38916" name="Picture 4" descr="05s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95875" y="1987550"/>
            <a:ext cx="2409825" cy="3605213"/>
          </a:xfrm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43438" y="5661025"/>
            <a:ext cx="4224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Из серии «Школа развития личности»</a:t>
            </a:r>
          </a:p>
          <a:p>
            <a:r>
              <a:rPr lang="ru-RU"/>
              <a:t>             Кирилла и Мефодия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1619250" y="908050"/>
            <a:ext cx="5419725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«Учимся  понимать музыку»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омпьютер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09600"/>
            <a:ext cx="9144000" cy="6248400"/>
          </a:xfrm>
          <a:noFill/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838325" y="1989138"/>
            <a:ext cx="7305675" cy="327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   </a:t>
            </a: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СОДЕРЖИТ: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18 практических занятий;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40 интерактивных упражнений и тренажеров;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160 медиаиллюстраций;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15 видеофрагментов;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145 аудиофрагментов;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200 энциклопедических биографических статей;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350 терминов и понятий в словаре;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интерактивный модуль для прослушивания музыки;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170 тестов и тестовых заданий.</a:t>
            </a:r>
            <a:r>
              <a:rPr lang="ru-RU" sz="2000" b="1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39940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58958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979613" y="476250"/>
            <a:ext cx="7089775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</a:t>
            </a:r>
            <a:endParaRPr lang="ru-RU" sz="2000" b="1">
              <a:latin typeface="Arial" pitchFamily="34" charset="0"/>
            </a:endParaRP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672465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Практический курс "Учимся понимать музыку" </a:t>
            </a:r>
          </a:p>
        </p:txBody>
      </p:sp>
      <p:pic>
        <p:nvPicPr>
          <p:cNvPr id="39943" name="Picture 7" descr="00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60575"/>
            <a:ext cx="11811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403350" y="2133600"/>
          <a:ext cx="2792413" cy="3151188"/>
        </p:xfrm>
        <a:graphic>
          <a:graphicData uri="http://schemas.openxmlformats.org/presentationml/2006/ole">
            <p:oleObj spid="_x0000_s1026" name="Acrobat Document" r:id="rId3" imgW="3204000" imgH="3375000" progId="AcroExch.Document.11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692150"/>
            <a:ext cx="4038600" cy="44116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00"/>
                </a:solidFill>
              </a:rPr>
              <a:t>Готовое сопровождение  к  огромному количеству песен способствует значительному расширению круга исполняемых произведений 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00"/>
                </a:solidFill>
              </a:rPr>
              <a:t>более интенсивному формированию музыкальных вкусов детей и их исполнительских способностей.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00"/>
                </a:solidFill>
              </a:rPr>
              <a:t>Используемые в работе микрофоны  становятся мощным дополнительным стимулом  для музыкальных занятий.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00"/>
                </a:solidFill>
              </a:rPr>
              <a:t>Учащиеся имеют возможность показать себя с лучшей стороны, чувствуют себя настоящими артистами.  </a:t>
            </a: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2933700" cy="636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Пение КАРАОКЕ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755650" y="56610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Издательство дет. обр. программ</a:t>
            </a:r>
          </a:p>
          <a:p>
            <a:r>
              <a:rPr lang="ru-RU" b="1">
                <a:solidFill>
                  <a:srgbClr val="000000"/>
                </a:solidFill>
              </a:rPr>
              <a:t>125040, Москва, ул.Верхняя,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000000"/>
                </a:solidFill>
              </a:rPr>
              <a:t>34</a:t>
            </a:r>
          </a:p>
        </p:txBody>
      </p:sp>
      <p:pic>
        <p:nvPicPr>
          <p:cNvPr id="1031" name="Picture 10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627313" y="1412875"/>
            <a:ext cx="800100" cy="752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400" smtClean="0"/>
              <a:t>             </a:t>
            </a:r>
            <a:r>
              <a:rPr lang="ru-RU" sz="2400" u="sng" smtClean="0"/>
              <a:t>Результаты анкетирования учащихся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3200" b="1" i="1" smtClean="0">
                <a:solidFill>
                  <a:srgbClr val="FF3399"/>
                </a:solidFill>
                <a:latin typeface="Georgia" pitchFamily="18" charset="0"/>
              </a:rPr>
              <a:t>Применение ЭОР делает урок: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85750" y="1019175"/>
          <a:ext cx="8629650" cy="5838825"/>
        </p:xfrm>
        <a:graphic>
          <a:graphicData uri="http://schemas.openxmlformats.org/presentationml/2006/ole">
            <p:oleObj spid="_x0000_s2050" name="Диаграмма" r:id="rId3" imgW="6096000" imgH="412425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9556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Использование ЭОР на уроке 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64550" cy="4530725"/>
          </a:xfrm>
          <a:noFill/>
        </p:spPr>
        <p:txBody>
          <a:bodyPr/>
          <a:lstStyle/>
          <a:p>
            <a:pPr eaLnBrk="1" hangingPunct="1"/>
            <a:r>
              <a:rPr lang="ru-RU" sz="2700" smtClean="0"/>
              <a:t>позволяет сделать занятие более интересным и наглядным;</a:t>
            </a:r>
          </a:p>
          <a:p>
            <a:pPr eaLnBrk="1" hangingPunct="1"/>
            <a:r>
              <a:rPr lang="ru-RU" sz="2700" smtClean="0"/>
              <a:t>повышает результативность и способствует рациональной организации учебного времени;</a:t>
            </a:r>
          </a:p>
          <a:p>
            <a:pPr eaLnBrk="1" hangingPunct="1"/>
            <a:r>
              <a:rPr lang="ru-RU" sz="2700" smtClean="0"/>
              <a:t>помогает в проведении контроля знаний, организации самостоятельной работы учащихся </a:t>
            </a:r>
            <a:r>
              <a:rPr lang="ru-RU" sz="2300" smtClean="0"/>
              <a:t>(создание презентаций);</a:t>
            </a:r>
          </a:p>
          <a:p>
            <a:pPr eaLnBrk="1" hangingPunct="1"/>
            <a:r>
              <a:rPr lang="ru-RU" sz="2700" smtClean="0"/>
              <a:t>способствует более глубокому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700" smtClean="0"/>
              <a:t>    изучению предмета.</a:t>
            </a:r>
          </a:p>
          <a:p>
            <a:pPr eaLnBrk="1" hangingPunct="1"/>
            <a:endParaRPr lang="ru-RU" sz="2700" smtClean="0"/>
          </a:p>
          <a:p>
            <a:pPr eaLnBrk="1" hangingPunct="1"/>
            <a:endParaRPr lang="ru-RU" sz="2700" smtClean="0"/>
          </a:p>
        </p:txBody>
      </p:sp>
      <p:pic>
        <p:nvPicPr>
          <p:cNvPr id="99332" name="Picture 4" descr="0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4365625"/>
            <a:ext cx="2343150" cy="22812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69963" y="1627188"/>
            <a:ext cx="7634287" cy="4468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b="1" dirty="0" smtClean="0"/>
              <a:t>нет компьютера в домашнем пользовании у некоторых учащихся;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b="1" dirty="0" smtClean="0"/>
              <a:t>мало времени отводится для самостоятельных занятий в компьютерных классах;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b="1" dirty="0" smtClean="0"/>
              <a:t>в рабочем графике педагога не отведено время для исследования возможностей Интернет.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41987" name="Picture 3" descr="http://www.it-n.ru/communities.aspx?cat_no=4262&amp;d_no=27142&amp;ext=Attachment.aspx?Id=7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051050" y="5589588"/>
            <a:ext cx="4976813" cy="622300"/>
          </a:xfrm>
          <a:noFill/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627313" y="692150"/>
            <a:ext cx="406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Проблемные поля: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3" descr="компьютер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56713" cy="6942138"/>
          </a:xfrm>
          <a:noFill/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771775" y="908050"/>
            <a:ext cx="5686425" cy="387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ВЫВОД: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u="sng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u="sng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400" u="sng" dirty="0">
                <a:solidFill>
                  <a:srgbClr val="003366"/>
                </a:solidFill>
                <a:latin typeface="Arial" pitchFamily="34" charset="0"/>
              </a:rPr>
              <a:t>Урок с использованием ЭОР, </a:t>
            </a:r>
            <a:r>
              <a:rPr lang="ru-RU" sz="2400" dirty="0">
                <a:solidFill>
                  <a:srgbClr val="003366"/>
                </a:solidFill>
                <a:latin typeface="Arial" pitchFamily="34" charset="0"/>
              </a:rPr>
              <a:t>оснащенный всеми необходимыми компонентами, в совокупности с правильно отобранными технологиями обучения становится базой современного образования, гарантирующей необходимый уровень качества, вариативности, дифференциации и индивидуализации обучения и воспитания.</a:t>
            </a:r>
            <a:br>
              <a:rPr lang="ru-RU" sz="2400" dirty="0">
                <a:solidFill>
                  <a:srgbClr val="003366"/>
                </a:solidFill>
                <a:latin typeface="Arial" pitchFamily="34" charset="0"/>
              </a:rPr>
            </a:br>
            <a:endParaRPr lang="ru-RU" sz="2400" dirty="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43013" name="Picture 5" descr="j02381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4868863"/>
            <a:ext cx="2671762" cy="1825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 rot="-1945896">
            <a:off x="3487738" y="3971925"/>
            <a:ext cx="590391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zh-CN" sz="2200" b="1">
                <a:solidFill>
                  <a:schemeClr val="bg1"/>
                </a:solidFill>
              </a:rPr>
              <a:t>Тема</a:t>
            </a:r>
          </a:p>
          <a:p>
            <a:pPr algn="ctr"/>
            <a:r>
              <a:rPr lang="ru-RU" sz="2400" b="1" u="sng"/>
              <a:t>Применение электронных образовательных ресурсов на уроках музыки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072063" y="1214438"/>
            <a:ext cx="3500437" cy="1258887"/>
          </a:xfrm>
          <a:prstGeom prst="wedgeRectCallout">
            <a:avLst>
              <a:gd name="adj1" fmla="val -18032"/>
              <a:gd name="adj2" fmla="val 178954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Преимущества использования ЭОР в </a:t>
            </a:r>
            <a:r>
              <a:rPr lang="ru-RU" sz="2000">
                <a:solidFill>
                  <a:srgbClr val="0033CC"/>
                </a:solidFill>
              </a:rPr>
              <a:t>образовании перед традиционным обучением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63713" y="1125538"/>
            <a:ext cx="3022600" cy="1366837"/>
          </a:xfrm>
          <a:prstGeom prst="wedgeRectCallout">
            <a:avLst>
              <a:gd name="adj1" fmla="val 68185"/>
              <a:gd name="adj2" fmla="val 176134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Направления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использования ЭОР на </a:t>
            </a:r>
            <a:r>
              <a:rPr lang="ru-RU" sz="2000">
                <a:solidFill>
                  <a:schemeClr val="bg1"/>
                </a:solidFill>
              </a:rPr>
              <a:t>уроке</a:t>
            </a:r>
            <a:endParaRPr lang="ru-RU">
              <a:solidFill>
                <a:srgbClr val="0033CC"/>
              </a:solidFill>
              <a:ea typeface="宋体" pitchFamily="2" charset="-122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11188" y="2997200"/>
            <a:ext cx="3649662" cy="1368425"/>
          </a:xfrm>
          <a:prstGeom prst="wedgeRectCallout">
            <a:avLst>
              <a:gd name="adj1" fmla="val 92889"/>
              <a:gd name="adj2" fmla="val 88051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>
                <a:latin typeface="Arial" pitchFamily="34" charset="0"/>
              </a:rPr>
              <a:t>Типы электронных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 err="1">
                <a:latin typeface="Arial" pitchFamily="34" charset="0"/>
              </a:rPr>
              <a:t>мультимедийных</a:t>
            </a:r>
            <a:endParaRPr lang="ru-RU" sz="2000" dirty="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изданий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42938" y="4797425"/>
            <a:ext cx="3065462" cy="1366838"/>
          </a:xfrm>
          <a:prstGeom prst="wedgeRectCallout">
            <a:avLst>
              <a:gd name="adj1" fmla="val 102861"/>
              <a:gd name="adj2" fmla="val -19889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>
                <a:latin typeface="Arial" pitchFamily="34" charset="0"/>
              </a:rPr>
              <a:t>Электронные образовательные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порталы</a:t>
            </a:r>
            <a:r>
              <a:rPr lang="ru-RU" sz="2000" dirty="0">
                <a:latin typeface="Arial" pitchFamily="34" charset="0"/>
              </a:rPr>
              <a:t> </a:t>
            </a:r>
            <a:endParaRPr lang="ru-RU" sz="2000" dirty="0">
              <a:solidFill>
                <a:srgbClr val="3333CC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dirty="0">
              <a:solidFill>
                <a:srgbClr val="3333CC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297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7655" name="Picture 8" descr="Изображение 108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095750" y="2781300"/>
            <a:ext cx="952500" cy="838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2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2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0" grpId="0" animBg="1"/>
      <p:bldP spid="9221" grpId="0" animBg="1"/>
      <p:bldP spid="92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64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00FF"/>
                </a:solidFill>
              </a:rPr>
              <a:t>Литература и электронные </a:t>
            </a:r>
            <a:r>
              <a:rPr lang="ru-RU" sz="4000" dirty="0" smtClean="0">
                <a:solidFill>
                  <a:srgbClr val="6600FF"/>
                </a:solidFill>
              </a:rPr>
              <a:t>ресурсы:</a:t>
            </a:r>
            <a:br>
              <a:rPr lang="ru-RU" sz="4000" dirty="0" smtClean="0">
                <a:solidFill>
                  <a:srgbClr val="6600FF"/>
                </a:solidFill>
              </a:rPr>
            </a:br>
            <a:endParaRPr lang="ru-RU" sz="4000" dirty="0" smtClean="0">
              <a:solidFill>
                <a:srgbClr val="6600FF"/>
              </a:solidFill>
              <a:latin typeface="Monotype Corsiva" pitchFamily="66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642938"/>
            <a:ext cx="7351712" cy="48339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>
              <a:defRPr/>
            </a:pPr>
            <a:r>
              <a:rPr lang="ru-RU" sz="2800" dirty="0" err="1" smtClean="0"/>
              <a:t>Полат</a:t>
            </a:r>
            <a:r>
              <a:rPr lang="ru-RU" sz="2800" dirty="0" smtClean="0"/>
              <a:t> Е.С. Новые педагогические и информационные технологии в системе образования / Е.С. </a:t>
            </a:r>
            <a:r>
              <a:rPr lang="ru-RU" sz="2800" dirty="0" err="1" smtClean="0"/>
              <a:t>Полат</a:t>
            </a:r>
            <a:r>
              <a:rPr lang="ru-RU" sz="2800" dirty="0" smtClean="0"/>
              <a:t>. – М. : Академия, 2000 – С. 43-45.</a:t>
            </a:r>
          </a:p>
          <a:p>
            <a:pPr>
              <a:defRPr/>
            </a:pPr>
            <a:r>
              <a:rPr lang="ru-RU" sz="2800" dirty="0" smtClean="0"/>
              <a:t>.</a:t>
            </a:r>
            <a:r>
              <a:rPr lang="ru-RU" sz="2800" b="1" dirty="0" smtClean="0"/>
              <a:t> Материалы сайта </a:t>
            </a:r>
            <a:r>
              <a:rPr lang="en-US" sz="2800" b="1" dirty="0" smtClean="0">
                <a:hlinkClick r:id="rId2"/>
              </a:rPr>
              <a:t>www.it-n.ru</a:t>
            </a:r>
            <a:r>
              <a:rPr lang="en-US" sz="2800" b="1" dirty="0" smtClean="0"/>
              <a:t> </a:t>
            </a:r>
            <a:r>
              <a:rPr lang="ru-RU" sz="2800" b="1" dirty="0" smtClean="0"/>
              <a:t>«Сеть творческих  учителей»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hlinkClick r:id="rId3"/>
              </a:rPr>
              <a:t>http</a:t>
            </a:r>
            <a:r>
              <a:rPr lang="ru-RU" sz="2800" b="1" dirty="0" smtClean="0">
                <a:hlinkClick r:id="rId3"/>
              </a:rPr>
              <a:t>://</a:t>
            </a:r>
            <a:r>
              <a:rPr lang="en-US" sz="2800" b="1" dirty="0" smtClean="0">
                <a:hlinkClick r:id="rId3"/>
              </a:rPr>
              <a:t>festival</a:t>
            </a:r>
            <a:r>
              <a:rPr lang="ru-RU" sz="2800" b="1" dirty="0" smtClean="0">
                <a:hlinkClick r:id="rId3"/>
              </a:rPr>
              <a:t>.</a:t>
            </a:r>
            <a:r>
              <a:rPr lang="en-US" sz="2800" b="1" dirty="0" smtClean="0">
                <a:hlinkClick r:id="rId3"/>
              </a:rPr>
              <a:t>1september</a:t>
            </a:r>
            <a:r>
              <a:rPr lang="ru-RU" sz="2800" b="1" dirty="0" smtClean="0">
                <a:hlinkClick r:id="rId3"/>
              </a:rPr>
              <a:t>.</a:t>
            </a:r>
            <a:r>
              <a:rPr lang="en-US" sz="2800" b="1" dirty="0" err="1" smtClean="0">
                <a:hlinkClick r:id="rId3"/>
              </a:rPr>
              <a:t>ru</a:t>
            </a:r>
            <a:r>
              <a:rPr lang="ru-RU" sz="2800" b="1" dirty="0" smtClean="0">
                <a:hlinkClick r:id="rId3"/>
              </a:rPr>
              <a:t>/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hlinkClick r:id="rId4"/>
              </a:rPr>
              <a:t>http://pedsovet.su/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hlinkClick r:id="rId5"/>
              </a:rPr>
              <a:t>http://moi-mummi.ru/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b="1" dirty="0" smtClean="0"/>
              <a:t>    </a:t>
            </a:r>
          </a:p>
        </p:txBody>
      </p:sp>
      <p:pic>
        <p:nvPicPr>
          <p:cNvPr id="102404" name="Picture 4" descr="Рисунок1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tretch>
            <a:fillRect/>
          </a:stretch>
        </p:blipFill>
        <p:spPr>
          <a:xfrm>
            <a:off x="5499219" y="1600200"/>
            <a:ext cx="2492137" cy="2173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Электронные образовательные порталы для педагогов и учащихся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hlinkClick r:id="rId2"/>
              </a:rPr>
              <a:t>http://fcior.edu.ru/</a:t>
            </a:r>
            <a:r>
              <a:rPr lang="en-US" sz="2800" dirty="0" smtClean="0"/>
              <a:t>  </a:t>
            </a:r>
            <a:endParaRPr lang="ru-RU" sz="2800" dirty="0" smtClean="0"/>
          </a:p>
          <a:p>
            <a:pPr>
              <a:defRPr/>
            </a:pPr>
            <a:r>
              <a:rPr lang="en-US" sz="2800" dirty="0" smtClean="0">
                <a:hlinkClick r:id="rId3"/>
              </a:rPr>
              <a:t>http://school-collection.edu.ru/</a:t>
            </a:r>
            <a:endParaRPr lang="ru-RU" sz="2800" dirty="0" smtClean="0"/>
          </a:p>
          <a:p>
            <a:pPr>
              <a:defRPr/>
            </a:pPr>
            <a:r>
              <a:rPr lang="ru-RU" sz="2800" u="sng" dirty="0" smtClean="0">
                <a:hlinkClick r:id="rId4"/>
              </a:rPr>
              <a:t>http://orpheusmusic.ru/dir</a:t>
            </a:r>
            <a:endParaRPr lang="ru-RU" sz="2800" dirty="0" smtClean="0"/>
          </a:p>
          <a:p>
            <a:pPr>
              <a:defRPr/>
            </a:pPr>
            <a:r>
              <a:rPr lang="ru-RU" sz="2800" u="sng" dirty="0" smtClean="0">
                <a:hlinkClick r:id="rId5"/>
              </a:rPr>
              <a:t>http://lib-notes.orpheusmusic.ru/</a:t>
            </a:r>
            <a:endParaRPr lang="ru-RU" sz="2800" dirty="0" smtClean="0"/>
          </a:p>
          <a:p>
            <a:pPr>
              <a:defRPr/>
            </a:pPr>
            <a:r>
              <a:rPr lang="ru-RU" sz="2800" u="sng" dirty="0" smtClean="0">
                <a:hlinkClick r:id="rId6"/>
              </a:rPr>
              <a:t>http://ldv.metodcenter.edusite.ru/p59aa1.html</a:t>
            </a:r>
            <a:endParaRPr lang="ru-RU" sz="2800" dirty="0" smtClean="0"/>
          </a:p>
          <a:p>
            <a:pPr>
              <a:defRPr/>
            </a:pPr>
            <a:r>
              <a:rPr lang="ru-RU" sz="2800" u="sng" dirty="0" smtClean="0">
                <a:hlinkClick r:id="rId7"/>
              </a:rPr>
              <a:t>http://www.muzzal.ru/index.htm</a:t>
            </a:r>
            <a:endParaRPr lang="ru-RU" sz="2800" dirty="0" smtClean="0"/>
          </a:p>
          <a:p>
            <a:pPr>
              <a:defRPr/>
            </a:pPr>
            <a:r>
              <a:rPr lang="ru-RU" sz="2800" u="sng" dirty="0" smtClean="0">
                <a:hlinkClick r:id="rId8"/>
              </a:rPr>
              <a:t>http://www.kindermusic.ru/index.htm</a:t>
            </a:r>
            <a:endParaRPr lang="ru-RU" sz="2800" dirty="0" smtClean="0"/>
          </a:p>
          <a:p>
            <a:pPr>
              <a:defRPr/>
            </a:pPr>
            <a:r>
              <a:rPr lang="ru-RU" sz="2800" u="sng" dirty="0" smtClean="0">
                <a:hlinkClick r:id="rId9"/>
              </a:rPr>
              <a:t>http://virartech.ru/college.php</a:t>
            </a:r>
            <a:endParaRPr lang="ru-RU" sz="2800" dirty="0" smtClean="0"/>
          </a:p>
          <a:p>
            <a:pPr>
              <a:defRPr/>
            </a:pPr>
            <a:r>
              <a:rPr lang="ru-RU" sz="2800" u="sng" dirty="0" smtClean="0">
                <a:hlinkClick r:id="rId10"/>
              </a:rPr>
              <a:t>http://www.21israel-music.com/index.htm</a:t>
            </a:r>
            <a:endParaRPr lang="ru-RU" sz="2800" dirty="0" smtClean="0"/>
          </a:p>
          <a:p>
            <a:pPr>
              <a:defRPr/>
            </a:pPr>
            <a:endParaRPr lang="ru-RU" sz="2800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омпью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85813" y="714375"/>
            <a:ext cx="7715250" cy="537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i="1">
                <a:solidFill>
                  <a:srgbClr val="FFCC99"/>
                </a:solidFill>
              </a:rPr>
              <a:t>-</a:t>
            </a:r>
            <a:r>
              <a:rPr lang="ru-RU" sz="2400" b="1" i="1"/>
              <a:t>   </a:t>
            </a:r>
            <a:r>
              <a:rPr lang="ru-RU" sz="2400" b="1" i="1">
                <a:solidFill>
                  <a:srgbClr val="4D4D4D"/>
                </a:solidFill>
              </a:rPr>
              <a:t>Интересы многих учеников связаны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i="1">
                <a:solidFill>
                  <a:srgbClr val="4D4D4D"/>
                </a:solidFill>
              </a:rPr>
              <a:t>    с миром компьютеров, и именно этот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i="1">
                <a:solidFill>
                  <a:srgbClr val="4D4D4D"/>
                </a:solidFill>
              </a:rPr>
              <a:t>    ресурс необходимо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i="1">
                <a:solidFill>
                  <a:srgbClr val="4D4D4D"/>
                </a:solidFill>
              </a:rPr>
              <a:t>    использовать и применять для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i="1">
                <a:solidFill>
                  <a:srgbClr val="4D4D4D"/>
                </a:solidFill>
              </a:rPr>
              <a:t>    активизации творческой и познавательной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i="1">
                <a:solidFill>
                  <a:srgbClr val="4D4D4D"/>
                </a:solidFill>
              </a:rPr>
              <a:t>    деятельности учащихся на уроках музыки и внеклассной работе.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i="1">
                <a:solidFill>
                  <a:srgbClr val="FFCC99"/>
                </a:solidFill>
              </a:rPr>
              <a:t>-</a:t>
            </a:r>
            <a:r>
              <a:rPr lang="ru-RU" sz="2400" b="1" i="1">
                <a:solidFill>
                  <a:srgbClr val="4D4D4D"/>
                </a:solidFill>
              </a:rPr>
              <a:t>  Эффективность использования ЭОР зависит от четкого представления места, которое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i="1">
                <a:solidFill>
                  <a:srgbClr val="4D4D4D"/>
                </a:solidFill>
              </a:rPr>
              <a:t>    они должны занимать  в образовательном процессе.</a:t>
            </a:r>
          </a:p>
        </p:txBody>
      </p:sp>
      <p:pic>
        <p:nvPicPr>
          <p:cNvPr id="18436" name="Picture 4" descr="a2b65e76af0d72fc2dfd48baf7b3ac3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5026025"/>
            <a:ext cx="19685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Изображение 5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9088" cy="6907213"/>
          </a:xfrm>
          <a:noFill/>
        </p:spPr>
      </p:pic>
      <p:pic>
        <p:nvPicPr>
          <p:cNvPr id="29700" name="Picture 4" descr="Супер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3410744"/>
            <a:ext cx="1143000" cy="904875"/>
          </a:xfr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0825" y="188913"/>
            <a:ext cx="8482013" cy="1371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Преимущества использования ЭОР в образовании перед традиционным обучением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68313" y="1989138"/>
            <a:ext cx="82121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chemeClr val="bg1"/>
                </a:solidFill>
              </a:rPr>
              <a:t>Электронные образовательные ресурсы значительно расширяют возможности предъявления учебной информации. Применение цвета, графики, звука, всех современных средств видеотехники повышают эффективность усвоения материала.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chemeClr val="bg1"/>
                </a:solidFill>
              </a:rPr>
              <a:t>Компьютер позволяет повысить мотивацию учащихся к обучению.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chemeClr val="bg1"/>
                </a:solidFill>
              </a:rPr>
              <a:t>ЭОР вовлекают обучающихся в учебный процесс, способствуют наиболее широкому раскрытию их творческих способностей, активизации познавательной деятельности.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chemeClr val="bg1"/>
                </a:solidFill>
              </a:rPr>
              <a:t>Помогают качественно изменить контроль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chemeClr val="bg1"/>
                </a:solidFill>
              </a:rPr>
              <a:t>     деятельности учащихся.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chemeClr val="bg1"/>
                </a:solidFill>
              </a:rPr>
              <a:t>Позволяют наглядно представить результат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chemeClr val="bg1"/>
                </a:solidFill>
              </a:rPr>
              <a:t>      работы ученика.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206500"/>
          </a:xfrm>
          <a:prstGeom prst="downArrowCallout">
            <a:avLst>
              <a:gd name="adj1" fmla="val 339467"/>
              <a:gd name="adj2" fmla="val 353733"/>
              <a:gd name="adj3" fmla="val 37754"/>
              <a:gd name="adj4" fmla="val 54963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rgbClr val="FF3399"/>
                </a:solidFill>
              </a:rPr>
              <a:t>Направления использования ЭОР на уроке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63" y="1928813"/>
            <a:ext cx="7529512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как средство наглядности на занятиях при изучении нового материала (мультимедиа, видео, компакт-диски);</a:t>
            </a:r>
          </a:p>
          <a:p>
            <a:pPr eaLnBrk="1" hangingPunct="1">
              <a:defRPr/>
            </a:pPr>
            <a:r>
              <a:rPr lang="ru-RU" sz="2000" b="1" dirty="0" smtClean="0"/>
              <a:t>закрепление изложенного материала (обучающие программы);</a:t>
            </a:r>
          </a:p>
          <a:p>
            <a:pPr eaLnBrk="1" hangingPunct="1">
              <a:defRPr/>
            </a:pPr>
            <a:r>
              <a:rPr lang="ru-RU" sz="2000" b="1" dirty="0" smtClean="0"/>
              <a:t>проведение практических занятий, самостоятельной работы;</a:t>
            </a:r>
          </a:p>
          <a:p>
            <a:pPr eaLnBrk="1" hangingPunct="1">
              <a:defRPr/>
            </a:pPr>
            <a:r>
              <a:rPr lang="ru-RU" sz="2000" b="1" dirty="0" smtClean="0"/>
              <a:t>контроль и проверка знаний учащихся (викторины, тесты);</a:t>
            </a:r>
          </a:p>
          <a:p>
            <a:pPr eaLnBrk="1" hangingPunct="1">
              <a:defRPr/>
            </a:pPr>
            <a:r>
              <a:rPr lang="ru-RU" sz="2000" b="1" dirty="0" smtClean="0"/>
              <a:t>диагностика качества обучения (тесты);</a:t>
            </a:r>
          </a:p>
          <a:p>
            <a:pPr eaLnBrk="1" hangingPunct="1">
              <a:defRPr/>
            </a:pPr>
            <a:r>
              <a:rPr lang="ru-RU" sz="2000" b="1" dirty="0" smtClean="0"/>
              <a:t>подготовка презентаций, докладов, выступлений;</a:t>
            </a:r>
          </a:p>
          <a:p>
            <a:pPr eaLnBrk="1" hangingPunct="1">
              <a:defRPr/>
            </a:pPr>
            <a:r>
              <a:rPr lang="ru-RU" sz="2000" b="1" dirty="0" smtClean="0"/>
              <a:t>самообразование учащихся и педагогов;</a:t>
            </a:r>
          </a:p>
          <a:p>
            <a:pPr eaLnBrk="1" hangingPunct="1">
              <a:defRPr/>
            </a:pPr>
            <a:r>
              <a:rPr lang="ru-RU" sz="2000" b="1" dirty="0" smtClean="0"/>
              <a:t>получение информации через Интернет.</a:t>
            </a:r>
          </a:p>
          <a:p>
            <a:pPr eaLnBrk="1" hangingPunct="1">
              <a:defRPr/>
            </a:pPr>
            <a:endParaRPr lang="ru-RU" sz="1800" b="1" dirty="0" smtClean="0"/>
          </a:p>
        </p:txBody>
      </p:sp>
      <p:pic>
        <p:nvPicPr>
          <p:cNvPr id="30724" name="Picture 5" descr="шар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885113" y="5013325"/>
            <a:ext cx="952500" cy="952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smtClean="0"/>
          </a:p>
        </p:txBody>
      </p:sp>
      <p:pic>
        <p:nvPicPr>
          <p:cNvPr id="31750" name="Picture 6" descr="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7781" y="3561556"/>
            <a:ext cx="571500" cy="571500"/>
          </a:xfr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288" y="981075"/>
            <a:ext cx="668178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tabLst>
                <a:tab pos="2870200" algn="l"/>
              </a:tabLst>
            </a:pPr>
            <a:endParaRPr lang="en-US"/>
          </a:p>
          <a:p>
            <a:pPr algn="ctr" eaLnBrk="0" hangingPunct="0">
              <a:tabLst>
                <a:tab pos="2870200" algn="l"/>
              </a:tabLs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042988" y="947738"/>
            <a:ext cx="7646987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70200" algn="l"/>
              </a:tabLst>
            </a:pPr>
            <a:r>
              <a:rPr lang="ru-RU" sz="2400" b="1">
                <a:latin typeface="Georgia" pitchFamily="18" charset="0"/>
              </a:rPr>
              <a:t>    </a:t>
            </a:r>
            <a:endParaRPr 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>
              <a:tabLst>
                <a:tab pos="2870200" algn="l"/>
              </a:tabLst>
            </a:pPr>
            <a:endParaRPr lang="ru-RU" sz="2000" b="1">
              <a:latin typeface="Times New Roman" pitchFamily="18" charset="0"/>
            </a:endParaRPr>
          </a:p>
          <a:p>
            <a:pPr>
              <a:tabLst>
                <a:tab pos="2870200" algn="l"/>
              </a:tabLst>
            </a:pPr>
            <a:endParaRPr lang="ru-RU" sz="2000" b="1">
              <a:latin typeface="Times New Roman" pitchFamily="18" charset="0"/>
            </a:endParaRPr>
          </a:p>
          <a:p>
            <a:pPr>
              <a:tabLst>
                <a:tab pos="2870200" algn="l"/>
              </a:tabLst>
            </a:pPr>
            <a:endParaRPr lang="ru-RU" sz="2000" b="1">
              <a:latin typeface="Times New Roman" pitchFamily="18" charset="0"/>
            </a:endParaRPr>
          </a:p>
          <a:p>
            <a:pPr>
              <a:tabLst>
                <a:tab pos="2870200" algn="l"/>
              </a:tabLst>
            </a:pPr>
            <a:r>
              <a:rPr lang="ru-RU" sz="2400" b="1"/>
              <a:t>- электронные учебники;</a:t>
            </a:r>
          </a:p>
          <a:p>
            <a:pPr>
              <a:tabLst>
                <a:tab pos="2870200" algn="l"/>
              </a:tabLst>
            </a:pPr>
            <a:r>
              <a:rPr lang="ru-RU" sz="2400" b="1"/>
              <a:t>- электронные энциклопедии;</a:t>
            </a:r>
          </a:p>
          <a:p>
            <a:pPr>
              <a:tabLst>
                <a:tab pos="2870200" algn="l"/>
              </a:tabLst>
            </a:pPr>
            <a:r>
              <a:rPr lang="ru-RU" sz="2400" b="1"/>
              <a:t>- электронные справочники;</a:t>
            </a:r>
          </a:p>
          <a:p>
            <a:pPr>
              <a:tabLst>
                <a:tab pos="2870200" algn="l"/>
              </a:tabLst>
            </a:pPr>
            <a:r>
              <a:rPr lang="ru-RU" sz="2400" b="1"/>
              <a:t>- электронные каталоги: рисунков, фото, </a:t>
            </a:r>
          </a:p>
          <a:p>
            <a:pPr>
              <a:tabLst>
                <a:tab pos="2870200" algn="l"/>
              </a:tabLst>
            </a:pPr>
            <a:r>
              <a:rPr lang="ru-RU" sz="2400" b="1"/>
              <a:t>  видеоматериалов, таблиц, схем, презентаций…</a:t>
            </a:r>
          </a:p>
          <a:p>
            <a:pPr>
              <a:tabLst>
                <a:tab pos="2870200" algn="l"/>
              </a:tabLst>
            </a:pPr>
            <a:r>
              <a:rPr lang="ru-RU" sz="2400" b="1"/>
              <a:t>- электронные библиотеки;</a:t>
            </a:r>
          </a:p>
          <a:p>
            <a:pPr>
              <a:tabLst>
                <a:tab pos="2870200" algn="l"/>
              </a:tabLst>
            </a:pPr>
            <a:r>
              <a:rPr lang="ru-RU" sz="2400" b="1"/>
              <a:t>- обучающие программы; </a:t>
            </a:r>
          </a:p>
          <a:p>
            <a:pPr>
              <a:tabLst>
                <a:tab pos="2870200" algn="l"/>
              </a:tabLst>
            </a:pPr>
            <a:r>
              <a:rPr lang="ru-RU" sz="2400" b="1"/>
              <a:t>- электронные тренажеры;</a:t>
            </a:r>
          </a:p>
          <a:p>
            <a:pPr>
              <a:tabLst>
                <a:tab pos="2870200" algn="l"/>
              </a:tabLst>
            </a:pPr>
            <a:r>
              <a:rPr lang="ru-RU" sz="2400" b="1"/>
              <a:t>- электронные тесты. </a:t>
            </a:r>
          </a:p>
          <a:p>
            <a:pPr>
              <a:tabLst>
                <a:tab pos="2870200" algn="l"/>
              </a:tabLst>
            </a:pPr>
            <a:endParaRPr lang="ru-RU" sz="2400" b="1"/>
          </a:p>
          <a:p>
            <a:pPr>
              <a:tabLst>
                <a:tab pos="2870200" algn="l"/>
              </a:tabLst>
            </a:pPr>
            <a:endParaRPr lang="ru-RU" sz="2400" b="1"/>
          </a:p>
          <a:p>
            <a:pPr>
              <a:tabLst>
                <a:tab pos="2870200" algn="l"/>
              </a:tabLst>
            </a:pPr>
            <a:endParaRPr lang="en-US" sz="2400"/>
          </a:p>
          <a:p>
            <a:pPr eaLnBrk="0" hangingPunct="0">
              <a:tabLst>
                <a:tab pos="2870200" algn="l"/>
              </a:tabLs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331913" y="549275"/>
            <a:ext cx="7812087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/>
              <a:t>Типы электронных мультимедийных изданий:</a:t>
            </a:r>
          </a:p>
        </p:txBody>
      </p:sp>
      <p:pic>
        <p:nvPicPr>
          <p:cNvPr id="31752" name="Picture 10" descr="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71500"/>
            <a:ext cx="5429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73238"/>
            <a:ext cx="4160838" cy="4160837"/>
          </a:xfrm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17988" cy="45307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CC3300"/>
                </a:solidFill>
              </a:rPr>
              <a:t>5 часов классической музыки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CC3300"/>
                </a:solidFill>
              </a:rPr>
              <a:t>400 биографических статей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CC3300"/>
                </a:solidFill>
              </a:rPr>
              <a:t>200 статей о произведениях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CC3300"/>
                </a:solidFill>
              </a:rPr>
              <a:t>словарь муз. терминов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CC3300"/>
                </a:solidFill>
              </a:rPr>
              <a:t>12 тематических экскурсий о муз. культуре разных стран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CC3300"/>
                </a:solidFill>
              </a:rPr>
              <a:t>видеофрагменты и анимация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CC3300"/>
                </a:solidFill>
              </a:rPr>
              <a:t>Муз. викторины различной сложности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CC3300"/>
                </a:solidFill>
              </a:rPr>
              <a:t>Хронология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smtClean="0">
              <a:solidFill>
                <a:srgbClr val="CC3300"/>
              </a:solidFill>
            </a:endParaRP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597217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Энциклопедия классической музыки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401638"/>
            <a:ext cx="7445375" cy="1047750"/>
          </a:xfrm>
          <a:solidFill>
            <a:srgbClr val="FF9999">
              <a:alpha val="97000"/>
            </a:srgbClr>
          </a:solidFill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400" b="1" smtClean="0">
                <a:solidFill>
                  <a:srgbClr val="CC0066"/>
                </a:solidFill>
              </a:rPr>
              <a:t>Энциклопедия популярной</a:t>
            </a:r>
            <a:r>
              <a:rPr lang="ru-RU" sz="3400" b="1" smtClean="0">
                <a:solidFill>
                  <a:schemeClr val="bg1"/>
                </a:solidFill>
              </a:rPr>
              <a:t> </a:t>
            </a:r>
            <a:r>
              <a:rPr lang="ru-RU" sz="3400" b="1" smtClean="0">
                <a:solidFill>
                  <a:srgbClr val="CC0066"/>
                </a:solidFill>
              </a:rPr>
              <a:t>музыки-</a:t>
            </a:r>
            <a:r>
              <a:rPr lang="ru-RU" sz="3400" b="1" smtClean="0">
                <a:solidFill>
                  <a:schemeClr val="bg1"/>
                </a:solidFill>
              </a:rPr>
              <a:t>  </a:t>
            </a:r>
            <a:r>
              <a:rPr lang="ru-RU" sz="1700" b="1" smtClean="0">
                <a:solidFill>
                  <a:schemeClr val="bg1"/>
                </a:solidFill>
              </a:rPr>
              <a:t>посвящена року, джазу и поп-музыке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700213"/>
            <a:ext cx="4146550" cy="4530725"/>
          </a:xfrm>
          <a:noFill/>
        </p:spPr>
        <p:txBody>
          <a:bodyPr/>
          <a:lstStyle/>
          <a:p>
            <a:pPr eaLnBrk="1" hangingPunct="1"/>
            <a:r>
              <a:rPr lang="ru-RU" sz="2200" smtClean="0">
                <a:solidFill>
                  <a:schemeClr val="bg1"/>
                </a:solidFill>
              </a:rPr>
              <a:t>Иллюстрированная история: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-</a:t>
            </a:r>
            <a:r>
              <a:rPr lang="ru-RU" sz="2000" i="1" smtClean="0">
                <a:solidFill>
                  <a:srgbClr val="CC3300"/>
                </a:solidFill>
              </a:rPr>
              <a:t>зарубежной поп. музыки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i="1" smtClean="0">
                <a:solidFill>
                  <a:srgbClr val="CC3300"/>
                </a:solidFill>
              </a:rPr>
              <a:t>-отечественной поп. музыки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i="1" smtClean="0">
                <a:solidFill>
                  <a:srgbClr val="CC3300"/>
                </a:solidFill>
              </a:rPr>
              <a:t>-джаза</a:t>
            </a:r>
          </a:p>
          <a:p>
            <a:pPr eaLnBrk="1" hangingPunct="1"/>
            <a:r>
              <a:rPr lang="ru-RU" sz="2200" smtClean="0">
                <a:solidFill>
                  <a:schemeClr val="bg1"/>
                </a:solidFill>
              </a:rPr>
              <a:t>Более 3300 статей</a:t>
            </a:r>
          </a:p>
          <a:p>
            <a:pPr eaLnBrk="1" hangingPunct="1"/>
            <a:r>
              <a:rPr lang="ru-RU" sz="2200" smtClean="0">
                <a:solidFill>
                  <a:schemeClr val="bg1"/>
                </a:solidFill>
              </a:rPr>
              <a:t>3000 иллюстраций</a:t>
            </a:r>
          </a:p>
          <a:p>
            <a:pPr eaLnBrk="1" hangingPunct="1"/>
            <a:r>
              <a:rPr lang="ru-RU" sz="2200" smtClean="0">
                <a:solidFill>
                  <a:schemeClr val="bg1"/>
                </a:solidFill>
              </a:rPr>
              <a:t>600 аудиофрагментов</a:t>
            </a:r>
          </a:p>
          <a:p>
            <a:pPr eaLnBrk="1" hangingPunct="1"/>
            <a:r>
              <a:rPr lang="ru-RU" sz="2200" smtClean="0">
                <a:solidFill>
                  <a:schemeClr val="bg1"/>
                </a:solidFill>
              </a:rPr>
              <a:t>23 видеофрагмента</a:t>
            </a:r>
          </a:p>
          <a:p>
            <a:pPr eaLnBrk="1" hangingPunct="1"/>
            <a:r>
              <a:rPr lang="ru-RU" sz="2200" smtClean="0">
                <a:solidFill>
                  <a:schemeClr val="bg1"/>
                </a:solidFill>
              </a:rPr>
              <a:t>Словарь: 400 муз. терминов</a:t>
            </a:r>
          </a:p>
          <a:p>
            <a:pPr eaLnBrk="1" hangingPunct="1"/>
            <a:endParaRPr lang="ru-RU" sz="2200" smtClean="0">
              <a:solidFill>
                <a:schemeClr val="bg1"/>
              </a:solidFill>
            </a:endParaRPr>
          </a:p>
          <a:p>
            <a:pPr eaLnBrk="1" hangingPunct="1"/>
            <a:endParaRPr lang="ru-RU" sz="2200" smtClean="0">
              <a:solidFill>
                <a:srgbClr val="FF66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200" smtClean="0"/>
          </a:p>
          <a:p>
            <a:pPr eaLnBrk="1" hangingPunct="1">
              <a:buFont typeface="Wingdings" pitchFamily="2" charset="2"/>
              <a:buNone/>
            </a:pPr>
            <a:endParaRPr lang="ru-RU" sz="2200" smtClean="0"/>
          </a:p>
        </p:txBody>
      </p:sp>
      <p:pic>
        <p:nvPicPr>
          <p:cNvPr id="33796" name="Picture 4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" y="2051050"/>
            <a:ext cx="4064000" cy="3759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6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900" smtClean="0">
                <a:solidFill>
                  <a:schemeClr val="tx1"/>
                </a:solidFill>
                <a:latin typeface="Georgia" pitchFamily="18" charset="0"/>
              </a:rPr>
              <a:t>ШЕДЕВРЫ МУЗЫКИ</a:t>
            </a:r>
            <a:r>
              <a:rPr lang="ru-RU" sz="2800" i="1" smtClean="0">
                <a:solidFill>
                  <a:schemeClr val="tx1"/>
                </a:solidFill>
                <a:latin typeface="Georgia" pitchFamily="18" charset="0"/>
              </a:rPr>
              <a:t> -уникальный мультимедиапродукт для всех, кто интересуется классической музыкой </a:t>
            </a:r>
            <a:br>
              <a:rPr lang="ru-RU" sz="2800" i="1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i="1" smtClean="0">
                <a:solidFill>
                  <a:schemeClr val="tx1"/>
                </a:solidFill>
                <a:latin typeface="Georgia" pitchFamily="18" charset="0"/>
              </a:rPr>
              <a:t>и историей ее развития.</a:t>
            </a:r>
          </a:p>
        </p:txBody>
      </p:sp>
      <p:pic>
        <p:nvPicPr>
          <p:cNvPr id="34819" name="Picture 3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6300" y="2357437"/>
            <a:ext cx="3200400" cy="3209925"/>
          </a:xfrm>
        </p:spPr>
      </p:pic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99000" y="1700213"/>
            <a:ext cx="4445000" cy="44989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000" b="1" smtClean="0"/>
              <a:t>Интерактивные рассказы  о 80 шедеврах классической музыки</a:t>
            </a:r>
          </a:p>
          <a:p>
            <a:pPr eaLnBrk="1" hangingPunct="1">
              <a:defRPr/>
            </a:pPr>
            <a:r>
              <a:rPr lang="ru-RU" sz="2000" b="1" smtClean="0"/>
              <a:t>Озвученные лекции, рассказывающие об эпохах и музыкальных  жанрах</a:t>
            </a:r>
          </a:p>
          <a:p>
            <a:pPr eaLnBrk="1" hangingPunct="1">
              <a:defRPr/>
            </a:pPr>
            <a:r>
              <a:rPr lang="ru-RU" sz="2000" b="1" smtClean="0"/>
              <a:t>Библиографические статьи </a:t>
            </a:r>
          </a:p>
          <a:p>
            <a:pPr eaLnBrk="1" hangingPunct="1">
              <a:buFontTx/>
              <a:buNone/>
              <a:defRPr/>
            </a:pPr>
            <a:r>
              <a:rPr lang="ru-RU" sz="2000" b="1" smtClean="0"/>
              <a:t>    о 40 композиторах</a:t>
            </a:r>
          </a:p>
          <a:p>
            <a:pPr eaLnBrk="1" hangingPunct="1">
              <a:defRPr/>
            </a:pPr>
            <a:r>
              <a:rPr lang="ru-RU" sz="2000" b="1" smtClean="0"/>
              <a:t>Более 2000 статей</a:t>
            </a:r>
          </a:p>
          <a:p>
            <a:pPr eaLnBrk="1" hangingPunct="1">
              <a:defRPr/>
            </a:pPr>
            <a:r>
              <a:rPr lang="ru-RU" sz="2000" b="1" smtClean="0"/>
              <a:t>Образцы звучания муз. инструментов </a:t>
            </a:r>
          </a:p>
          <a:p>
            <a:pPr eaLnBrk="1" hangingPunct="1">
              <a:defRPr/>
            </a:pPr>
            <a:r>
              <a:rPr lang="ru-RU" sz="2000" b="1" smtClean="0"/>
              <a:t>Более 1000 иллюстраций</a:t>
            </a:r>
          </a:p>
          <a:p>
            <a:pPr eaLnBrk="1" hangingPunct="1">
              <a:defRPr/>
            </a:pPr>
            <a:r>
              <a:rPr lang="ru-RU" sz="2000" b="1" smtClean="0"/>
              <a:t>Около 10 часов звука, видеофрагменты опер и балетов</a:t>
            </a:r>
          </a:p>
          <a:p>
            <a:pPr eaLnBrk="1" hangingPunct="1">
              <a:buFontTx/>
              <a:buNone/>
              <a:defRPr/>
            </a:pPr>
            <a:endParaRPr lang="ru-RU" sz="2000" b="1" smtClean="0"/>
          </a:p>
          <a:p>
            <a:pPr eaLnBrk="1" hangingPunct="1">
              <a:defRPr/>
            </a:pPr>
            <a:endParaRPr lang="ru-RU" sz="20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998</Words>
  <Application>Microsoft PowerPoint</Application>
  <PresentationFormat>Экран (4:3)</PresentationFormat>
  <Paragraphs>197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Профиль</vt:lpstr>
      <vt:lpstr>Лучи</vt:lpstr>
      <vt:lpstr>Водяные знаки</vt:lpstr>
      <vt:lpstr>Шары</vt:lpstr>
      <vt:lpstr>Пастель</vt:lpstr>
      <vt:lpstr>Контрастный</vt:lpstr>
      <vt:lpstr>Апекс</vt:lpstr>
      <vt:lpstr>Acrobat Document</vt:lpstr>
      <vt:lpstr>Диаграмма</vt:lpstr>
      <vt:lpstr>Слайд 1</vt:lpstr>
      <vt:lpstr>Слайд 2</vt:lpstr>
      <vt:lpstr>Слайд 3</vt:lpstr>
      <vt:lpstr>Слайд 4</vt:lpstr>
      <vt:lpstr> Направления использования ЭОР на уроке</vt:lpstr>
      <vt:lpstr>    </vt:lpstr>
      <vt:lpstr>Слайд 7</vt:lpstr>
      <vt:lpstr>Энциклопедия популярной музыки-  посвящена року, джазу и поп-музыке</vt:lpstr>
      <vt:lpstr>ШЕДЕВРЫ МУЗЫКИ -уникальный мультимедиапродукт для всех, кто интересуется классической музыкой  и историей ее развития.</vt:lpstr>
      <vt:lpstr>  Энциклопедия  «Музыкальные инструменты»</vt:lpstr>
      <vt:lpstr>Музыкальный класс- это веселое развлечение, игра и уроки музыки одновременно.</vt:lpstr>
      <vt:lpstr>Слайд 12</vt:lpstr>
      <vt:lpstr>Практический курс                                                        поможет :</vt:lpstr>
      <vt:lpstr>Слайд 14</vt:lpstr>
      <vt:lpstr>Слайд 15</vt:lpstr>
      <vt:lpstr>             Результаты анкетирования учащихся Применение ЭОР делает урок:</vt:lpstr>
      <vt:lpstr>Использование ЭОР на уроке :</vt:lpstr>
      <vt:lpstr>Слайд 18</vt:lpstr>
      <vt:lpstr>Слайд 19</vt:lpstr>
      <vt:lpstr>Литература и электронные ресурсы: </vt:lpstr>
      <vt:lpstr>Электронные образовательные порталы для педагогов и учащихся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электронных образовательных ресурсов на уроках музыки</dc:title>
  <dc:creator/>
  <cp:lastModifiedBy>Viktor</cp:lastModifiedBy>
  <cp:revision>86</cp:revision>
  <dcterms:created xsi:type="dcterms:W3CDTF">1601-01-01T00:00:00Z</dcterms:created>
  <dcterms:modified xsi:type="dcterms:W3CDTF">2018-01-05T09:34:22Z</dcterms:modified>
</cp:coreProperties>
</file>