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61" r:id="rId6"/>
    <p:sldId id="262" r:id="rId7"/>
    <p:sldId id="263" r:id="rId8"/>
    <p:sldId id="265" r:id="rId9"/>
    <p:sldId id="266" r:id="rId10"/>
    <p:sldId id="267" r:id="rId11"/>
    <p:sldId id="268" r:id="rId12"/>
    <p:sldId id="269" r:id="rId13"/>
    <p:sldId id="270" r:id="rId14"/>
    <p:sldId id="271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FAF8"/>
    <a:srgbClr val="00009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25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D6681-5613-4E98-97A6-041E90CDB961}" type="datetimeFigureOut">
              <a:rPr lang="ru-RU" smtClean="0"/>
              <a:t>19.12.2023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36A1C-B2A9-42BE-A64E-8DA201AEE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1500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D6681-5613-4E98-97A6-041E90CDB961}" type="datetimeFigureOut">
              <a:rPr lang="ru-RU" smtClean="0"/>
              <a:t>19.12.2023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36A1C-B2A9-42BE-A64E-8DA201AEE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5695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D6681-5613-4E98-97A6-041E90CDB961}" type="datetimeFigureOut">
              <a:rPr lang="ru-RU" smtClean="0"/>
              <a:t>19.12.2023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36A1C-B2A9-42BE-A64E-8DA201AEE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9139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D6681-5613-4E98-97A6-041E90CDB961}" type="datetimeFigureOut">
              <a:rPr lang="ru-RU" smtClean="0"/>
              <a:t>19.12.2023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36A1C-B2A9-42BE-A64E-8DA201AEE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6809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D6681-5613-4E98-97A6-041E90CDB961}" type="datetimeFigureOut">
              <a:rPr lang="ru-RU" smtClean="0"/>
              <a:t>19.12.2023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36A1C-B2A9-42BE-A64E-8DA201AEE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9256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D6681-5613-4E98-97A6-041E90CDB961}" type="datetimeFigureOut">
              <a:rPr lang="ru-RU" smtClean="0"/>
              <a:t>19.12.2023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36A1C-B2A9-42BE-A64E-8DA201AEE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6087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D6681-5613-4E98-97A6-041E90CDB961}" type="datetimeFigureOut">
              <a:rPr lang="ru-RU" smtClean="0"/>
              <a:t>19.12.2023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36A1C-B2A9-42BE-A64E-8DA201AEE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0660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D6681-5613-4E98-97A6-041E90CDB961}" type="datetimeFigureOut">
              <a:rPr lang="ru-RU" smtClean="0"/>
              <a:t>19.12.2023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36A1C-B2A9-42BE-A64E-8DA201AEE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7771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D6681-5613-4E98-97A6-041E90CDB961}" type="datetimeFigureOut">
              <a:rPr lang="ru-RU" smtClean="0"/>
              <a:t>19.12.2023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36A1C-B2A9-42BE-A64E-8DA201AEE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5228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D6681-5613-4E98-97A6-041E90CDB961}" type="datetimeFigureOut">
              <a:rPr lang="ru-RU" smtClean="0"/>
              <a:t>19.12.2023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36A1C-B2A9-42BE-A64E-8DA201AEE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9723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D6681-5613-4E98-97A6-041E90CDB961}" type="datetimeFigureOut">
              <a:rPr lang="ru-RU" smtClean="0"/>
              <a:t>19.12.2023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36A1C-B2A9-42BE-A64E-8DA201AEE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4723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0D6681-5613-4E98-97A6-041E90CDB961}" type="datetimeFigureOut">
              <a:rPr lang="ru-RU" smtClean="0"/>
              <a:t>19.12.2023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236A1C-B2A9-42BE-A64E-8DA201AEE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0461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487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268662"/>
            <a:ext cx="12192000" cy="2387600"/>
          </a:xfrm>
        </p:spPr>
        <p:txBody>
          <a:bodyPr>
            <a:normAutofit/>
          </a:bodyPr>
          <a:lstStyle/>
          <a:p>
            <a:r>
              <a:rPr lang="ru-RU" sz="5400" b="1" dirty="0"/>
              <a:t>Тайм-менеджмент </a:t>
            </a:r>
            <a:r>
              <a:rPr lang="ru-RU" sz="5400" b="1" dirty="0" smtClean="0"/>
              <a:t/>
            </a:r>
            <a:br>
              <a:rPr lang="ru-RU" sz="5400" b="1" dirty="0" smtClean="0"/>
            </a:br>
            <a:r>
              <a:rPr lang="ru-RU" sz="5400" b="1" dirty="0" smtClean="0"/>
              <a:t>современного </a:t>
            </a:r>
            <a:r>
              <a:rPr lang="ru-RU" sz="5400" b="1" dirty="0"/>
              <a:t>педагога</a:t>
            </a: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4042712"/>
            <a:ext cx="9144000" cy="870811"/>
          </a:xfrm>
        </p:spPr>
        <p:txBody>
          <a:bodyPr>
            <a:normAutofit/>
          </a:bodyPr>
          <a:lstStyle/>
          <a:p>
            <a:r>
              <a:rPr lang="ru-RU" sz="2000" b="1" dirty="0" smtClean="0"/>
              <a:t>Методическое объединение педагогов </a:t>
            </a:r>
          </a:p>
          <a:p>
            <a:r>
              <a:rPr lang="ru-RU" sz="2000" b="1" dirty="0" smtClean="0"/>
              <a:t>отдела декоративно-прикладного творчества</a:t>
            </a:r>
            <a:endParaRPr lang="ru-RU" sz="2000" b="1" dirty="0"/>
          </a:p>
        </p:txBody>
      </p:sp>
      <p:sp>
        <p:nvSpPr>
          <p:cNvPr id="7" name="Подзаголовок 2"/>
          <p:cNvSpPr txBox="1">
            <a:spLocks/>
          </p:cNvSpPr>
          <p:nvPr/>
        </p:nvSpPr>
        <p:spPr>
          <a:xfrm>
            <a:off x="0" y="6231223"/>
            <a:ext cx="12192000" cy="385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 smtClean="0"/>
              <a:t>Октябрь 2023 г.</a:t>
            </a:r>
            <a:endParaRPr lang="ru-RU" sz="1800" b="1" dirty="0"/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7579604" y="5360412"/>
            <a:ext cx="4450816" cy="8708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/>
              <a:t>Подготовил: Сморкалова Н.А., методист</a:t>
            </a:r>
          </a:p>
        </p:txBody>
      </p:sp>
      <p:sp>
        <p:nvSpPr>
          <p:cNvPr id="8" name="Подзаголовок 2"/>
          <p:cNvSpPr txBox="1">
            <a:spLocks/>
          </p:cNvSpPr>
          <p:nvPr/>
        </p:nvSpPr>
        <p:spPr>
          <a:xfrm>
            <a:off x="1237562" y="366158"/>
            <a:ext cx="9144000" cy="8708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 smtClean="0"/>
              <a:t>Муниципальное бюджетное учреждение дополнительного образования </a:t>
            </a:r>
          </a:p>
          <a:p>
            <a:r>
              <a:rPr lang="ru-RU" sz="1800" b="1" dirty="0" smtClean="0"/>
              <a:t>«Центр детского творчества «Металлург» </a:t>
            </a:r>
            <a:r>
              <a:rPr lang="ru-RU" sz="1800" b="1" dirty="0" err="1" smtClean="0"/>
              <a:t>г.о.Самара</a:t>
            </a:r>
            <a:endParaRPr lang="ru-RU" sz="1800" b="1" dirty="0"/>
          </a:p>
        </p:txBody>
      </p:sp>
    </p:spTree>
    <p:extLst>
      <p:ext uri="{BB962C8B-B14F-4D97-AF65-F5344CB8AC3E}">
        <p14:creationId xmlns:p14="http://schemas.microsoft.com/office/powerpoint/2010/main" val="3084971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ru-RU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Техники управления своим временем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14719" y="1831134"/>
            <a:ext cx="10762561" cy="4619242"/>
          </a:xfrm>
        </p:spPr>
        <p:txBody>
          <a:bodyPr>
            <a:normAutofit/>
          </a:bodyPr>
          <a:lstStyle/>
          <a:p>
            <a:pPr marL="0" indent="0" algn="just" fontAlgn="base">
              <a:buNone/>
            </a:pPr>
            <a:r>
              <a:rPr lang="ru-RU" sz="2400" b="1" dirty="0"/>
              <a:t>2. </a:t>
            </a:r>
            <a:r>
              <a:rPr lang="ru-RU" sz="2400" b="1" dirty="0" smtClean="0"/>
              <a:t>«СЪЕШЬТЕ ЛЯГУШКУ».  </a:t>
            </a:r>
            <a:endParaRPr lang="ru-RU" sz="2400" dirty="0" smtClean="0"/>
          </a:p>
          <a:p>
            <a:pPr marL="0" indent="0" algn="just">
              <a:buNone/>
            </a:pPr>
            <a:r>
              <a:rPr lang="ru-RU" sz="2300" dirty="0" smtClean="0"/>
              <a:t>У </a:t>
            </a:r>
            <a:r>
              <a:rPr lang="ru-RU" sz="2300" dirty="0"/>
              <a:t>каждого есть такие дела, которые не хочется выполнять, которые влекут за собой неприятные ощущения, отнимают много сил, не интересны сами по себе и выполнение которых откладывается постоянно изо дня в день.  Такие дела называются </a:t>
            </a:r>
            <a:r>
              <a:rPr lang="ru-RU" sz="2300" dirty="0" smtClean="0"/>
              <a:t>в тайм-менеджменте «</a:t>
            </a:r>
            <a:r>
              <a:rPr lang="ru-RU" sz="2300" dirty="0"/>
              <a:t>лягушками».  Чтобы с ними справиться, необходимо   написать на листке бумаги свои «лягушки» и «съедать» каждое утро по одной. Вы удивитесь, но через пару недель у Вас не останется ни одной лягушки</a:t>
            </a:r>
            <a:r>
              <a:rPr lang="ru-RU" sz="2300" dirty="0" smtClean="0"/>
              <a:t>. </a:t>
            </a:r>
          </a:p>
          <a:p>
            <a:pPr marL="0" indent="0" algn="just">
              <a:buNone/>
            </a:pPr>
            <a:r>
              <a:rPr lang="ru-RU" sz="2300" dirty="0" smtClean="0"/>
              <a:t>Специалисты </a:t>
            </a:r>
            <a:r>
              <a:rPr lang="ru-RU" sz="2300" dirty="0"/>
              <a:t>по тайм-менеджменту советуют начинать день с наиболее сложного для вас дела, чтобы закончив его, перейти к более приятным для вас вещам. </a:t>
            </a:r>
            <a:endParaRPr lang="ru-RU" sz="2300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ru-RU" sz="2300" dirty="0" smtClean="0"/>
              <a:t>Во-первых</a:t>
            </a:r>
            <a:r>
              <a:rPr lang="ru-RU" sz="2300" dirty="0"/>
              <a:t>, </a:t>
            </a:r>
            <a:r>
              <a:rPr lang="ru-RU" sz="2300" dirty="0" smtClean="0"/>
              <a:t>«съев лягушку», </a:t>
            </a:r>
            <a:r>
              <a:rPr lang="ru-RU" sz="2300" dirty="0"/>
              <a:t>вы избавитесь от нависающего груза сложных задач и, во-вторых, почувствуете удовлетворение, ощутите себя победителем, а значит, вам будет легче работать дальше. </a:t>
            </a:r>
            <a:endParaRPr lang="ru-RU" sz="2300" dirty="0" smtClean="0"/>
          </a:p>
          <a:p>
            <a:pPr marL="0" indent="0" algn="just">
              <a:buNone/>
            </a:pPr>
            <a:r>
              <a:rPr lang="ru-RU" sz="2300" dirty="0" smtClean="0"/>
              <a:t>«</a:t>
            </a:r>
            <a:r>
              <a:rPr lang="ru-RU" sz="2300" dirty="0"/>
              <a:t>Лягушек», как и «слонов», можно есть по частям.</a:t>
            </a:r>
          </a:p>
        </p:txBody>
      </p:sp>
    </p:spTree>
    <p:extLst>
      <p:ext uri="{BB962C8B-B14F-4D97-AF65-F5344CB8AC3E}">
        <p14:creationId xmlns:p14="http://schemas.microsoft.com/office/powerpoint/2010/main" val="40166896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ru-RU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Техники управления своим временем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14719" y="1831134"/>
            <a:ext cx="10762561" cy="4619242"/>
          </a:xfrm>
        </p:spPr>
        <p:txBody>
          <a:bodyPr>
            <a:normAutofit fontScale="92500" lnSpcReduction="10000"/>
          </a:bodyPr>
          <a:lstStyle/>
          <a:p>
            <a:pPr marL="0" indent="0" algn="just" fontAlgn="base">
              <a:buNone/>
            </a:pPr>
            <a:r>
              <a:rPr lang="ru-RU" sz="2400" b="1" dirty="0" smtClean="0"/>
              <a:t>3.</a:t>
            </a:r>
            <a:r>
              <a:rPr lang="ru-RU" sz="2400" b="1" dirty="0"/>
              <a:t> </a:t>
            </a:r>
            <a:r>
              <a:rPr lang="ru-RU" sz="2400" b="1" dirty="0" smtClean="0"/>
              <a:t>«ПРАВИЛО ДВУХ МИНУТ»</a:t>
            </a:r>
          </a:p>
          <a:p>
            <a:pPr marL="0" indent="0" algn="just" fontAlgn="base">
              <a:buNone/>
            </a:pPr>
            <a:r>
              <a:rPr lang="ru-RU" sz="2500" dirty="0"/>
              <a:t>Не откладывайте на потом «быстрые» дела. Если задача занимает пару минут, разберитесь с ней сразу.</a:t>
            </a:r>
          </a:p>
          <a:p>
            <a:pPr marL="0" indent="0" algn="just" fontAlgn="base">
              <a:buNone/>
            </a:pPr>
            <a:r>
              <a:rPr lang="ru-RU" sz="2400" b="1" dirty="0" smtClean="0"/>
              <a:t>4</a:t>
            </a:r>
            <a:r>
              <a:rPr lang="ru-RU" sz="2400" b="1" dirty="0"/>
              <a:t>. </a:t>
            </a:r>
            <a:r>
              <a:rPr lang="ru-RU" sz="2400" b="1" dirty="0" smtClean="0"/>
              <a:t>«ТЕХНИКА ПОМОДОРРО»</a:t>
            </a:r>
          </a:p>
          <a:p>
            <a:pPr marL="0" indent="0" algn="just" fontAlgn="base">
              <a:buNone/>
            </a:pPr>
            <a:r>
              <a:rPr lang="ru-RU" sz="2500" dirty="0" smtClean="0"/>
              <a:t>Поставьте </a:t>
            </a:r>
            <a:r>
              <a:rPr lang="ru-RU" sz="2500" dirty="0"/>
              <a:t>таймер на 25 минут и работайте, не отвлекаясь. Сделайте пятиминутный перерыв. Потом снова засеките 25 минут и занимайтесь делом. Смысл в том, чтобы разделять монотонную работу на этапы, между которыми вы получаете заслуженный отдых и делаете, что хотите. Вам будет легче заниматься делом, не отвлекаясь, если вы будете знать, что впереди ждет отдых или любое другое приятное занятие</a:t>
            </a:r>
            <a:r>
              <a:rPr lang="ru-RU" sz="2500" dirty="0" smtClean="0"/>
              <a:t>. </a:t>
            </a:r>
          </a:p>
          <a:p>
            <a:pPr marL="0" indent="0" fontAlgn="base">
              <a:buNone/>
            </a:pPr>
            <a:r>
              <a:rPr lang="ru-RU" sz="2400" b="1" dirty="0"/>
              <a:t>5. МЕТОД «90 НА 30»</a:t>
            </a:r>
          </a:p>
          <a:p>
            <a:pPr marL="0" indent="0" algn="just" fontAlgn="base">
              <a:buNone/>
            </a:pPr>
            <a:r>
              <a:rPr lang="ru-RU" sz="2500" dirty="0"/>
              <a:t>По этому методу на работу отводится полтора часа, а на отдых 30 минут. После этого цикл повторяется. В первые циклы выполните самую важную и сложную работу, далее – менее важную.</a:t>
            </a:r>
          </a:p>
          <a:p>
            <a:pPr marL="0" indent="0" algn="just" fontAlgn="base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1030578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719" y="420209"/>
            <a:ext cx="10850696" cy="1325563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ru-RU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Общие рекомендации </a:t>
            </a:r>
            <a:r>
              <a:rPr lang="ru-RU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для эффективной организации </a:t>
            </a:r>
            <a:r>
              <a:rPr lang="ru-RU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своего </a:t>
            </a:r>
            <a:r>
              <a:rPr lang="ru-RU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рабочего и личного времени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7601" y="1952320"/>
            <a:ext cx="10762561" cy="4619242"/>
          </a:xfrm>
        </p:spPr>
        <p:txBody>
          <a:bodyPr>
            <a:normAutofit fontScale="85000" lnSpcReduction="20000"/>
          </a:bodyPr>
          <a:lstStyle/>
          <a:p>
            <a:pPr algn="just" fontAlgn="base">
              <a:buFont typeface="Wingdings" panose="05000000000000000000" pitchFamily="2" charset="2"/>
              <a:buChar char="ü"/>
            </a:pPr>
            <a:r>
              <a:rPr lang="ru-RU" sz="2400" b="1" dirty="0" smtClean="0"/>
              <a:t>формулировать </a:t>
            </a:r>
            <a:r>
              <a:rPr lang="ru-RU" sz="2400" b="1" dirty="0"/>
              <a:t>и ставить перед собой конкретные цели и использовать предложенные варианты по составлению плана действий для их достижения;</a:t>
            </a:r>
          </a:p>
          <a:p>
            <a:pPr algn="just" fontAlgn="base">
              <a:buFont typeface="Wingdings" panose="05000000000000000000" pitchFamily="2" charset="2"/>
              <a:buChar char="ü"/>
            </a:pPr>
            <a:r>
              <a:rPr lang="ru-RU" sz="2400" b="1" dirty="0" smtClean="0"/>
              <a:t>периодически </a:t>
            </a:r>
            <a:r>
              <a:rPr lang="ru-RU" sz="2400" b="1" dirty="0"/>
              <a:t>проводить оценку достигнутых результатов, сравнивать их с запланированными целями и при необходимости своевременно </a:t>
            </a:r>
            <a:r>
              <a:rPr lang="ru-RU" sz="2400" b="1" dirty="0" smtClean="0"/>
              <a:t>корректировать;</a:t>
            </a:r>
          </a:p>
          <a:p>
            <a:pPr algn="just" fontAlgn="base">
              <a:buFont typeface="Wingdings" panose="05000000000000000000" pitchFamily="2" charset="2"/>
              <a:buChar char="ü"/>
            </a:pPr>
            <a:r>
              <a:rPr lang="ru-RU" sz="2400" b="1" dirty="0" smtClean="0"/>
              <a:t>при </a:t>
            </a:r>
            <a:r>
              <a:rPr lang="ru-RU" sz="2400" b="1" dirty="0"/>
              <a:t>планировании дел распределять их по важности и срочности;</a:t>
            </a:r>
          </a:p>
          <a:p>
            <a:pPr algn="just" fontAlgn="base">
              <a:buFont typeface="Wingdings" panose="05000000000000000000" pitchFamily="2" charset="2"/>
              <a:buChar char="ü"/>
            </a:pPr>
            <a:r>
              <a:rPr lang="ru-RU" sz="2400" b="1" dirty="0" smtClean="0"/>
              <a:t>при </a:t>
            </a:r>
            <a:r>
              <a:rPr lang="ru-RU" sz="2400" b="1" dirty="0"/>
              <a:t>выполнении крупных и важных дел стараться делить их на более мелкие</a:t>
            </a:r>
          </a:p>
          <a:p>
            <a:pPr algn="just" fontAlgn="base">
              <a:buFont typeface="Wingdings" panose="05000000000000000000" pitchFamily="2" charset="2"/>
              <a:buChar char="ü"/>
            </a:pPr>
            <a:r>
              <a:rPr lang="ru-RU" sz="2400" b="1" dirty="0"/>
              <a:t>части и поэтапно выполнять;</a:t>
            </a:r>
          </a:p>
          <a:p>
            <a:pPr algn="just" fontAlgn="base">
              <a:buFont typeface="Wingdings" panose="05000000000000000000" pitchFamily="2" charset="2"/>
              <a:buChar char="ü"/>
            </a:pPr>
            <a:r>
              <a:rPr lang="ru-RU" sz="2400" b="1" dirty="0" smtClean="0"/>
              <a:t>во </a:t>
            </a:r>
            <a:r>
              <a:rPr lang="ru-RU" sz="2400" b="1" dirty="0"/>
              <a:t>избежание лишения себя полноценного отдыха стараться выполнять всю</a:t>
            </a:r>
          </a:p>
          <a:p>
            <a:pPr algn="just" fontAlgn="base">
              <a:buFont typeface="Wingdings" panose="05000000000000000000" pitchFamily="2" charset="2"/>
              <a:buChar char="ü"/>
            </a:pPr>
            <a:r>
              <a:rPr lang="ru-RU" sz="2400" b="1" dirty="0"/>
              <a:t>работу в рабочее время, не забирая ее домой;</a:t>
            </a:r>
          </a:p>
          <a:p>
            <a:pPr algn="just" fontAlgn="base">
              <a:buFont typeface="Wingdings" panose="05000000000000000000" pitchFamily="2" charset="2"/>
              <a:buChar char="ü"/>
            </a:pPr>
            <a:r>
              <a:rPr lang="ru-RU" sz="2400" b="1" dirty="0" smtClean="0"/>
              <a:t>для </a:t>
            </a:r>
            <a:r>
              <a:rPr lang="ru-RU" sz="2400" b="1" dirty="0"/>
              <a:t>восстановления сил использовать в течение дня физкультурные паузы;</a:t>
            </a:r>
          </a:p>
          <a:p>
            <a:pPr algn="just" fontAlgn="base">
              <a:buFont typeface="Wingdings" panose="05000000000000000000" pitchFamily="2" charset="2"/>
              <a:buChar char="ü"/>
            </a:pPr>
            <a:r>
              <a:rPr lang="ru-RU" sz="2400" b="1" dirty="0" smtClean="0"/>
              <a:t>обязательно </a:t>
            </a:r>
            <a:r>
              <a:rPr lang="ru-RU" sz="2400" b="1" dirty="0"/>
              <a:t>выделять время на обеденный перерыв и отдых;</a:t>
            </a:r>
          </a:p>
          <a:p>
            <a:pPr algn="just" fontAlgn="base">
              <a:buFont typeface="Wingdings" panose="05000000000000000000" pitchFamily="2" charset="2"/>
              <a:buChar char="ü"/>
            </a:pPr>
            <a:r>
              <a:rPr lang="ru-RU" sz="2400" b="1" dirty="0" smtClean="0"/>
              <a:t>знать </a:t>
            </a:r>
            <a:r>
              <a:rPr lang="ru-RU" sz="2400" b="1" dirty="0"/>
              <a:t>о временных ресурсах и поглотителях времени, а также регламентировать время проведения в Интернете и социальных сетях;</a:t>
            </a:r>
          </a:p>
          <a:p>
            <a:pPr algn="just" fontAlgn="base">
              <a:buFont typeface="Wingdings" panose="05000000000000000000" pitchFamily="2" charset="2"/>
              <a:buChar char="ü"/>
            </a:pPr>
            <a:r>
              <a:rPr lang="ru-RU" sz="2400" b="1" dirty="0" smtClean="0"/>
              <a:t>использовать </a:t>
            </a:r>
            <a:r>
              <a:rPr lang="ru-RU" sz="2400" b="1" dirty="0"/>
              <a:t>знания о самом себе и особенностях своего организма для </a:t>
            </a:r>
            <a:r>
              <a:rPr lang="ru-RU" sz="2400" b="1" dirty="0" smtClean="0"/>
              <a:t>более эффективного </a:t>
            </a:r>
            <a:r>
              <a:rPr lang="ru-RU" sz="2400" b="1" dirty="0"/>
              <a:t>планирования рабочего времени и выполнения поставленных задач.</a:t>
            </a:r>
          </a:p>
          <a:p>
            <a:pPr marL="0" indent="0" algn="just" fontAlgn="base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5239977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ru-RU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Позитивные установки</a:t>
            </a:r>
            <a:endParaRPr lang="ru-RU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935794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Чем </a:t>
            </a:r>
            <a:r>
              <a:rPr lang="ru-RU" b="1" dirty="0"/>
              <a:t>сложнее работа, тем приятней должно быть вознаграждение.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Находите время для работы – это УСЛОВИЕ УСПЕХА!</a:t>
            </a:r>
          </a:p>
          <a:p>
            <a:pPr marL="0" indent="0">
              <a:buNone/>
            </a:pPr>
            <a:r>
              <a:rPr lang="ru-RU" dirty="0"/>
              <a:t>Находите время для размышлений – это ИСТОЧНИК СИЛЫ!</a:t>
            </a:r>
          </a:p>
          <a:p>
            <a:pPr marL="0" indent="0">
              <a:buNone/>
            </a:pPr>
            <a:r>
              <a:rPr lang="ru-RU" dirty="0"/>
              <a:t>Находите время для игры – это СЕКРЕТ МОЛОДОСТИ!</a:t>
            </a:r>
          </a:p>
          <a:p>
            <a:pPr marL="0" indent="0">
              <a:buNone/>
            </a:pPr>
            <a:r>
              <a:rPr lang="ru-RU" dirty="0"/>
              <a:t>Находите время для чтения – это ОСНОВА ЗНАНИЙ!</a:t>
            </a:r>
          </a:p>
          <a:p>
            <a:pPr marL="0" indent="0">
              <a:buNone/>
            </a:pPr>
            <a:r>
              <a:rPr lang="ru-RU" dirty="0"/>
              <a:t>Находите время для дружбы – это УСЛОВИЕ СЧАСТЬЯ!</a:t>
            </a:r>
          </a:p>
          <a:p>
            <a:pPr marL="0" indent="0">
              <a:buNone/>
            </a:pPr>
            <a:r>
              <a:rPr lang="ru-RU" dirty="0"/>
              <a:t>Находите время для мечты – это ПУТЬ К ЗВЁЗДАМ!</a:t>
            </a:r>
          </a:p>
          <a:p>
            <a:pPr marL="0" indent="0">
              <a:buNone/>
            </a:pPr>
            <a:r>
              <a:rPr lang="ru-RU" dirty="0"/>
              <a:t>Находите время для любви – это РАДОСТЬ ЖИЗНИ!</a:t>
            </a:r>
          </a:p>
          <a:p>
            <a:pPr marL="0" indent="0">
              <a:buNone/>
            </a:pPr>
            <a:r>
              <a:rPr lang="ru-RU" dirty="0"/>
              <a:t>Находите время для веселья – это МУЗЫКА ДУШИ!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52617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ru-RU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Использованная литература:</a:t>
            </a:r>
            <a:endParaRPr lang="ru-RU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935794"/>
            <a:ext cx="10894764" cy="4351338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Павлов, И.В. Тайм-менеджмент для </a:t>
            </a:r>
            <a:r>
              <a:rPr lang="ru-RU" dirty="0" smtClean="0"/>
              <a:t>учителей/ </a:t>
            </a:r>
            <a:r>
              <a:rPr lang="ru-RU" dirty="0" err="1" smtClean="0"/>
              <a:t>И.В.Павлов</a:t>
            </a:r>
            <a:r>
              <a:rPr lang="ru-RU" dirty="0"/>
              <a:t>, </a:t>
            </a:r>
            <a:r>
              <a:rPr lang="ru-RU" dirty="0" err="1" smtClean="0"/>
              <a:t>Е.Е.Марченко</a:t>
            </a:r>
            <a:r>
              <a:rPr lang="ru-RU" dirty="0" smtClean="0"/>
              <a:t>. </a:t>
            </a:r>
            <a:r>
              <a:rPr lang="ru-RU" dirty="0"/>
              <a:t>–М.: </a:t>
            </a:r>
            <a:r>
              <a:rPr lang="ru-RU" dirty="0" err="1"/>
              <a:t>ЛитРес</a:t>
            </a:r>
            <a:r>
              <a:rPr lang="ru-RU" dirty="0"/>
              <a:t>: </a:t>
            </a:r>
            <a:r>
              <a:rPr lang="ru-RU" dirty="0" smtClean="0"/>
              <a:t>Самиздат, 2020. </a:t>
            </a:r>
          </a:p>
          <a:p>
            <a:pPr algn="just"/>
            <a:r>
              <a:rPr lang="ru-RU" dirty="0" smtClean="0"/>
              <a:t>Савина, Н.В</a:t>
            </a:r>
            <a:r>
              <a:rPr lang="ru-RU" dirty="0"/>
              <a:t>. Т</a:t>
            </a:r>
            <a:r>
              <a:rPr lang="ru-RU" dirty="0" smtClean="0"/>
              <a:t>айм-менеджмент </a:t>
            </a:r>
            <a:r>
              <a:rPr lang="ru-RU" dirty="0"/>
              <a:t>в образовании/Н.В. </a:t>
            </a:r>
            <a:r>
              <a:rPr lang="ru-RU" dirty="0" smtClean="0"/>
              <a:t>Савина</a:t>
            </a:r>
            <a:r>
              <a:rPr lang="ru-RU" dirty="0"/>
              <a:t>, </a:t>
            </a:r>
            <a:r>
              <a:rPr lang="ru-RU" dirty="0" err="1" smtClean="0"/>
              <a:t>Е.В.Лопанова</a:t>
            </a:r>
            <a:r>
              <a:rPr lang="ru-RU" dirty="0" smtClean="0"/>
              <a:t>. – М.: </a:t>
            </a:r>
            <a:r>
              <a:rPr lang="ru-RU" dirty="0" err="1" smtClean="0"/>
              <a:t>Юрайт</a:t>
            </a:r>
            <a:r>
              <a:rPr lang="ru-RU" dirty="0" smtClean="0"/>
              <a:t>, 2022.</a:t>
            </a:r>
          </a:p>
          <a:p>
            <a:pPr algn="just"/>
            <a:r>
              <a:rPr lang="ru-RU" dirty="0"/>
              <a:t>Корчагина, </a:t>
            </a:r>
            <a:r>
              <a:rPr lang="ru-RU" dirty="0" smtClean="0"/>
              <a:t>И.Л. </a:t>
            </a:r>
            <a:r>
              <a:rPr lang="ru-RU" dirty="0"/>
              <a:t>Как успевать всё на работе и в жизни. 50 простых </a:t>
            </a:r>
            <a:r>
              <a:rPr lang="ru-RU" dirty="0" smtClean="0"/>
              <a:t>правил/ И.Л. Корчагина. – М.: </a:t>
            </a:r>
            <a:r>
              <a:rPr lang="ru-RU" dirty="0" err="1" smtClean="0"/>
              <a:t>Эксмо</a:t>
            </a:r>
            <a:r>
              <a:rPr lang="ru-RU" dirty="0" smtClean="0"/>
              <a:t>, 2023.</a:t>
            </a:r>
          </a:p>
          <a:p>
            <a:pPr algn="just"/>
            <a:r>
              <a:rPr lang="ru-RU" dirty="0"/>
              <a:t>Алек </a:t>
            </a:r>
            <a:r>
              <a:rPr lang="ru-RU" dirty="0" smtClean="0"/>
              <a:t>Маккензи</a:t>
            </a:r>
            <a:r>
              <a:rPr lang="ru-RU" dirty="0"/>
              <a:t>. Ловушка времени. Классическое пособие по </a:t>
            </a:r>
            <a:r>
              <a:rPr lang="ru-RU" dirty="0" smtClean="0"/>
              <a:t>тайм-менеджменту/ </a:t>
            </a:r>
            <a:r>
              <a:rPr lang="ru-RU" dirty="0"/>
              <a:t>Алек </a:t>
            </a:r>
            <a:r>
              <a:rPr lang="ru-RU" dirty="0" err="1" smtClean="0"/>
              <a:t>Маккензи,Пэт</a:t>
            </a:r>
            <a:r>
              <a:rPr lang="ru-RU" dirty="0" smtClean="0"/>
              <a:t> </a:t>
            </a:r>
            <a:r>
              <a:rPr lang="ru-RU" dirty="0" err="1" smtClean="0"/>
              <a:t>Никерсон</a:t>
            </a:r>
            <a:r>
              <a:rPr lang="ru-RU" dirty="0" smtClean="0"/>
              <a:t>. – М.: Издательство «МИФ», 2014.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2991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Понятие «тайм-менеджмент»</a:t>
            </a:r>
            <a:endParaRPr lang="ru-RU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066284"/>
            <a:ext cx="6884624" cy="4351338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  </a:t>
            </a:r>
            <a:r>
              <a:rPr lang="ru-RU" b="1" dirty="0" smtClean="0"/>
              <a:t>Умение </a:t>
            </a:r>
            <a:r>
              <a:rPr lang="ru-RU" b="1" dirty="0"/>
              <a:t>управлять временем, </a:t>
            </a:r>
            <a:r>
              <a:rPr lang="ru-RU" b="1" dirty="0" smtClean="0"/>
              <a:t>то есть:</a:t>
            </a:r>
          </a:p>
          <a:p>
            <a:pPr>
              <a:buFontTx/>
              <a:buChar char="-"/>
            </a:pPr>
            <a:r>
              <a:rPr lang="ru-RU" sz="2600" dirty="0" smtClean="0"/>
              <a:t>грамотно </a:t>
            </a:r>
            <a:r>
              <a:rPr lang="ru-RU" sz="2600" dirty="0"/>
              <a:t>планировать свое </a:t>
            </a:r>
            <a:r>
              <a:rPr lang="ru-RU" sz="2600" dirty="0" smtClean="0"/>
              <a:t>время</a:t>
            </a:r>
            <a:r>
              <a:rPr lang="ru-RU" sz="2600" dirty="0"/>
              <a:t>;</a:t>
            </a:r>
            <a:endParaRPr lang="ru-RU" sz="2600" dirty="0" smtClean="0"/>
          </a:p>
          <a:p>
            <a:pPr>
              <a:buFontTx/>
              <a:buChar char="-"/>
            </a:pPr>
            <a:r>
              <a:rPr lang="ru-RU" sz="2600" dirty="0" smtClean="0"/>
              <a:t>правильно </a:t>
            </a:r>
            <a:r>
              <a:rPr lang="ru-RU" sz="2600" dirty="0"/>
              <a:t>расставлять </a:t>
            </a:r>
            <a:r>
              <a:rPr lang="ru-RU" sz="2600" dirty="0" smtClean="0"/>
              <a:t>приоритеты</a:t>
            </a:r>
            <a:r>
              <a:rPr lang="ru-RU" sz="2600" dirty="0"/>
              <a:t>;</a:t>
            </a:r>
            <a:endParaRPr lang="ru-RU" sz="2600" dirty="0" smtClean="0"/>
          </a:p>
          <a:p>
            <a:pPr>
              <a:buFontTx/>
              <a:buChar char="-"/>
            </a:pPr>
            <a:r>
              <a:rPr lang="ru-RU" sz="2600" dirty="0" smtClean="0"/>
              <a:t>вовремя </a:t>
            </a:r>
            <a:r>
              <a:rPr lang="ru-RU" sz="2600" dirty="0"/>
              <a:t>осуществлять контроль за проделанной </a:t>
            </a:r>
            <a:r>
              <a:rPr lang="ru-RU" sz="2600" dirty="0" smtClean="0"/>
              <a:t>работой;</a:t>
            </a:r>
          </a:p>
          <a:p>
            <a:pPr algn="just">
              <a:buFontTx/>
              <a:buChar char="-"/>
            </a:pPr>
            <a:r>
              <a:rPr lang="ru-RU" sz="2600" dirty="0" smtClean="0"/>
              <a:t>при </a:t>
            </a:r>
            <a:r>
              <a:rPr lang="ru-RU" sz="2600" dirty="0"/>
              <a:t>необходимости корректировать временные рамки, отпущенные на то или иное занятие. </a:t>
            </a:r>
          </a:p>
          <a:p>
            <a:endParaRPr lang="ru-RU" dirty="0"/>
          </a:p>
        </p:txBody>
      </p:sp>
      <p:sp>
        <p:nvSpPr>
          <p:cNvPr id="4" name="AutoShape 2" descr="https://top-fon.com/uploads/posts/2023-01/thumbs/1674824279_top-fon-com-p-fon-prezentatsii-vremya-11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81" r="19000"/>
          <a:stretch/>
        </p:blipFill>
        <p:spPr>
          <a:xfrm>
            <a:off x="8057484" y="2066284"/>
            <a:ext cx="3461569" cy="3870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9057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ru-RU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Тайм-менеджмент и индивидуальные особенности человека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045962"/>
            <a:ext cx="10515600" cy="435133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ru-RU" sz="2200" dirty="0" smtClean="0"/>
              <a:t>       </a:t>
            </a:r>
            <a:r>
              <a:rPr lang="ru-RU" sz="2300" dirty="0"/>
              <a:t>Умение эффективно организовывать свое время зависит от индивидуальных особенностей человека, к которым относятся </a:t>
            </a:r>
            <a:r>
              <a:rPr lang="ru-RU" sz="2300" b="1" dirty="0"/>
              <a:t>темперамент и </a:t>
            </a:r>
            <a:r>
              <a:rPr lang="ru-RU" sz="2300" b="1" dirty="0" err="1"/>
              <a:t>хронотип</a:t>
            </a:r>
            <a:r>
              <a:rPr lang="ru-RU" sz="2300" b="1" dirty="0"/>
              <a:t>. </a:t>
            </a:r>
          </a:p>
          <a:p>
            <a:pPr marL="0" indent="0" algn="just">
              <a:buNone/>
            </a:pPr>
            <a:r>
              <a:rPr lang="ru-RU" sz="2300" b="1" dirty="0" smtClean="0"/>
              <a:t>       </a:t>
            </a:r>
            <a:r>
              <a:rPr lang="ru-RU" sz="2300" b="1" dirty="0" err="1" smtClean="0"/>
              <a:t>Хронотип</a:t>
            </a:r>
            <a:r>
              <a:rPr lang="ru-RU" sz="2300" dirty="0"/>
              <a:t> — специфическая организация работы организма в течение суток. </a:t>
            </a:r>
            <a:endParaRPr lang="ru-RU" sz="2300" dirty="0" smtClean="0"/>
          </a:p>
          <a:p>
            <a:pPr marL="0" indent="0" algn="just">
              <a:buNone/>
            </a:pPr>
            <a:r>
              <a:rPr lang="ru-RU" sz="2300" dirty="0" smtClean="0"/>
              <a:t>       По</a:t>
            </a:r>
            <a:r>
              <a:rPr lang="ru-RU" sz="2300" dirty="0"/>
              <a:t> характеру суточных биоритмов физической активности можно разделить людей на три </a:t>
            </a:r>
            <a:r>
              <a:rPr lang="ru-RU" sz="2300" dirty="0" err="1"/>
              <a:t>хронотипа</a:t>
            </a:r>
            <a:r>
              <a:rPr lang="ru-RU" sz="2300" dirty="0"/>
              <a:t>: </a:t>
            </a:r>
            <a:endParaRPr lang="ru-RU" sz="2300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Утренний </a:t>
            </a:r>
            <a:r>
              <a:rPr lang="ru-RU" sz="2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(«жаворонки</a:t>
            </a:r>
            <a:r>
              <a:rPr lang="ru-RU" sz="2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») </a:t>
            </a:r>
            <a:r>
              <a:rPr lang="ru-RU" sz="2300" dirty="0" smtClean="0"/>
              <a:t>- пик активности и покоя в более ранние часы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Вечерний </a:t>
            </a:r>
            <a:r>
              <a:rPr lang="ru-RU" sz="2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(«совы</a:t>
            </a:r>
            <a:r>
              <a:rPr lang="ru-RU" sz="2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») </a:t>
            </a:r>
            <a:r>
              <a:rPr lang="ru-RU" sz="2300" dirty="0" smtClean="0"/>
              <a:t>- пик активности и покоя в более поздние часы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</a:t>
            </a:r>
            <a:r>
              <a:rPr lang="ru-RU" sz="2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невной </a:t>
            </a:r>
            <a:r>
              <a:rPr lang="ru-RU" sz="2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(«голуби</a:t>
            </a:r>
            <a:r>
              <a:rPr lang="ru-RU" sz="2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») </a:t>
            </a:r>
            <a:r>
              <a:rPr lang="ru-RU" sz="2300" dirty="0" smtClean="0"/>
              <a:t>- максимальный уровень активности приходится примерно на середину дня.</a:t>
            </a:r>
          </a:p>
          <a:p>
            <a:pPr marL="0" indent="0" algn="just">
              <a:buNone/>
            </a:pPr>
            <a:r>
              <a:rPr lang="ru-RU" sz="2300" b="1" dirty="0" smtClean="0"/>
              <a:t>                                                                 Анкета </a:t>
            </a:r>
            <a:r>
              <a:rPr lang="ru-RU" sz="2300" b="1" dirty="0"/>
              <a:t>О. </a:t>
            </a:r>
            <a:r>
              <a:rPr lang="ru-RU" sz="2300" b="1" dirty="0" err="1"/>
              <a:t>Остберга</a:t>
            </a:r>
            <a:r>
              <a:rPr lang="ru-RU" sz="2300" b="1" dirty="0"/>
              <a:t> «Определение </a:t>
            </a:r>
            <a:r>
              <a:rPr lang="ru-RU" sz="2300" b="1" dirty="0" err="1"/>
              <a:t>хронотипа</a:t>
            </a:r>
            <a:r>
              <a:rPr lang="ru-RU" sz="2300" b="1" dirty="0"/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1857943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ru-RU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Критерии тайм-менеджмента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61620"/>
            <a:ext cx="10515600" cy="587787"/>
          </a:xfrm>
        </p:spPr>
        <p:txBody>
          <a:bodyPr/>
          <a:lstStyle/>
          <a:p>
            <a:pPr algn="just"/>
            <a:r>
              <a:rPr lang="ru-RU" sz="3000" b="1" dirty="0" smtClean="0"/>
              <a:t>ЦЕЛЕПОЛАГАНИЕ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633531" y="1569253"/>
            <a:ext cx="6096000" cy="48987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ts val="1500"/>
              </a:lnSpc>
              <a:spcAft>
                <a:spcPts val="0"/>
              </a:spcAft>
            </a:pPr>
            <a:r>
              <a:rPr lang="ru-RU" b="1" dirty="0"/>
              <a:t>«Пирамида успеха» </a:t>
            </a:r>
          </a:p>
          <a:p>
            <a:pPr algn="ctr">
              <a:lnSpc>
                <a:spcPts val="1500"/>
              </a:lnSpc>
              <a:spcAft>
                <a:spcPts val="0"/>
              </a:spcAft>
            </a:pPr>
            <a:r>
              <a:rPr lang="ru-RU" b="1" dirty="0" smtClean="0"/>
              <a:t>Бенджамина Франклина</a:t>
            </a:r>
            <a:endParaRPr lang="ru-RU" b="1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/>
          <a:srcRect l="-1600" r="1600"/>
          <a:stretch/>
        </p:blipFill>
        <p:spPr>
          <a:xfrm>
            <a:off x="7733841" y="2119518"/>
            <a:ext cx="4115718" cy="4472198"/>
          </a:xfrm>
          <a:prstGeom prst="triangle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672946" y="2706819"/>
            <a:ext cx="7413434" cy="28469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300" dirty="0"/>
              <a:t>Начните с того, что сформулируйте главные цели вашей профессиональной жизни, а исходя из них, определите:</a:t>
            </a:r>
          </a:p>
          <a:p>
            <a:pPr algn="just">
              <a:buFontTx/>
              <a:buChar char="-"/>
            </a:pPr>
            <a:r>
              <a:rPr lang="ru-RU" sz="2300" dirty="0"/>
              <a:t>долгосрочные цели на ближайшие 5 лет, </a:t>
            </a:r>
          </a:p>
          <a:p>
            <a:pPr algn="just">
              <a:buFontTx/>
              <a:buChar char="-"/>
            </a:pPr>
            <a:r>
              <a:rPr lang="ru-RU" sz="2300" dirty="0"/>
              <a:t>4 главные цели в год,</a:t>
            </a:r>
          </a:p>
          <a:p>
            <a:pPr algn="just">
              <a:buFontTx/>
              <a:buChar char="-"/>
            </a:pPr>
            <a:r>
              <a:rPr lang="ru-RU" sz="2300" dirty="0"/>
              <a:t>цель на 1 месяц. </a:t>
            </a:r>
          </a:p>
          <a:p>
            <a:pPr algn="just"/>
            <a:r>
              <a:rPr lang="ru-RU" sz="2300" b="1" dirty="0"/>
              <a:t>То, что вы делаете в течение дня, недели, месяца – приближает вас к </a:t>
            </a:r>
            <a:r>
              <a:rPr lang="ru-RU" sz="2300" b="1" dirty="0" smtClean="0"/>
              <a:t>своей глобальной </a:t>
            </a:r>
            <a:r>
              <a:rPr lang="ru-RU" sz="2300" b="1" dirty="0"/>
              <a:t>и далекой цели.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8869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ru-RU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Критерии тайм-менеджмента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641376" cy="4351338"/>
          </a:xfrm>
        </p:spPr>
        <p:txBody>
          <a:bodyPr/>
          <a:lstStyle/>
          <a:p>
            <a:pPr algn="just"/>
            <a:r>
              <a:rPr lang="ru-RU" b="1" dirty="0" smtClean="0"/>
              <a:t>РАССТАНОВКА ПРИОРИТЕТОВ </a:t>
            </a:r>
          </a:p>
          <a:p>
            <a:pPr marL="0" indent="0" algn="just">
              <a:buNone/>
            </a:pPr>
            <a:r>
              <a:rPr lang="ru-RU" sz="2300" dirty="0" smtClean="0"/>
              <a:t>В тайм-менеджменте применим Закон Парето:</a:t>
            </a:r>
          </a:p>
          <a:p>
            <a:pPr marL="0" indent="0" algn="just">
              <a:buNone/>
            </a:pPr>
            <a:r>
              <a:rPr lang="ru-RU" sz="2300" dirty="0"/>
              <a:t>20% дел (и затраченного времени) дают 80% результатов, 80% дел (и затраченного времени) дают 20% результатов</a:t>
            </a:r>
            <a:r>
              <a:rPr lang="ru-RU" sz="2300" dirty="0" smtClean="0"/>
              <a:t>.</a:t>
            </a:r>
          </a:p>
          <a:p>
            <a:pPr marL="0" indent="0" algn="just">
              <a:buNone/>
            </a:pPr>
            <a:r>
              <a:rPr lang="ru-RU" sz="2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Поэтому следует </a:t>
            </a:r>
            <a:r>
              <a:rPr lang="ru-RU" sz="2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вначале выделить те 20% дел, которые дают максимальный результат и начинать с них. </a:t>
            </a:r>
          </a:p>
          <a:p>
            <a:pPr marL="0" indent="0" algn="just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281" b="15780"/>
          <a:stretch/>
        </p:blipFill>
        <p:spPr>
          <a:xfrm>
            <a:off x="4966819" y="4318613"/>
            <a:ext cx="5091762" cy="2093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8511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ru-RU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Критерии тайм-менеджмента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6845" y="1673762"/>
            <a:ext cx="11192219" cy="4351338"/>
          </a:xfrm>
        </p:spPr>
        <p:txBody>
          <a:bodyPr>
            <a:noAutofit/>
          </a:bodyPr>
          <a:lstStyle/>
          <a:p>
            <a:pPr algn="just"/>
            <a:r>
              <a:rPr lang="ru-RU" b="1" dirty="0"/>
              <a:t>РАССТАНОВКА ПРИОРИТЕТОВ </a:t>
            </a:r>
          </a:p>
          <a:p>
            <a:pPr marL="0" indent="0" algn="just">
              <a:buNone/>
            </a:pPr>
            <a:r>
              <a:rPr lang="ru-RU" sz="1800" b="1" dirty="0" smtClean="0"/>
              <a:t>     Метод </a:t>
            </a:r>
            <a:r>
              <a:rPr lang="ru-RU" sz="1800" b="1" dirty="0"/>
              <a:t>Эйзенхауэра – техника расстановки приоритетов</a:t>
            </a:r>
            <a:r>
              <a:rPr lang="ru-RU" sz="1800" dirty="0" smtClean="0"/>
              <a:t>. </a:t>
            </a:r>
            <a:r>
              <a:rPr lang="ru-RU" sz="1800" b="1" dirty="0" smtClean="0"/>
              <a:t>4 </a:t>
            </a:r>
            <a:r>
              <a:rPr lang="ru-RU" sz="1800" b="1" dirty="0"/>
              <a:t>категории ежедневных дел по критериям – важности и </a:t>
            </a:r>
            <a:r>
              <a:rPr lang="ru-RU" sz="1800" b="1" dirty="0" smtClean="0"/>
              <a:t>срочности :</a:t>
            </a:r>
            <a:endParaRPr lang="ru-RU" sz="1800" b="1" dirty="0"/>
          </a:p>
          <a:p>
            <a:pPr algn="just">
              <a:spcBef>
                <a:spcPts val="0"/>
              </a:spcBef>
            </a:pPr>
            <a:r>
              <a:rPr lang="ru-RU" sz="1800" b="1" dirty="0"/>
              <a:t>Категория А: «Важные и </a:t>
            </a:r>
            <a:r>
              <a:rPr lang="ru-RU" sz="1800" b="1" dirty="0" smtClean="0"/>
              <a:t>срочные» </a:t>
            </a:r>
            <a:r>
              <a:rPr lang="ru-RU" sz="1800" dirty="0" smtClean="0"/>
              <a:t>- все </a:t>
            </a:r>
            <a:r>
              <a:rPr lang="ru-RU" sz="1800" dirty="0"/>
              <a:t>неотложные дела: аварийная и критическая ситуации, проекты с «горящим сроком», все то, что необходимо выполнить без промедления, сюда отнесем и подготовку к занятиям, сами занятия, педсоветы, собрания, срочные отчеты. Сюда входят и нерабочие вопросы – например, поход к врачу. Эти задачи нельзя отменить или перенести. Разбирайтесь с ними сразу.</a:t>
            </a:r>
          </a:p>
          <a:p>
            <a:pPr algn="just">
              <a:spcBef>
                <a:spcPts val="0"/>
              </a:spcBef>
            </a:pPr>
            <a:r>
              <a:rPr lang="ru-RU" sz="1800" b="1" dirty="0"/>
              <a:t>Категория Б: «Важные и не срочные</a:t>
            </a:r>
            <a:r>
              <a:rPr lang="ru-RU" sz="1800" b="1" dirty="0" smtClean="0"/>
              <a:t>» - </a:t>
            </a:r>
            <a:r>
              <a:rPr lang="ru-RU" sz="1800" dirty="0" smtClean="0"/>
              <a:t>дела</a:t>
            </a:r>
            <a:r>
              <a:rPr lang="ru-RU" sz="1800" dirty="0"/>
              <a:t>, которые приближают Вас к цели – самые полезные задачи. Они касаются Вашего личностного развития. Сосредоточьте все Ваши усилия на делах этой категории – они принесут самую большую отдачу.</a:t>
            </a:r>
          </a:p>
          <a:p>
            <a:pPr algn="just">
              <a:spcBef>
                <a:spcPts val="0"/>
              </a:spcBef>
            </a:pPr>
            <a:r>
              <a:rPr lang="ru-RU" sz="1800" b="1" dirty="0"/>
              <a:t>Категория В: «Не важные и срочные</a:t>
            </a:r>
            <a:r>
              <a:rPr lang="ru-RU" sz="1800" b="1" dirty="0" smtClean="0"/>
              <a:t>» - </a:t>
            </a:r>
            <a:r>
              <a:rPr lang="ru-RU" sz="1800" dirty="0" smtClean="0"/>
              <a:t>выполнение </a:t>
            </a:r>
            <a:r>
              <a:rPr lang="ru-RU" sz="1800" dirty="0"/>
              <a:t>этих дел никак не приблизят Вас к достижению Вашей цели. В этой категории скапливаются самые вредные дела, которые пытаются выдать себя за дела из категории А.  Это могут быть срочные дела, не относящиеся  к вашим непосредственным обязанностям. Не принимайте  все, что надо сделать срочно – за важное. Думайте о целях!</a:t>
            </a:r>
          </a:p>
          <a:p>
            <a:pPr algn="just">
              <a:spcBef>
                <a:spcPts val="0"/>
              </a:spcBef>
            </a:pPr>
            <a:r>
              <a:rPr lang="ru-RU" sz="1800" b="1" dirty="0"/>
              <a:t>Категория Г: «Не важные и не срочные</a:t>
            </a:r>
            <a:r>
              <a:rPr lang="ru-RU" sz="1800" b="1" dirty="0" smtClean="0"/>
              <a:t>» - </a:t>
            </a:r>
            <a:r>
              <a:rPr lang="ru-RU" sz="1800" dirty="0" smtClean="0"/>
              <a:t>эта </a:t>
            </a:r>
            <a:r>
              <a:rPr lang="ru-RU" sz="1800" dirty="0"/>
              <a:t>категория ежедневных дел делает очень маленький вклад в Ваше качество жизни, либо не делает его вообще. Однако они часто бывают интересными и даже приятными. Это может быть: разговор с друзьями по телефону в рабочее время, чаепития, просмотр </a:t>
            </a:r>
            <a:r>
              <a:rPr lang="ru-RU" sz="1800" dirty="0" err="1"/>
              <a:t>соцсетей</a:t>
            </a:r>
            <a:r>
              <a:rPr lang="ru-RU" sz="1800" dirty="0"/>
              <a:t>, телевизора, </a:t>
            </a:r>
            <a:r>
              <a:rPr lang="ru-RU" sz="1800" dirty="0" smtClean="0"/>
              <a:t>заголовков </a:t>
            </a:r>
            <a:r>
              <a:rPr lang="ru-RU" sz="1800" dirty="0"/>
              <a:t>новостей на разных сайтах. </a:t>
            </a:r>
            <a:r>
              <a:rPr lang="ru-RU" sz="1800" dirty="0" smtClean="0"/>
              <a:t>Такие дела нужно вычеркивать </a:t>
            </a:r>
            <a:r>
              <a:rPr lang="ru-RU" sz="1800" dirty="0"/>
              <a:t>из списка или выделять для них время по остаточному принципу.</a:t>
            </a:r>
          </a:p>
        </p:txBody>
      </p:sp>
    </p:spTree>
    <p:extLst>
      <p:ext uri="{BB962C8B-B14F-4D97-AF65-F5344CB8AC3E}">
        <p14:creationId xmlns:p14="http://schemas.microsoft.com/office/powerpoint/2010/main" val="2731811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ru-RU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Критерии тайм-менеджмента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6845" y="1673762"/>
            <a:ext cx="11192219" cy="4351338"/>
          </a:xfrm>
        </p:spPr>
        <p:txBody>
          <a:bodyPr>
            <a:noAutofit/>
          </a:bodyPr>
          <a:lstStyle/>
          <a:p>
            <a:pPr algn="just"/>
            <a:r>
              <a:rPr lang="ru-RU" b="1" dirty="0"/>
              <a:t>РАССТАНОВКА ПРИОРИТЕТОВ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800" b="1" dirty="0" smtClean="0"/>
              <a:t>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800" b="1" dirty="0" smtClean="0"/>
              <a:t>Для </a:t>
            </a:r>
            <a:r>
              <a:rPr lang="ru-RU" sz="1800" b="1" dirty="0"/>
              <a:t>ранжирования ежедневных дел продуктивно заполнить Матрицу Эйзенхауэра</a:t>
            </a:r>
            <a:r>
              <a:rPr lang="ru-RU" sz="1800" b="1" dirty="0" smtClean="0"/>
              <a:t>.</a:t>
            </a:r>
          </a:p>
          <a:p>
            <a:pPr marL="0" indent="0" algn="just">
              <a:buNone/>
            </a:pPr>
            <a:endParaRPr lang="ru-RU" sz="1800" dirty="0" smtClean="0"/>
          </a:p>
          <a:p>
            <a:pPr marL="0" indent="0" algn="just">
              <a:buNone/>
            </a:pPr>
            <a:endParaRPr lang="ru-RU" sz="1800" dirty="0"/>
          </a:p>
          <a:p>
            <a:pPr marL="0" indent="0" algn="just">
              <a:buNone/>
            </a:pPr>
            <a:endParaRPr lang="ru-RU" sz="1800" dirty="0"/>
          </a:p>
          <a:p>
            <a:pPr marL="0" indent="0" algn="just">
              <a:buNone/>
            </a:pPr>
            <a:endParaRPr lang="ru-RU" sz="1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345716" y="2750545"/>
            <a:ext cx="5545154" cy="35825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  <a:spcAft>
                <a:spcPts val="0"/>
              </a:spcAft>
            </a:pPr>
            <a:r>
              <a:rPr lang="ru-RU" dirty="0" smtClean="0"/>
              <a:t>      Например</a:t>
            </a:r>
            <a:r>
              <a:rPr lang="ru-RU" dirty="0"/>
              <a:t>, перечень дел, которые необходимо распределить по приоритетам:</a:t>
            </a:r>
          </a:p>
          <a:p>
            <a:pPr marL="285750" lvl="0" indent="-285750" algn="just">
              <a:lnSpc>
                <a:spcPct val="90000"/>
              </a:lnSpc>
              <a:buFont typeface="Wingdings" panose="05000000000000000000" pitchFamily="2" charset="2"/>
              <a:buChar char="ü"/>
              <a:tabLst>
                <a:tab pos="342900" algn="l"/>
              </a:tabLst>
            </a:pPr>
            <a:r>
              <a:rPr lang="ru-RU" dirty="0"/>
              <a:t>подготовиться к выступлению с презентацией собственного опыта на ТУМО;</a:t>
            </a:r>
          </a:p>
          <a:p>
            <a:pPr marL="285750" lvl="0" indent="-285750" algn="just">
              <a:lnSpc>
                <a:spcPct val="90000"/>
              </a:lnSpc>
              <a:buFont typeface="Wingdings" panose="05000000000000000000" pitchFamily="2" charset="2"/>
              <a:buChar char="ü"/>
              <a:tabLst>
                <a:tab pos="342900" algn="l"/>
              </a:tabLst>
            </a:pPr>
            <a:r>
              <a:rPr lang="ru-RU" dirty="0"/>
              <a:t>сдать табель посещаемости детей;</a:t>
            </a:r>
          </a:p>
          <a:p>
            <a:pPr marL="285750" lvl="0" indent="-285750" algn="just">
              <a:lnSpc>
                <a:spcPct val="90000"/>
              </a:lnSpc>
              <a:buFont typeface="Wingdings" panose="05000000000000000000" pitchFamily="2" charset="2"/>
              <a:buChar char="ü"/>
              <a:tabLst>
                <a:tab pos="342900" algn="l"/>
              </a:tabLst>
            </a:pPr>
            <a:r>
              <a:rPr lang="ru-RU" dirty="0"/>
              <a:t>подать заявку на конкурс;</a:t>
            </a:r>
          </a:p>
          <a:p>
            <a:pPr marL="285750" lvl="0" indent="-285750" algn="just">
              <a:lnSpc>
                <a:spcPct val="90000"/>
              </a:lnSpc>
              <a:buFont typeface="Wingdings" panose="05000000000000000000" pitchFamily="2" charset="2"/>
              <a:buChar char="ü"/>
              <a:tabLst>
                <a:tab pos="342900" algn="l"/>
              </a:tabLst>
            </a:pPr>
            <a:r>
              <a:rPr lang="ru-RU" dirty="0"/>
              <a:t>навести порядок в группе: протереть пыль, расставить книги по цвету и размеру, полить цветы;</a:t>
            </a:r>
          </a:p>
          <a:p>
            <a:pPr marL="285750" lvl="0" indent="-285750" algn="just">
              <a:lnSpc>
                <a:spcPct val="90000"/>
              </a:lnSpc>
              <a:buFont typeface="Wingdings" panose="05000000000000000000" pitchFamily="2" charset="2"/>
              <a:buChar char="ü"/>
              <a:tabLst>
                <a:tab pos="342900" algn="l"/>
              </a:tabLst>
            </a:pPr>
            <a:r>
              <a:rPr lang="ru-RU" dirty="0"/>
              <a:t>написать заявление на аттестацию;</a:t>
            </a:r>
          </a:p>
          <a:p>
            <a:pPr marL="285750" lvl="0" indent="-285750" algn="just">
              <a:lnSpc>
                <a:spcPct val="90000"/>
              </a:lnSpc>
              <a:buFont typeface="Wingdings" panose="05000000000000000000" pitchFamily="2" charset="2"/>
              <a:buChar char="ü"/>
              <a:tabLst>
                <a:tab pos="342900" algn="l"/>
              </a:tabLst>
            </a:pPr>
            <a:r>
              <a:rPr lang="ru-RU" dirty="0"/>
              <a:t>обсудить за чашкой чая последние новости;</a:t>
            </a:r>
          </a:p>
          <a:p>
            <a:pPr marL="285750" lvl="0" indent="-285750" algn="just">
              <a:lnSpc>
                <a:spcPct val="90000"/>
              </a:lnSpc>
              <a:buFont typeface="Wingdings" panose="05000000000000000000" pitchFamily="2" charset="2"/>
              <a:buChar char="ü"/>
              <a:tabLst>
                <a:tab pos="342900" algn="l"/>
              </a:tabLst>
            </a:pPr>
            <a:r>
              <a:rPr lang="ru-RU" dirty="0"/>
              <a:t>чтение методической литературы;</a:t>
            </a:r>
          </a:p>
          <a:p>
            <a:pPr marL="285750" lvl="0" indent="-285750" algn="just">
              <a:lnSpc>
                <a:spcPct val="90000"/>
              </a:lnSpc>
              <a:buFont typeface="Wingdings" panose="05000000000000000000" pitchFamily="2" charset="2"/>
              <a:buChar char="ü"/>
              <a:tabLst>
                <a:tab pos="342900" algn="l"/>
              </a:tabLst>
            </a:pPr>
            <a:r>
              <a:rPr lang="ru-RU" dirty="0"/>
              <a:t>заправить картридж у принтера.</a:t>
            </a:r>
          </a:p>
          <a:p>
            <a:pPr algn="just">
              <a:lnSpc>
                <a:spcPct val="90000"/>
              </a:lnSpc>
            </a:pPr>
            <a:r>
              <a:rPr lang="ru-RU" dirty="0" smtClean="0"/>
              <a:t>     </a:t>
            </a:r>
            <a:r>
              <a:rPr lang="ru-RU" b="1" dirty="0" smtClean="0"/>
              <a:t>Проанализируйте</a:t>
            </a:r>
            <a:r>
              <a:rPr lang="ru-RU" b="1" dirty="0"/>
              <a:t>, что у вас получилось. Легко ли распределить дела по приоритетам?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/>
          <a:srcRect l="27075" t="32772" r="26439" b="19196"/>
          <a:stretch/>
        </p:blipFill>
        <p:spPr>
          <a:xfrm>
            <a:off x="515038" y="2720079"/>
            <a:ext cx="5533221" cy="3573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89700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ru-RU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Критерии тайм-менеджмента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b="1" dirty="0" smtClean="0"/>
              <a:t>ПЛАНИРОВАНИЕ</a:t>
            </a:r>
          </a:p>
          <a:p>
            <a:pPr marL="0" indent="0" algn="just">
              <a:buNone/>
            </a:pPr>
            <a:r>
              <a:rPr lang="ru-RU" sz="2300" b="1" dirty="0" smtClean="0"/>
              <a:t>Жесткое планирование </a:t>
            </a:r>
            <a:r>
              <a:rPr lang="ru-RU" sz="2300" dirty="0" smtClean="0"/>
              <a:t>— </a:t>
            </a:r>
            <a:r>
              <a:rPr lang="ru-RU" sz="2300" dirty="0"/>
              <a:t>наметить четкий план, где каждое дело привязано к определенному времени, и этому плану </a:t>
            </a:r>
            <a:r>
              <a:rPr lang="ru-RU" sz="2300" dirty="0" smtClean="0"/>
              <a:t>следовать. Удобно </a:t>
            </a:r>
            <a:r>
              <a:rPr lang="ru-RU" sz="2300" dirty="0"/>
              <a:t>в масштабах </a:t>
            </a:r>
            <a:r>
              <a:rPr lang="ru-RU" sz="2300" dirty="0" smtClean="0"/>
              <a:t>года (годовой план учреждения). </a:t>
            </a:r>
          </a:p>
          <a:p>
            <a:pPr marL="0" indent="0" algn="just">
              <a:buNone/>
            </a:pPr>
            <a:r>
              <a:rPr lang="ru-RU" sz="2300" b="1" dirty="0" smtClean="0"/>
              <a:t>Гибкое </a:t>
            </a:r>
            <a:r>
              <a:rPr lang="ru-RU" sz="2300" b="1" dirty="0"/>
              <a:t>планирование </a:t>
            </a:r>
            <a:r>
              <a:rPr lang="ru-RU" sz="2300" dirty="0" smtClean="0"/>
              <a:t>- подходит </a:t>
            </a:r>
            <a:r>
              <a:rPr lang="ru-RU" sz="2300" dirty="0"/>
              <a:t>для плана дня. </a:t>
            </a:r>
            <a:r>
              <a:rPr lang="ru-RU" sz="2300" dirty="0" smtClean="0"/>
              <a:t>Составление списка важных дел  </a:t>
            </a:r>
            <a:r>
              <a:rPr lang="ru-RU" sz="2300" dirty="0"/>
              <a:t>и </a:t>
            </a:r>
            <a:r>
              <a:rPr lang="ru-RU" sz="2300" dirty="0" smtClean="0"/>
              <a:t>их выполнение в </a:t>
            </a:r>
            <a:r>
              <a:rPr lang="ru-RU" sz="2300" dirty="0"/>
              <a:t>течение </a:t>
            </a:r>
            <a:r>
              <a:rPr lang="ru-RU" sz="2300" dirty="0" smtClean="0"/>
              <a:t>дня. </a:t>
            </a:r>
            <a:r>
              <a:rPr lang="ru-RU" sz="2300" dirty="0"/>
              <a:t>В какой последовательности и когда именно — </a:t>
            </a:r>
            <a:r>
              <a:rPr lang="ru-RU" sz="2300" dirty="0" smtClean="0"/>
              <a:t>решается </a:t>
            </a:r>
            <a:r>
              <a:rPr lang="ru-RU" sz="2300" dirty="0"/>
              <a:t>по ситуации. Продолжайте работать с составленным списком в течение дня: при появлении нового дела вносите его в список с учетом приоритетности по отношению к ранее запланированным задачам. Выполнив очередную задачу из списка, обязательно вычеркивайте ее. Это даст Вам ощущение удовлетворенности своей работой, прибавит энтузиазма и зарядит энергией.</a:t>
            </a:r>
          </a:p>
          <a:p>
            <a:pPr marL="0" indent="0" algn="just">
              <a:buNone/>
            </a:pPr>
            <a:r>
              <a:rPr lang="ru-RU" sz="2300" b="1" dirty="0" smtClean="0"/>
              <a:t>Как </a:t>
            </a:r>
            <a:r>
              <a:rPr lang="ru-RU" sz="2300" b="1" dirty="0"/>
              <a:t>планировать свое время, как сочетать жесткое и гибкое планирование — решать вам.  Главное — план должен быть. </a:t>
            </a:r>
            <a:endParaRPr lang="ru-RU" sz="2300" b="1" dirty="0" smtClean="0"/>
          </a:p>
        </p:txBody>
      </p:sp>
    </p:spTree>
    <p:extLst>
      <p:ext uri="{BB962C8B-B14F-4D97-AF65-F5344CB8AC3E}">
        <p14:creationId xmlns:p14="http://schemas.microsoft.com/office/powerpoint/2010/main" val="14238423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ru-RU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Техники управления своим временем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 algn="just">
              <a:buAutoNum type="arabicPeriod"/>
            </a:pPr>
            <a:r>
              <a:rPr lang="ru-RU" sz="2400" b="1" dirty="0" smtClean="0"/>
              <a:t>«ЕШЬТЕ СЛОНА ПО ЧАСТЯМ». </a:t>
            </a:r>
          </a:p>
          <a:p>
            <a:pPr marL="0" indent="0" algn="just">
              <a:buNone/>
            </a:pPr>
            <a:r>
              <a:rPr lang="ru-RU" sz="2300" dirty="0" smtClean="0"/>
              <a:t>«</a:t>
            </a:r>
            <a:r>
              <a:rPr lang="ru-RU" sz="2300" dirty="0"/>
              <a:t>Слоны» – это объемные и сложные задачи. Делим их на более маленькие и простые этапы. </a:t>
            </a:r>
            <a:endParaRPr lang="ru-RU" sz="2300" dirty="0" smtClean="0"/>
          </a:p>
          <a:p>
            <a:pPr marL="0" indent="0" algn="just">
              <a:buNone/>
            </a:pPr>
            <a:r>
              <a:rPr lang="ru-RU" sz="2300" dirty="0" smtClean="0"/>
              <a:t>Нужно </a:t>
            </a:r>
            <a:r>
              <a:rPr lang="ru-RU" sz="2300" dirty="0"/>
              <a:t>написать многостраничный отчет? Составьте план того, что нужно сделать и работайте по пунктам. Выпишите этапы в ежедневник и распределите время на них. «Слона» можно есть по-разному: или постепенно и планомерно, от хобота до хвоста – написание отчета или научной работы от заголовка до заключения. Или  использовать технику «швейцарского сыра» – начинать с наиболее приятных частей, постепенно «прогрызая дырки» в задании, пока не дойдете до конца.</a:t>
            </a:r>
            <a:endParaRPr lang="ru-RU" sz="2300" dirty="0" smtClean="0"/>
          </a:p>
        </p:txBody>
      </p:sp>
    </p:spTree>
    <p:extLst>
      <p:ext uri="{BB962C8B-B14F-4D97-AF65-F5344CB8AC3E}">
        <p14:creationId xmlns:p14="http://schemas.microsoft.com/office/powerpoint/2010/main" val="5832687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250</TotalTime>
  <Words>1193</Words>
  <Application>Microsoft Office PowerPoint</Application>
  <PresentationFormat>Широкоэкранный</PresentationFormat>
  <Paragraphs>108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Wingdings</vt:lpstr>
      <vt:lpstr>Тема Office</vt:lpstr>
      <vt:lpstr>Тайм-менеджмент  современного педагога</vt:lpstr>
      <vt:lpstr>Понятие «тайм-менеджмент»</vt:lpstr>
      <vt:lpstr>Тайм-менеджмент и индивидуальные особенности человека</vt:lpstr>
      <vt:lpstr>Критерии тайм-менеджмента</vt:lpstr>
      <vt:lpstr>Критерии тайм-менеджмента</vt:lpstr>
      <vt:lpstr>Критерии тайм-менеджмента</vt:lpstr>
      <vt:lpstr>Критерии тайм-менеджмента</vt:lpstr>
      <vt:lpstr>Критерии тайм-менеджмента</vt:lpstr>
      <vt:lpstr>Техники управления своим временем</vt:lpstr>
      <vt:lpstr>Техники управления своим временем</vt:lpstr>
      <vt:lpstr>Техники управления своим временем</vt:lpstr>
      <vt:lpstr>Общие рекомендации для эффективной организации своего рабочего и личного времени</vt:lpstr>
      <vt:lpstr>Позитивные установки</vt:lpstr>
      <vt:lpstr>Использованная литература: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Тайм-менеджмент современного педагога</dc:title>
  <dc:creator>root</dc:creator>
  <cp:lastModifiedBy>root</cp:lastModifiedBy>
  <cp:revision>28</cp:revision>
  <dcterms:created xsi:type="dcterms:W3CDTF">2023-10-11T10:57:39Z</dcterms:created>
  <dcterms:modified xsi:type="dcterms:W3CDTF">2023-12-19T06:41:51Z</dcterms:modified>
</cp:coreProperties>
</file>