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70" r:id="rId10"/>
    <p:sldId id="274" r:id="rId11"/>
    <p:sldId id="273" r:id="rId12"/>
    <p:sldId id="272" r:id="rId13"/>
    <p:sldId id="279" r:id="rId14"/>
    <p:sldId id="278" r:id="rId15"/>
    <p:sldId id="276" r:id="rId16"/>
    <p:sldId id="281" r:id="rId17"/>
    <p:sldId id="280" r:id="rId18"/>
    <p:sldId id="283" r:id="rId19"/>
    <p:sldId id="282" r:id="rId20"/>
    <p:sldId id="287" r:id="rId21"/>
    <p:sldId id="286" r:id="rId22"/>
    <p:sldId id="288" r:id="rId23"/>
    <p:sldId id="290" r:id="rId24"/>
    <p:sldId id="289" r:id="rId25"/>
    <p:sldId id="291" r:id="rId26"/>
    <p:sldId id="295" r:id="rId27"/>
    <p:sldId id="294" r:id="rId28"/>
    <p:sldId id="293" r:id="rId29"/>
    <p:sldId id="292" r:id="rId30"/>
    <p:sldId id="299" r:id="rId31"/>
    <p:sldId id="298" r:id="rId32"/>
    <p:sldId id="297" r:id="rId33"/>
    <p:sldId id="296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ПОРТРЕТ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педагог дополнительного образования </a:t>
            </a:r>
            <a:r>
              <a:rPr lang="ru-RU" sz="2400" dirty="0" err="1" smtClean="0">
                <a:solidFill>
                  <a:schemeClr val="tx1"/>
                </a:solidFill>
              </a:rPr>
              <a:t>Чумова</a:t>
            </a:r>
            <a:r>
              <a:rPr lang="ru-RU" sz="2400" dirty="0" smtClean="0">
                <a:solidFill>
                  <a:schemeClr val="tx1"/>
                </a:solidFill>
              </a:rPr>
              <a:t> Е.В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МБУ ДО ЦВР «Гармония» г. </a:t>
            </a:r>
            <a:r>
              <a:rPr lang="ru-RU" sz="2400" smtClean="0">
                <a:solidFill>
                  <a:schemeClr val="tx1"/>
                </a:solidFill>
              </a:rPr>
              <a:t>Тихорецк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Егорович Маковский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За чаем. Константин Егорович Ма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788024" cy="5680707"/>
          </a:xfrm>
          <a:prstGeom prst="rect">
            <a:avLst/>
          </a:prstGeom>
          <a:noFill/>
        </p:spPr>
      </p:pic>
      <p:sp>
        <p:nvSpPr>
          <p:cNvPr id="30724" name="AutoShape 4" descr=", Константин Егорович Мак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gallerix.ru/fullpic/869daabbbd9a2dc6ac7aded2efe41d71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Селёдочница. Константин Егорович Мак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694536" cy="5182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pic>
        <p:nvPicPr>
          <p:cNvPr id="31746" name="Picture 2" descr="Русская красавица. Константин Егорович Ма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188640"/>
            <a:ext cx="4896544" cy="6479359"/>
          </a:xfrm>
          <a:prstGeom prst="rect">
            <a:avLst/>
          </a:prstGeom>
          <a:noFill/>
        </p:spPr>
      </p:pic>
      <p:pic>
        <p:nvPicPr>
          <p:cNvPr id="31748" name="Picture 4" descr="Запорожский казак. Константин Егорович Мак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692696"/>
            <a:ext cx="4668883" cy="597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4248472" cy="6250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Жизнерадостный художник-импрессионист К.А. Коровин</a:t>
            </a:r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Импрессионисты полностью изменили систему живописи. Они брали сложные тона, раскладывали их на чистые цвета, а затем накладывали на холст раздельными мазками.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Автопортрет. 1938. Коровин Константин Алексе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248472" cy="537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pic>
        <p:nvPicPr>
          <p:cNvPr id="33794" name="Picture 2" descr="Дама в кресле. 1917. Коровин Константин Алексе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332656"/>
            <a:ext cx="4464496" cy="6339041"/>
          </a:xfrm>
          <a:prstGeom prst="rect">
            <a:avLst/>
          </a:prstGeom>
          <a:noFill/>
        </p:spPr>
      </p:pic>
      <p:pic>
        <p:nvPicPr>
          <p:cNvPr id="33796" name="Picture 4" descr="Портрет Надежды Ивановны Комаровской. 1910. Коровин Константин Алексе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445730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Валентин Александрович Серов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Девочка с персиками ., Валентин Александрович С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Девочка с персиками (Портрет В. С. Мамонтовой).. Валентин Александрович Се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587" y="980728"/>
            <a:ext cx="4748413" cy="5242728"/>
          </a:xfrm>
          <a:prstGeom prst="rect">
            <a:avLst/>
          </a:prstGeom>
          <a:noFill/>
        </p:spPr>
      </p:pic>
      <p:pic>
        <p:nvPicPr>
          <p:cNvPr id="7" name="Picture 4" descr="Портрет императора Николая II (1868-1918). Валентин Александрович Се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40603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Иванович Суриков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Сибирская красавица (Портрет Е. А. Рачковской). Василий Иванович Сур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73488" cy="5370297"/>
          </a:xfrm>
          <a:prstGeom prst="rect">
            <a:avLst/>
          </a:prstGeom>
          <a:noFill/>
        </p:spPr>
      </p:pic>
      <p:pic>
        <p:nvPicPr>
          <p:cNvPr id="36868" name="Picture 4" descr="Странник. Василий Иванович Сур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955532"/>
            <a:ext cx="4104456" cy="571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 Михайлович Кустодиев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устодиев2. Борис Михайлович Кустоди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94192"/>
            <a:ext cx="4109095" cy="5673307"/>
          </a:xfrm>
          <a:prstGeom prst="rect">
            <a:avLst/>
          </a:prstGeom>
          <a:noFill/>
        </p:spPr>
      </p:pic>
      <p:pic>
        <p:nvPicPr>
          <p:cNvPr id="37892" name="Picture 4" descr="Автопортрет. Борис Михайлович Кустоди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564013" cy="546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Максимович Максимов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Портрет старика. Василий Макси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4104456" cy="5400599"/>
          </a:xfrm>
          <a:prstGeom prst="rect">
            <a:avLst/>
          </a:prstGeom>
          <a:noFill/>
        </p:spPr>
      </p:pic>
      <p:pic>
        <p:nvPicPr>
          <p:cNvPr id="7" name="Picture 4" descr="Крестьянская девушка. Василий Максим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4032447" cy="557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Алексей </a:t>
            </a:r>
            <a:r>
              <a:rPr lang="ru-RU" b="1" dirty="0" err="1" smtClean="0"/>
              <a:t>Кившенко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62" name="Picture 2" descr="Портрет молодой девушки с розовой лентой. Алексей Кивш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4644008" cy="570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Рембрандт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Харменс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Рейн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avatars.mds.yandex.net/i?id=fc7286f25c4481a6c53ae91e06d81920be613cd1-1080512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51378"/>
            <a:ext cx="3960440" cy="5462677"/>
          </a:xfrm>
          <a:prstGeom prst="rect">
            <a:avLst/>
          </a:prstGeom>
          <a:noFill/>
        </p:spPr>
      </p:pic>
      <p:pic>
        <p:nvPicPr>
          <p:cNvPr id="41988" name="Picture 4" descr="https://avatars.mds.yandex.net/i?id=a297f2554c2c29c28cf6293778f008d0e17daddf-1226099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4570"/>
            <a:ext cx="3600400" cy="5455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«Если видишь, что с картины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Смотрит кто-нибудь из нас, —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 принц в плаще старинном,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 в робе верхолаз,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Летчик или балерина,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Или Колька, твой сосед, —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Называется портрет».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b2932320a68c0e5e2f6e448e8c3668e70a764f60-12509309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C9C9C"/>
              </a:clrFrom>
              <a:clrTo>
                <a:srgbClr val="9C9C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213229"/>
            <a:ext cx="2915816" cy="364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Рафаэль </a:t>
            </a:r>
            <a:r>
              <a:rPr lang="ru-RU" b="1" dirty="0" err="1" smtClean="0"/>
              <a:t>Санти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4034" name="Picture 2" descr="https://avatars.mds.yandex.net/i?id=25029fec8a6cb0e5884488b8196270610f334be2-98728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05833" cy="5493335"/>
          </a:xfrm>
          <a:prstGeom prst="rect">
            <a:avLst/>
          </a:prstGeom>
          <a:noFill/>
        </p:spPr>
      </p:pic>
      <p:pic>
        <p:nvPicPr>
          <p:cNvPr id="44036" name="Picture 4" descr="Сикстинская Мадонна. Рафаэль Сан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48730"/>
            <a:ext cx="4355976" cy="590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Антонис</a:t>
            </a:r>
            <a:r>
              <a:rPr lang="ru-RU" b="1" dirty="0" smtClean="0"/>
              <a:t> Ван Дейк</a:t>
            </a:r>
            <a:endParaRPr lang="ru-RU" dirty="0"/>
          </a:p>
        </p:txBody>
      </p:sp>
      <p:pic>
        <p:nvPicPr>
          <p:cNvPr id="45060" name="Picture 4" descr="Сестры Филадельфия и Элизабет Уортон. Антонис Ван Дей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04456" cy="5380373"/>
          </a:xfrm>
          <a:prstGeom prst="rect">
            <a:avLst/>
          </a:prstGeom>
          <a:noFill/>
        </p:spPr>
      </p:pic>
      <p:pic>
        <p:nvPicPr>
          <p:cNvPr id="45062" name="Picture 6" descr="Портрет Вильгельма Оранского и его невесты Марии Стюарт, фрагмент. Антонис Ван Дей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758412" cy="535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Франс </a:t>
            </a:r>
            <a:r>
              <a:rPr lang="ru-RU" b="1" dirty="0" err="1" smtClean="0"/>
              <a:t>Халс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6082" name="Picture 2" descr="Семейный портрет, фрагмент, 1622. Франс Хал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15216"/>
            <a:ext cx="4248472" cy="5752283"/>
          </a:xfrm>
          <a:prstGeom prst="rect">
            <a:avLst/>
          </a:prstGeom>
          <a:noFill/>
        </p:spPr>
      </p:pic>
      <p:pic>
        <p:nvPicPr>
          <p:cNvPr id="46084" name="Picture 4" descr="Горшечник-музыкант, фрагмент. Франс Хал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4211960" cy="57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Сандро</a:t>
            </a:r>
            <a:r>
              <a:rPr lang="ru-RU" b="1" dirty="0" smtClean="0"/>
              <a:t> Боттичелли</a:t>
            </a:r>
            <a:endParaRPr lang="ru-RU" dirty="0"/>
          </a:p>
        </p:txBody>
      </p:sp>
      <p:pic>
        <p:nvPicPr>
          <p:cNvPr id="47106" name="Picture 2" descr="Портрет молодой женщины (Симонетта Веспуччи?). Сандро Боттичел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90286"/>
            <a:ext cx="4128145" cy="5677213"/>
          </a:xfrm>
          <a:prstGeom prst="rect">
            <a:avLst/>
          </a:prstGeom>
          <a:noFill/>
        </p:spPr>
      </p:pic>
      <p:pic>
        <p:nvPicPr>
          <p:cNvPr id="47108" name="Picture 4" descr="Портрет юноши. Сандро Боттичел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4211960" cy="565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2664296" cy="57466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вертикальную линию в середине листа и делим ее на три равных отрезка. Два из них будут диаметром окружности, которую нам нужно нарисовать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лиц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976" y="0"/>
            <a:ext cx="6098024" cy="6814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2952328" cy="61066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Находим середину всего вертикального отрезка — это будет уровнем линии глаз. Рисуем окружность поменьше от линии глаз до нижнего края отрезка.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йдем середину всего вертикально отрез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88" y="0"/>
            <a:ext cx="6136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2458616" cy="64807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Соединяем верхнюю и нижнюю окружности в один силуэт, обрисовав легкой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набросочной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линией.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соединить верхнюю и нижнюю окруж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-79394"/>
            <a:ext cx="6207958" cy="693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1786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Делим на 7 частей. Верхний уровень –это уровень роста волос.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нужно найти размер 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6136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2915816" cy="67413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Размер глаз и их расположение: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ширину головы по горизонтали делим на пять отрезков. Средний отрезок — расстояние между глаз и ширина носа в нижней его части, два отрезка по бокам — ширина самих глаз.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найти размер глаз и их располо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89" y="0"/>
            <a:ext cx="6136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2736304" cy="6034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Намечаем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очертания носа и глаз и делаем разметку нижнего отрезка: делим его на три части, и нижняя линия первого отрезка будет линией </a:t>
            </a:r>
            <a:r>
              <a:rPr lang="ru-RU" sz="2800" dirty="0" smtClean="0"/>
              <a:t>губ.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наметить очертания носа и гл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87" y="0"/>
            <a:ext cx="61369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pic>
        <p:nvPicPr>
          <p:cNvPr id="20482" name="Picture 2" descr="dami-v-golub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544364" cy="50045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Первым появлением портрета можно считать женские лики, изображенные на фресках 16 века до н.э., найденные археологами на острове Крит.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61786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Намечаем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очертания губ, ушей и бровей.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Теперь намечаем очертания г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329" y="14796"/>
            <a:ext cx="6123672" cy="684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2987824" cy="59626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Намечаем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прическу.  Она имеет дополнительный объем, поэтому нам нужно отступить немного от линии силуэта головы и нарисовать силуэт волос слегка рваной линией.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Осталось наметить причес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"/>
            <a:ext cx="6136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3227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приступать к завершающей части — уточнить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силуэт лица,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отрисовать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части лица детальнее, наметить тени.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На этом портрет можно считать готовы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88" y="0"/>
            <a:ext cx="6136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Удачных работ!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Материалы для данной презентации взяты в сети интернет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Искусство средневековья под влиянием церкви создавало религиозные образы. Портрет в живописи осмеливались делать немногие художники. Профиль дарителя часто изображали, обращенного к святому, Мадонне или Богу.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4789622_masterskaya_rogira_van_der_veidena._portret_bogatoi_jenschini._1465_g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420110" cy="4826768"/>
          </a:xfrm>
          <a:prstGeom prst="rect">
            <a:avLst/>
          </a:prstGeom>
          <a:noFill/>
        </p:spPr>
      </p:pic>
      <p:pic>
        <p:nvPicPr>
          <p:cNvPr id="19460" name="Picture 4" descr="500-291407ffc1fb19db95f7f754e05ea2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3509190" cy="4785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864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Настоящий портрет, передающий сходство с изображаемым, появился в 18 веке.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i?id=4f354504f7d8adbe08302a280cc31af02b5d2972-12714810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91675" cy="5364596"/>
          </a:xfrm>
          <a:prstGeom prst="rect">
            <a:avLst/>
          </a:prstGeom>
          <a:noFill/>
        </p:spPr>
      </p:pic>
      <p:pic>
        <p:nvPicPr>
          <p:cNvPr id="18436" name="Picture 4" descr="https://avatars.mds.yandex.net/i?id=fe99c6578b890f7904d98d8672cac04b8af3c7ea-1252579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271" y="1340768"/>
            <a:ext cx="402974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8" y="0"/>
            <a:ext cx="916833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русские художники-портретисты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068067" cy="5176069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104456" cy="496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8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Орест Адамович Кипренский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Портрет поэта Александра Сергеевича Пушкина , Орест Адамович Кипр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ортрет поэта Александра Сергеевича Пушкина , Орест Адамович Кипр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ортрет поэта Александра Сергеевича Пушкина , Орест Адамович Кипр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Портрет поэта Александра Сергеевича Пушкина , Орест Адамович Кипр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Портрет поэта Александра Сергеевича Пушкина (1799-1837). Орест Адамович Кипре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4941962" cy="5746467"/>
          </a:xfrm>
          <a:prstGeom prst="rect">
            <a:avLst/>
          </a:prstGeom>
          <a:noFill/>
        </p:spPr>
      </p:pic>
      <p:pic>
        <p:nvPicPr>
          <p:cNvPr id="15372" name="Picture 12" descr="Девочка в маковом венке, с гвоздикой в руке (Мариучча). Орест Адамович Кипренский"/>
          <p:cNvPicPr>
            <a:picLocks noChangeAspect="1" noChangeArrowheads="1"/>
          </p:cNvPicPr>
          <p:nvPr/>
        </p:nvPicPr>
        <p:blipFill>
          <a:blip r:embed="rId4" cstate="print"/>
          <a:srcRect r="5794"/>
          <a:stretch>
            <a:fillRect/>
          </a:stretch>
        </p:blipFill>
        <p:spPr bwMode="auto">
          <a:xfrm>
            <a:off x="0" y="1916832"/>
            <a:ext cx="4211960" cy="46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Основатель романтического портрета К.П. Брюллов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AutoShape 2" descr="Портрет поэта Александра Сергеевича Пушкина , Орест Адамович Кипрен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avatars.mds.yandex.net/i?id=1b20681164741172b2f7ec665261472004a2e4e2-484134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5040560" cy="5256586"/>
          </a:xfrm>
          <a:prstGeom prst="rect">
            <a:avLst/>
          </a:prstGeom>
          <a:noFill/>
        </p:spPr>
      </p:pic>
      <p:pic>
        <p:nvPicPr>
          <p:cNvPr id="21514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672408" cy="5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7ee5b30466c275478e3feda32c128cf0bb99b158-1080707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8" y="-1"/>
            <a:ext cx="9168338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Многогранный художник-реалист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Илья Ефимович Репин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Блондинка (Портрет Ольги Тевяшевой). Илья Ефимович Реп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1162717"/>
            <a:ext cx="4501008" cy="5537268"/>
          </a:xfrm>
          <a:prstGeom prst="rect">
            <a:avLst/>
          </a:prstGeom>
          <a:noFill/>
        </p:spPr>
      </p:pic>
      <p:pic>
        <p:nvPicPr>
          <p:cNvPr id="7" name="Picture 4" descr="Портрет военного инженера А.И.Дельвига. Илья Ефимович Реп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960440" cy="509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224</Words>
  <Application>Microsoft Office PowerPoint</Application>
  <PresentationFormat>Экран (4:3)</PresentationFormat>
  <Paragraphs>35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ПОРТРЕТ</vt:lpstr>
      <vt:lpstr>Слайд 2</vt:lpstr>
      <vt:lpstr>Слайд 3</vt:lpstr>
      <vt:lpstr>Слайд 4</vt:lpstr>
      <vt:lpstr>Слайд 5</vt:lpstr>
      <vt:lpstr>Слайд 6</vt:lpstr>
      <vt:lpstr>Орест Адамович Кипренский</vt:lpstr>
      <vt:lpstr>Основатель романтического портрета К.П. Брюллов </vt:lpstr>
      <vt:lpstr>Многогранный художник-реалист  Илья Ефимович Репин  </vt:lpstr>
      <vt:lpstr>Константин Егорович Маковский</vt:lpstr>
      <vt:lpstr>Слайд 11</vt:lpstr>
      <vt:lpstr>Жизнерадостный художник-импрессионист К.А. Коровин Импрессионисты полностью изменили систему живописи. Они брали сложные тона, раскладывали их на чистые цвета, а затем накладывали на холст раздельными мазками.  </vt:lpstr>
      <vt:lpstr>Слайд 13</vt:lpstr>
      <vt:lpstr>Слайд 14</vt:lpstr>
      <vt:lpstr>Василий Иванович Суриков </vt:lpstr>
      <vt:lpstr>Борис Михайлович Кустодиев </vt:lpstr>
      <vt:lpstr>Василий Максимович Максимов</vt:lpstr>
      <vt:lpstr>Алексей Кившенко </vt:lpstr>
      <vt:lpstr>Рембрандт Харменс ван Рейн </vt:lpstr>
      <vt:lpstr>Рафаэль Санти </vt:lpstr>
      <vt:lpstr>Антонис Ван Дейк</vt:lpstr>
      <vt:lpstr>Франс Халс </vt:lpstr>
      <vt:lpstr>  Сандро Боттичелли</vt:lpstr>
      <vt:lpstr>Рисуем вертикальную линию в середине листа и делим ее на три равных отрезка. Два из них будут диаметром окружности, которую нам нужно нарисовать.</vt:lpstr>
      <vt:lpstr>Находим середину всего вертикального отрезка — это будет уровнем линии глаз. Рисуем окружность поменьше от линии глаз до нижнего края отрезка.</vt:lpstr>
      <vt:lpstr>Соединяем верхнюю и нижнюю окружности в один силуэт, обрисовав легкой набросочной линией.</vt:lpstr>
      <vt:lpstr>Делим на 7 частей. Верхний уровень –это уровень роста волос.</vt:lpstr>
      <vt:lpstr>Размер глаз и их расположение:  ширину головы по горизонтали делим на пять отрезков. Средний отрезок — расстояние между глаз и ширина носа в нижней его части, два отрезка по бокам — ширина самих глаз.</vt:lpstr>
      <vt:lpstr>Намечаем  очертания носа и глаз и делаем разметку нижнего отрезка: делим его на три части, и нижняя линия первого отрезка будет линией губ.</vt:lpstr>
      <vt:lpstr>Намечаем  очертания губ, ушей и бровей.</vt:lpstr>
      <vt:lpstr>Намечаем  прическу.  Она имеет дополнительный объем, поэтому нам нужно отступить немного от линии силуэта головы и нарисовать силуэт волос слегка рваной линией. </vt:lpstr>
      <vt:lpstr>Можно приступать к завершающей части — уточнить  силуэт лица,  отрисовать части лица детальнее, наметить тени.</vt:lpstr>
      <vt:lpstr>Удачных работ!</vt:lpstr>
      <vt:lpstr>Материалы для данной презентации взяты в сети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Александр</dc:creator>
  <cp:lastModifiedBy>Александр</cp:lastModifiedBy>
  <cp:revision>34</cp:revision>
  <dcterms:created xsi:type="dcterms:W3CDTF">2024-04-28T19:15:49Z</dcterms:created>
  <dcterms:modified xsi:type="dcterms:W3CDTF">2024-05-16T18:37:14Z</dcterms:modified>
</cp:coreProperties>
</file>