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7" r:id="rId2"/>
    <p:sldId id="257" r:id="rId3"/>
    <p:sldId id="315" r:id="rId4"/>
    <p:sldId id="308" r:id="rId5"/>
    <p:sldId id="317" r:id="rId6"/>
    <p:sldId id="325" r:id="rId7"/>
    <p:sldId id="318" r:id="rId8"/>
    <p:sldId id="284" r:id="rId9"/>
    <p:sldId id="285" r:id="rId10"/>
    <p:sldId id="295" r:id="rId11"/>
    <p:sldId id="324" r:id="rId12"/>
    <p:sldId id="323" r:id="rId13"/>
    <p:sldId id="319" r:id="rId14"/>
    <p:sldId id="320" r:id="rId15"/>
    <p:sldId id="321" r:id="rId16"/>
    <p:sldId id="322" r:id="rId17"/>
    <p:sldId id="298" r:id="rId18"/>
    <p:sldId id="329" r:id="rId19"/>
    <p:sldId id="333" r:id="rId20"/>
    <p:sldId id="328" r:id="rId21"/>
    <p:sldId id="294" r:id="rId22"/>
    <p:sldId id="286" r:id="rId23"/>
    <p:sldId id="289" r:id="rId24"/>
    <p:sldId id="290" r:id="rId25"/>
    <p:sldId id="330" r:id="rId26"/>
    <p:sldId id="291" r:id="rId27"/>
    <p:sldId id="292" r:id="rId28"/>
    <p:sldId id="293" r:id="rId29"/>
    <p:sldId id="288" r:id="rId30"/>
    <p:sldId id="296" r:id="rId31"/>
    <p:sldId id="33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DAA600"/>
    <a:srgbClr val="CC00CC"/>
    <a:srgbClr val="FF0066"/>
    <a:srgbClr val="E8ED13"/>
    <a:srgbClr val="FF33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93" autoAdjust="0"/>
  </p:normalViewPr>
  <p:slideViewPr>
    <p:cSldViewPr>
      <p:cViewPr varScale="1">
        <p:scale>
          <a:sx n="81" d="100"/>
          <a:sy n="81" d="100"/>
        </p:scale>
        <p:origin x="-3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4F3A-8D66-436B-9A54-49BA04905BFC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43D74-F1CF-4E7C-A747-364D3F233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0365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741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797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482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7039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6181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3423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94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412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6732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15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51D6-5C80-48EB-B113-AC77C1B9843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ADB4-674F-4175-9994-C3DED21F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4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83;&#1077;&#1073;&#1077;&#1076;&#1080;&#1085;&#1086;&#1077;%20&#1086;&#1079;&#1077;&#1088;&#1086;%2000_00_00-00_01_00.wav" TargetMode="Externa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83;&#1077;&#1073;&#1077;&#1076;&#1080;&#1085;&#1086;&#1077;%20&#1086;&#1079;&#1077;&#1088;&#1086;%2000_00_00-00_01_00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4%20&#1057;&#1048;&#1052;&#1060;&#1054;&#1053;&#1048;&#1071;%2000_00_00-00_01_00.wav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82;&#1072;&#1085;&#1090;&#1072;&#1090;&#1072;%20&#1084;&#1086;&#1089;&#1082;&#1074;&#1072;%2000_00_00-00_01_00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97;&#1077;&#1083;&#1082;&#1091;&#1085;&#1095;&#1080;&#1082;%2000_00_00-00_01_00%2000_00_00-00_01_00.wa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1%20&#1092;&#1086;&#1088;&#1090;&#1077;&#1087;.&#1082;&#1086;&#1085;&#1094;&#1077;&#1088;&#1090;%2000_00_00-00_01_00.wa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89;&#1087;&#1103;&#1097;.&#1082;&#1088;&#1072;&#1089;.%2000_00_00-00_01_00.wav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63;&#1072;&#1081;&#1082;&#1086;&#1074;&#1089;&#1082;&#1080;&#1081;%20&#1057;&#1080;&#1084;&#1092;&#1086;&#1085;&#1080;&#1103;%20&#8470;6%20&#1095;.4%20&#1080;&#1079;&#1084;..wa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1%20&#1092;&#1086;&#1088;&#1090;&#1077;&#1087;.&#1082;&#1086;&#1085;&#1094;&#1077;&#1088;&#1090;%2000_00_00-00_01_00.wav" TargetMode="External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74;&#1088;&#1077;&#1084;&#1077;&#1085;&#1072;%20&#1075;&#1086;&#1076;&#1072;%20&#1080;&#1102;&#1085;&#1100;%2000_00_00-00_01_00.wav" TargetMode="External"/><Relationship Id="rId21" Type="http://schemas.openxmlformats.org/officeDocument/2006/relationships/image" Target="../media/image43.jpeg"/><Relationship Id="rId7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45;.&#1054;&#1085;&#1077;&#1075;&#1080;&#1085;%20&#1087;&#1086;&#1083;&#1086;&#1085;&#1077;&#1079;%2000_00_00-00_01_00.wav" TargetMode="External"/><Relationship Id="rId12" Type="http://schemas.openxmlformats.org/officeDocument/2006/relationships/image" Target="../media/image35.jpeg"/><Relationship Id="rId17" Type="http://schemas.openxmlformats.org/officeDocument/2006/relationships/image" Target="../media/image39.jpeg"/><Relationship Id="rId2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89;&#1087;&#1103;&#1097;.&#1082;&#1088;&#1072;&#1089;.%2000_00_00-00_01_00.wav" TargetMode="Externa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4%20&#1057;&#1048;&#1052;&#1060;&#1054;&#1053;&#1048;&#1071;%2000_00_00-00_01_00.wav" TargetMode="External"/><Relationship Id="rId6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82;&#1072;&#1085;&#1090;&#1072;&#1090;&#1072;%20&#1084;&#1086;&#1089;&#1082;&#1074;&#1072;%2000_00_00-00_01_00.wav" TargetMode="External"/><Relationship Id="rId11" Type="http://schemas.openxmlformats.org/officeDocument/2006/relationships/slideLayout" Target="../slideLayouts/slideLayout7.xml"/><Relationship Id="rId5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74;&#1072;&#1088;&#1080;&#1072;&#1094;&#1080;&#1080;%20&#1085;&#1072;%20&#1090;&#1077;&#1084;&#1091;%20&#1088;&#1086;&#1082;&#1086;&#1082;&#1086;%2000_00_00-00_01_00.wav" TargetMode="External"/><Relationship Id="rId15" Type="http://schemas.openxmlformats.org/officeDocument/2006/relationships/image" Target="../media/image16.jpeg"/><Relationship Id="rId10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63;&#1072;&#1081;&#1082;&#1086;&#1074;&#1089;&#1082;&#1080;&#1081;%20&#1057;&#1080;&#1084;&#1092;&#1086;&#1085;&#1080;&#1103;%20&#8470;6%20&#1095;.4%20&#1080;&#1079;&#1084;..wav" TargetMode="External"/><Relationship Id="rId19" Type="http://schemas.openxmlformats.org/officeDocument/2006/relationships/image" Target="../media/image41.png"/><Relationship Id="rId4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97;&#1077;&#1083;&#1082;&#1091;&#1085;&#1095;&#1080;&#1082;%2000_00_00-00_01_00%2000_00_00-00_01_00.wav" TargetMode="External"/><Relationship Id="rId9" Type="http://schemas.openxmlformats.org/officeDocument/2006/relationships/audio" Target="file:///D:\&#1044;&#1051;&#1071;%20&#1056;&#1040;&#1041;&#1054;&#1058;&#1067;\&#1044;&#1051;&#1071;%20&#1050;&#1054;&#1053;&#1050;&#1059;&#1056;&#1057;&#1054;&#1042;%202015\&#1055;&#1045;&#1044;&#1040;&#1043;&#1054;&#1043;&#1048;&#1063;&#1045;&#1057;&#1050;&#1048;&#1049;%20&#1057;&#1040;&#1049;&#1058;\&#1083;&#1077;&#1073;&#1077;&#1076;&#1080;&#1085;&#1086;&#1077;%20&#1086;&#1079;&#1077;&#1088;&#1086;%2000_00_00-00_01_00.wav" TargetMode="External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1%20&#1089;&#1080;&#1084;&#1092;&#1086;&#1085;&#1080;&#1103;%2000_00_00-00_01_00.wa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88;&#1086;&#1084;&#1072;&#1085;&#1089;%20&#1089;&#1088;&#1077;&#1076;&#1100;%20&#1096;&#1091;&#1084;&#1085;&#1086;&#1075;&#1086;%20&#1073;&#1072;&#1083;&#1072;%2000_00_00-00_01_00.wav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74;&#1072;&#1088;&#1080;&#1072;&#1094;&#1080;&#1080;%20&#1085;&#1072;%20&#1090;&#1077;&#1084;&#1091;%20&#1088;&#1086;&#1082;&#1086;&#1082;&#1086;%2000_00_00-00_01_00.wa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74;&#1088;&#1077;&#1084;&#1077;&#1085;&#1072;%20&#1075;&#1086;&#1076;&#1072;%20&#1080;&#1102;&#1085;&#1100;%2000_00_00-00_01_00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1;&#1071;%20&#1056;&#1040;&#1041;&#1054;&#1058;&#1067;\&#1044;&#1051;&#1071;%20&#1050;&#1054;&#1053;&#1050;&#1059;&#1056;&#1057;&#1054;&#1042;%202015\&#1055;&#1056;&#1045;&#1047;&#1045;&#1053;&#1058;&#1040;&#1062;&#1048;&#1048;%20&#1043;&#1054;&#1056;&#1044;&#1054;&#1057;&#1058;&#1068;%20&#1054;&#1058;&#1063;&#1048;&#1047;&#1053;&#1067;\&#1045;.&#1054;&#1085;&#1077;&#1075;&#1080;&#1085;%20&#1087;&#1086;&#1083;&#1086;&#1085;&#1077;&#1079;%2000_00_00-00_01_00.wav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8ED13">
                <a:alpha val="18000"/>
              </a:srgbClr>
            </a:gs>
            <a:gs pos="17999">
              <a:schemeClr val="accent6">
                <a:lumMod val="60000"/>
                <a:lumOff val="40000"/>
              </a:schemeClr>
            </a:gs>
            <a:gs pos="36000">
              <a:srgbClr val="FFFF00"/>
            </a:gs>
            <a:gs pos="61000">
              <a:schemeClr val="accent6">
                <a:lumMod val="60000"/>
                <a:lumOff val="4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643937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Муниципальное бюджетное учреждение дополнительного образования</a:t>
            </a:r>
            <a:b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«Детская 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музыкальная школа № 2 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эстрадно-духового оркестра»</a:t>
            </a:r>
            <a:b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800" b="1" i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Елабужского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района 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Татарстан</a:t>
            </a:r>
            <a:br>
              <a:rPr lang="ru-RU" sz="1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endParaRPr lang="ru-RU" sz="1800" b="1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2998"/>
            <a:ext cx="9144000" cy="2786068"/>
          </a:xfrm>
          <a:ln>
            <a:solidFill>
              <a:srgbClr val="FFC000"/>
            </a:solidFill>
          </a:ln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Arabic Typesetting" pitchFamily="66" charset="-78"/>
              </a:rPr>
              <a:t>ПРЕЗЕНТАЦИЯ</a:t>
            </a:r>
          </a:p>
          <a:p>
            <a:pPr algn="ctr">
              <a:buNone/>
            </a:pPr>
            <a:r>
              <a:rPr lang="ru-RU" sz="112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Arabic Typesetting" pitchFamily="66" charset="-78"/>
              </a:rPr>
              <a:t>к уроку музыкальной литературы</a:t>
            </a:r>
          </a:p>
          <a:p>
            <a:pPr algn="ctr">
              <a:buNone/>
            </a:pPr>
            <a:r>
              <a:rPr lang="ru-RU" sz="112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Arabic Typesetting" pitchFamily="66" charset="-78"/>
              </a:rPr>
              <a:t>в 6 классе на тему:</a:t>
            </a:r>
          </a:p>
          <a:p>
            <a:pPr algn="ctr">
              <a:buNone/>
            </a:pPr>
            <a:r>
              <a:rPr lang="ru-RU" sz="11200" b="1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Verdana" pitchFamily="34" charset="0"/>
                <a:cs typeface="Arabic Typesetting" pitchFamily="66" charset="-78"/>
              </a:rPr>
              <a:t>«Жизнь и творчество великого русского </a:t>
            </a:r>
            <a:r>
              <a:rPr lang="ru-RU" sz="11200" b="1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Verdana" pitchFamily="34" charset="0"/>
                <a:cs typeface="Arabic Typesetting" pitchFamily="66" charset="-78"/>
              </a:rPr>
              <a:t>композитора П.И.Чайковского»</a:t>
            </a:r>
            <a:endParaRPr lang="ru-RU" sz="11200" b="1" i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Verdana" pitchFamily="34" charset="0"/>
              <a:cs typeface="Arabic Typesetting" pitchFamily="66" charset="-78"/>
            </a:endParaRPr>
          </a:p>
          <a:p>
            <a:pPr algn="ctr">
              <a:buNone/>
            </a:pPr>
            <a:endParaRPr lang="ru-RU" sz="41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							</a:t>
            </a:r>
            <a:endParaRPr lang="ru-RU" sz="5500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3714752"/>
            <a:ext cx="8458200" cy="3143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					</a:t>
            </a:r>
            <a:r>
              <a:rPr lang="ru-RU" b="1" i="1" u="sng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Выполни</a:t>
            </a:r>
            <a:r>
              <a:rPr lang="ru-RU" b="1" i="1" u="sng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л</a:t>
            </a:r>
            <a:r>
              <a:rPr lang="ru-RU" b="1" i="1" u="sng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:</a:t>
            </a: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 преподаватель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					музыкально-теоретических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					</a:t>
            </a: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дисциплин Васильева </a:t>
            </a: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  <a:cs typeface="Calibri" pitchFamily="34" charset="0"/>
              </a:rPr>
              <a:t>Елена Ивановна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				</a:t>
            </a: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г. Елабуга, 2015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чайков.с женой А.И.Чайковск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5072098" cy="62555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72132" y="1"/>
            <a:ext cx="33575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1877 год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Женитьба П.И.Чайковского</a:t>
            </a:r>
          </a:p>
          <a:p>
            <a:pPr algn="ctr"/>
            <a:r>
              <a:rPr lang="ru-RU" sz="2400" b="1" dirty="0" smtClean="0"/>
              <a:t>П.И.Чайковский женился на бедной девушке Антонине Ивановне Милюковой. Неудачная женитьба расстроила творческие планы Чайковского. Композитор тяжело заболел и по настоянию врачей уехал за границу. 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429256" y="1428736"/>
            <a:ext cx="3714744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лебединое озеро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5429256" y="5500702"/>
          <a:ext cx="3714744" cy="117238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3071834"/>
                <a:gridCol w="642910"/>
              </a:tblGrid>
              <a:tr h="53926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</a:t>
                      </a:r>
                      <a:r>
                        <a:rPr lang="ru-RU" dirty="0" smtClean="0"/>
                        <a:t>прослушивания</a:t>
                      </a:r>
                      <a:r>
                        <a:rPr lang="ru-RU" dirty="0" smtClean="0"/>
                        <a:t>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2308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Балет</a:t>
                      </a:r>
                      <a:r>
                        <a:rPr lang="ru-RU" b="1" i="1" u="sng" baseline="0" dirty="0" smtClean="0"/>
                        <a:t> «Лебединое озеро»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" name="лебединое озеро 00_00_00-00_01_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1540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00562" y="142852"/>
            <a:ext cx="44291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1877 – 1890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Дружба с Надеждой фон </a:t>
            </a:r>
            <a:r>
              <a:rPr lang="ru-RU" sz="2800" b="1" dirty="0" err="1" smtClean="0">
                <a:solidFill>
                  <a:srgbClr val="FFFF00"/>
                </a:solidFill>
              </a:rPr>
              <a:t>Мекк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595021"/>
            <a:ext cx="3857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Надежда </a:t>
            </a:r>
            <a:r>
              <a:rPr lang="ru-RU" sz="2400" b="1" dirty="0" err="1" smtClean="0"/>
              <a:t>Филаретовна</a:t>
            </a:r>
            <a:r>
              <a:rPr lang="ru-RU" sz="2400" b="1" dirty="0" smtClean="0"/>
              <a:t> фон </a:t>
            </a:r>
            <a:r>
              <a:rPr lang="ru-RU" sz="2400" b="1" dirty="0" err="1" smtClean="0"/>
              <a:t>Мекк</a:t>
            </a:r>
            <a:r>
              <a:rPr lang="ru-RU" sz="2400" b="1" dirty="0" smtClean="0"/>
              <a:t> – вдова крупнейшего железнодорожного магната, наследница миллионного состояния. Она была поклонницей музыки П.И.Чайковского, его материальной и психологической поддержкой. Они никогда не были знакомы лично, общались только в письмах. </a:t>
            </a:r>
            <a:r>
              <a:rPr lang="ru-RU" sz="2400" b="1" dirty="0" smtClean="0"/>
              <a:t>Ей композитор посвятил </a:t>
            </a:r>
            <a:endParaRPr lang="ru-RU" sz="2400" b="1" dirty="0"/>
          </a:p>
        </p:txBody>
      </p:sp>
      <p:pic>
        <p:nvPicPr>
          <p:cNvPr id="7" name="Рисунок 6" descr="мек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384514" cy="635795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1643050"/>
            <a:ext cx="4572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4 СИМФОНИЯ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86842" y="6338910"/>
            <a:ext cx="304800" cy="30480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6215074" y="6429396"/>
            <a:ext cx="2000264" cy="285752"/>
          </a:xfrm>
          <a:prstGeom prst="wedgeRectCallout">
            <a:avLst>
              <a:gd name="adj1" fmla="val 81145"/>
              <a:gd name="adj2" fmla="val -35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 симфонию.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285728"/>
            <a:ext cx="7000924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1877 – 1884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Годы странствий П.И.Чайковского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2643174" y="5357826"/>
          <a:ext cx="3929090" cy="11430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2819516"/>
                <a:gridCol w="1109574"/>
              </a:tblGrid>
              <a:tr h="47065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2358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Кантата «Москва», ч.2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714488"/>
          <a:ext cx="7929618" cy="353274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64809"/>
                <a:gridCol w="3964809"/>
              </a:tblGrid>
              <a:tr h="103485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Поездки</a:t>
                      </a:r>
                      <a:r>
                        <a:rPr lang="ru-RU" sz="2000" b="1" baseline="0" dirty="0" smtClean="0"/>
                        <a:t> за границу – выступления в качестве дирижёра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Берлин, Париж, Женева, Лондон </a:t>
                      </a:r>
                      <a:endParaRPr lang="ru-RU" b="1" i="1" dirty="0"/>
                    </a:p>
                  </a:txBody>
                  <a:tcPr/>
                </a:tc>
              </a:tr>
              <a:tr h="103485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Знакомство с зарубежными композиторами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Брамс, Григ, Сен-Санс, </a:t>
                      </a:r>
                      <a:r>
                        <a:rPr lang="ru-RU" b="0" dirty="0" err="1" smtClean="0"/>
                        <a:t>Массне</a:t>
                      </a:r>
                      <a:endParaRPr lang="ru-RU" b="0" i="1" dirty="0"/>
                    </a:p>
                  </a:txBody>
                  <a:tcPr/>
                </a:tc>
              </a:tr>
              <a:tr h="1034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Основные</a:t>
                      </a:r>
                      <a:r>
                        <a:rPr lang="ru-RU" sz="2000" b="1" baseline="0" dirty="0" smtClean="0"/>
                        <a:t> произведения</a:t>
                      </a:r>
                      <a:endParaRPr lang="ru-RU" sz="2000" b="1" dirty="0" smtClean="0"/>
                    </a:p>
                    <a:p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оперы «Орлеанская дева», «Мазепа», три оркестровые сюиты, пьесы  для фортепиано, Второй фортепианный концерт, Торжественная увертюра «1812 год», кантата «Москва»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кантата москва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85788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9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214290"/>
            <a:ext cx="5929354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1885 год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последнего периода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творчества П.И.Чайковского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3000364" y="5471609"/>
          <a:ext cx="3714776" cy="1280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2500330"/>
                <a:gridCol w="1214446"/>
              </a:tblGrid>
              <a:tr h="5411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956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Балет «Щелкунчик» Па-де-де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298380"/>
              </p:ext>
            </p:extLst>
          </p:nvPr>
        </p:nvGraphicFramePr>
        <p:xfrm>
          <a:off x="714348" y="2143117"/>
          <a:ext cx="7920880" cy="31746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80585"/>
                <a:gridCol w="4440295"/>
              </a:tblGrid>
              <a:tr h="6652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должности директора Московского отделения Русского музыкального общества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243658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Гастроли в городах России и за рубежом в качестве дирижёра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1891 г. – в Америке,</a:t>
                      </a:r>
                    </a:p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1893 г. – в Англии. Чайковскому присвоили степень доктора музыки Кембриджского университета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2963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произведения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Симфонии, оперы «Пиковая дама», «Иоланта», балеты «Спящая красавица», «Щелкунчик»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щелкунчик 00_00_00-00_01_00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8644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йдан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8551148" cy="4500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929354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1885 – 1887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селе </a:t>
            </a:r>
            <a:r>
              <a:rPr lang="ru-RU" sz="28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Майданово</a:t>
            </a:r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Москвой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5000596" y="5775710"/>
          <a:ext cx="4143404" cy="108229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3000396"/>
                <a:gridCol w="1143008"/>
              </a:tblGrid>
              <a:tr h="44221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5601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Концерт</a:t>
                      </a:r>
                      <a:r>
                        <a:rPr lang="ru-RU" b="1" i="1" u="sng" baseline="0" dirty="0" smtClean="0"/>
                        <a:t> № 1 для фортепиано с оркестром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1 фортеп.концерт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106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5929354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1888 – 1891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селе </a:t>
            </a:r>
            <a:r>
              <a:rPr lang="ru-RU" sz="2800" b="1" spc="50" dirty="0" err="1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Фроловское</a:t>
            </a:r>
            <a:endParaRPr lang="ru-RU" sz="2800" b="1" spc="50" dirty="0" smtClean="0">
              <a:ln w="11430"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Москвой</a:t>
            </a:r>
          </a:p>
        </p:txBody>
      </p:sp>
      <p:pic>
        <p:nvPicPr>
          <p:cNvPr id="6" name="Рисунок 5" descr="Чайк во Фроловс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7500990" cy="425056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142844" y="5900189"/>
          <a:ext cx="5000660" cy="95781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4445031"/>
                <a:gridCol w="555629"/>
              </a:tblGrid>
              <a:tr h="44221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5601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Вальс</a:t>
                      </a:r>
                      <a:r>
                        <a:rPr lang="ru-RU" b="1" i="1" u="sng" baseline="0" dirty="0" smtClean="0"/>
                        <a:t> из балета «Спящая красавица»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спящ.крас.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64103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5929354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1892 – 1893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Клину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Москвой</a:t>
            </a:r>
          </a:p>
        </p:txBody>
      </p:sp>
      <p:pic>
        <p:nvPicPr>
          <p:cNvPr id="4" name="Рисунок 3" descr="дом в клин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5505450" cy="3743325"/>
          </a:xfrm>
          <a:prstGeom prst="rect">
            <a:avLst/>
          </a:prstGeom>
        </p:spPr>
      </p:pic>
      <p:pic>
        <p:nvPicPr>
          <p:cNvPr id="7" name="Рисунок 6" descr="балкон-фонарик в клин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728" y="2285992"/>
            <a:ext cx="4171272" cy="33683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65100" prst="coolSlan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2571736" y="5715016"/>
          <a:ext cx="4143404" cy="95781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2279713"/>
                <a:gridCol w="1863691"/>
              </a:tblGrid>
              <a:tr h="44221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5601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Симфония</a:t>
                      </a:r>
                      <a:r>
                        <a:rPr lang="ru-RU" b="1" i="1" u="sng" baseline="0" dirty="0" smtClean="0"/>
                        <a:t> № 6, ч.4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Чайковский Симфония №6 ч.4 изм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57213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215238" cy="5847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Музеи П.И.Чайковского</a:t>
            </a:r>
            <a:endParaRPr lang="ru-RU" sz="32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3143272" cy="385765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1285852" y="550070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Дом-музей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 smtClean="0"/>
              <a:t>Воткинске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5721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Дом-музей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 smtClean="0"/>
              <a:t>Клину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357298"/>
            <a:ext cx="3286148" cy="392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357982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П.И.Чайковскому в Клину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памятник кл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6552959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57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Музыкальная угадай-ка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944703"/>
              </p:ext>
            </p:extLst>
          </p:nvPr>
        </p:nvGraphicFramePr>
        <p:xfrm>
          <a:off x="714348" y="2357430"/>
          <a:ext cx="4464496" cy="4459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8958"/>
                <a:gridCol w="1535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</a:t>
                      </a:r>
                      <a:r>
                        <a:rPr lang="ru-RU" sz="1400" dirty="0" smtClean="0"/>
                        <a:t>МУЗ. ПРОИЗВЕДЕНИЯ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МУЗ. ОТРЫВОК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392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«Вариации на тему рококо</a:t>
                      </a:r>
                      <a:r>
                        <a:rPr lang="ru-RU" sz="1300" b="1" baseline="0" dirty="0" smtClean="0"/>
                        <a:t> для виолончели</a:t>
                      </a:r>
                      <a:r>
                        <a:rPr lang="ru-RU" sz="1300" b="1" dirty="0" smtClean="0"/>
                        <a:t>»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82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Фортепианный цикл «Времена года» (Июнь)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Опера «Евгений Онегин» (полонез)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1471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Балет «Лебединое</a:t>
                      </a:r>
                      <a:r>
                        <a:rPr lang="ru-RU" sz="1300" b="1" baseline="0" dirty="0" smtClean="0"/>
                        <a:t> озеро</a:t>
                      </a:r>
                      <a:r>
                        <a:rPr lang="ru-RU" sz="1300" b="1" dirty="0" smtClean="0"/>
                        <a:t>»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Симфония</a:t>
                      </a:r>
                      <a:r>
                        <a:rPr lang="ru-RU" sz="1300" b="1" baseline="0" dirty="0" smtClean="0"/>
                        <a:t> № 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5730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Кантата «Москва»</a:t>
                      </a:r>
                      <a:r>
                        <a:rPr lang="ru-RU" sz="1300" b="1" baseline="0" dirty="0" smtClean="0"/>
                        <a:t> (часть 2)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2851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Балет «Щелкунчик» (Па-де-де)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56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Концерт</a:t>
                      </a:r>
                      <a:r>
                        <a:rPr lang="ru-RU" sz="1300" b="1" baseline="0" dirty="0" smtClean="0"/>
                        <a:t> № 1 для фортепиано с орк.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56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Балет «Спящая красавица» (вальс)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56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Симфония</a:t>
                      </a:r>
                      <a:r>
                        <a:rPr lang="ru-RU" sz="1300" b="1" baseline="0" dirty="0" smtClean="0"/>
                        <a:t> № 6 (часть 4)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136408"/>
              </p:ext>
            </p:extLst>
          </p:nvPr>
        </p:nvGraphicFramePr>
        <p:xfrm>
          <a:off x="5715008" y="2428868"/>
          <a:ext cx="2143140" cy="43278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94486"/>
                <a:gridCol w="1248654"/>
              </a:tblGrid>
              <a:tr h="44416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</a:tr>
              <a:tr h="42948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83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12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948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126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74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6595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3716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Содержимое 3"/>
          <p:cNvSpPr txBox="1">
            <a:spLocks/>
          </p:cNvSpPr>
          <p:nvPr/>
        </p:nvSpPr>
        <p:spPr>
          <a:xfrm>
            <a:off x="428596" y="928670"/>
            <a:ext cx="8229600" cy="1428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на закрепление нового материала: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i="1" dirty="0" smtClean="0"/>
              <a:t>прослушать музыкальный отрывок </a:t>
            </a:r>
            <a:r>
              <a:rPr lang="ru-RU" sz="2000" i="1" dirty="0" smtClean="0"/>
              <a:t>(</a:t>
            </a:r>
            <a:r>
              <a:rPr lang="ru-RU" sz="2000" i="1" dirty="0" smtClean="0"/>
              <a:t>по порядку с 1 по </a:t>
            </a:r>
            <a:r>
              <a:rPr lang="ru-RU" sz="2000" i="1" dirty="0" smtClean="0"/>
              <a:t>10) </a:t>
            </a:r>
            <a:r>
              <a:rPr lang="ru-RU" sz="2000" i="1" dirty="0" smtClean="0"/>
              <a:t>и значок звукового файла перенести в нужную ячейку напротив названия </a:t>
            </a:r>
            <a:r>
              <a:rPr lang="ru-RU" sz="2000" i="1" dirty="0" smtClean="0"/>
              <a:t>музыкального произведения</a:t>
            </a:r>
            <a:r>
              <a:rPr lang="ru-RU" sz="2000" i="1" dirty="0" smtClean="0"/>
              <a:t> </a:t>
            </a:r>
            <a:r>
              <a:rPr lang="ru-RU" sz="2000" i="1" dirty="0" smtClean="0"/>
              <a:t>(на интерактивной доске)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4 СИМФОНИЯ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6755907" y="2500306"/>
            <a:ext cx="244985" cy="334452"/>
          </a:xfrm>
          <a:prstGeom prst="rect">
            <a:avLst/>
          </a:prstGeom>
        </p:spPr>
      </p:pic>
      <p:pic>
        <p:nvPicPr>
          <p:cNvPr id="17" name="спящ.крас. 00_00_00-00_01_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6715139" y="2994974"/>
            <a:ext cx="387727" cy="219712"/>
          </a:xfrm>
          <a:prstGeom prst="rect">
            <a:avLst/>
          </a:prstGeom>
        </p:spPr>
      </p:pic>
      <p:pic>
        <p:nvPicPr>
          <p:cNvPr id="18" name="времена года июнь 00_00_00-00_01_00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6715140" y="3357562"/>
            <a:ext cx="315748" cy="433680"/>
          </a:xfrm>
          <a:prstGeom prst="rect">
            <a:avLst/>
          </a:prstGeom>
        </p:spPr>
      </p:pic>
      <p:pic>
        <p:nvPicPr>
          <p:cNvPr id="19" name="щелкунчик 00_00_00-00_01_00 00_00_00-00_01_00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6715140" y="3817427"/>
            <a:ext cx="304800" cy="242325"/>
          </a:xfrm>
          <a:prstGeom prst="rect">
            <a:avLst/>
          </a:prstGeom>
        </p:spPr>
      </p:pic>
      <p:pic>
        <p:nvPicPr>
          <p:cNvPr id="20" name="вариации на тему рококо 00_00_00-00_01_00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6715139" y="4257708"/>
            <a:ext cx="437397" cy="314300"/>
          </a:xfrm>
          <a:prstGeom prst="rect">
            <a:avLst/>
          </a:prstGeom>
        </p:spPr>
      </p:pic>
      <p:pic>
        <p:nvPicPr>
          <p:cNvPr id="29" name="кантата москва 00_00_00-00_01_00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 cstate="print"/>
          <a:stretch>
            <a:fillRect/>
          </a:stretch>
        </p:blipFill>
        <p:spPr>
          <a:xfrm>
            <a:off x="6767530" y="5000636"/>
            <a:ext cx="304800" cy="304800"/>
          </a:xfrm>
          <a:prstGeom prst="rect">
            <a:avLst/>
          </a:prstGeom>
        </p:spPr>
      </p:pic>
      <p:pic>
        <p:nvPicPr>
          <p:cNvPr id="30" name="Е.Онегин полонез 00_00_00-00_01_00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8" cstate="print"/>
          <a:stretch>
            <a:fillRect/>
          </a:stretch>
        </p:blipFill>
        <p:spPr>
          <a:xfrm>
            <a:off x="6786578" y="5500702"/>
            <a:ext cx="231309" cy="308412"/>
          </a:xfrm>
          <a:prstGeom prst="rect">
            <a:avLst/>
          </a:prstGeom>
        </p:spPr>
      </p:pic>
      <p:pic>
        <p:nvPicPr>
          <p:cNvPr id="31" name="1 фортеп.концерт 00_00_00-00_01_00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6786578" y="5929330"/>
            <a:ext cx="256503" cy="329295"/>
          </a:xfrm>
          <a:prstGeom prst="rect">
            <a:avLst/>
          </a:prstGeom>
        </p:spPr>
      </p:pic>
      <p:pic>
        <p:nvPicPr>
          <p:cNvPr id="32" name="лебединое озеро 00_00_00-00_01_00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0" cstate="print"/>
          <a:stretch>
            <a:fillRect/>
          </a:stretch>
        </p:blipFill>
        <p:spPr>
          <a:xfrm>
            <a:off x="6759708" y="6429396"/>
            <a:ext cx="282340" cy="304800"/>
          </a:xfrm>
          <a:prstGeom prst="rect">
            <a:avLst/>
          </a:prstGeom>
        </p:spPr>
      </p:pic>
      <p:pic>
        <p:nvPicPr>
          <p:cNvPr id="34" name="Чайковский Симфония №6 ч.4 изм.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1" cstate="print"/>
          <a:stretch>
            <a:fillRect/>
          </a:stretch>
        </p:blipFill>
        <p:spPr>
          <a:xfrm>
            <a:off x="6714837" y="4643446"/>
            <a:ext cx="376541" cy="2560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6684 0.3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465 0.460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6736 -0.02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6684 0.230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6684 -0.210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27066 0.266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8038 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27066 -0.261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27205 -0.031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27049 -0.333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0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0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0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7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0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0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Петр Ильич Чайковский</a:t>
            </a:r>
            <a:b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великий русский композитор и дирижёр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541364"/>
              </p:ext>
            </p:extLst>
          </p:nvPr>
        </p:nvGraphicFramePr>
        <p:xfrm>
          <a:off x="3929058" y="1185528"/>
          <a:ext cx="5000660" cy="56724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3621"/>
                <a:gridCol w="2917039"/>
              </a:tblGrid>
              <a:tr h="5772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Годы жизни 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25 апреля 1840</a:t>
                      </a:r>
                      <a:r>
                        <a:rPr lang="ru-RU" sz="1800" baseline="0" dirty="0" smtClean="0"/>
                        <a:t> г.–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25 октября </a:t>
                      </a:r>
                      <a:r>
                        <a:rPr lang="ru-RU" sz="1800" dirty="0" smtClean="0"/>
                        <a:t>1893 г.</a:t>
                      </a:r>
                      <a:endParaRPr lang="ru-RU" dirty="0"/>
                    </a:p>
                  </a:txBody>
                  <a:tcPr/>
                </a:tc>
              </a:tr>
              <a:tr h="5772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Место рождения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Россия,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г. Воткинск на Урале</a:t>
                      </a:r>
                      <a:endParaRPr lang="ru-RU" dirty="0"/>
                    </a:p>
                  </a:txBody>
                  <a:tcPr/>
                </a:tc>
              </a:tr>
              <a:tr h="305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Основные произведения</a:t>
                      </a:r>
                      <a:endParaRPr lang="ru-RU" sz="2000" b="1" i="1" dirty="0" smtClean="0"/>
                    </a:p>
                    <a:p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11 опер: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«Евгений</a:t>
                      </a:r>
                      <a:r>
                        <a:rPr lang="ru-RU" baseline="0" dirty="0" smtClean="0"/>
                        <a:t> Онегин», «Пиковая дама», «Иоланта», «Мазепа» и др.</a:t>
                      </a:r>
                      <a:endParaRPr lang="ru-RU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3 балета: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«Лебединое озеро», «Спящая красавица», «Щелкунчик»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6 симфоний</a:t>
                      </a:r>
                      <a:r>
                        <a:rPr lang="ru-RU" baseline="0" dirty="0" smtClean="0"/>
                        <a:t> и др. симфонические произв.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 для фортепиано: «Времена года», «Детский альбом» и др.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 свыше 100 романсов</a:t>
                      </a:r>
                      <a:endParaRPr lang="ru-RU" dirty="0"/>
                    </a:p>
                  </a:txBody>
                  <a:tcPr/>
                </a:tc>
              </a:tr>
              <a:tr h="100903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тема творчества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Борьба человека за счастье, добро, свет и свободу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чайко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3964810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5979137" cy="92333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тест</a:t>
            </a:r>
            <a:endParaRPr lang="ru-RU" sz="54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286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Задание на закрепление материала:</a:t>
            </a:r>
          </a:p>
          <a:p>
            <a:pPr algn="ctr">
              <a:buNone/>
            </a:pPr>
            <a:r>
              <a:rPr lang="ru-RU" i="1" dirty="0" smtClean="0"/>
              <a:t>ответьте на следующие вопросы,</a:t>
            </a:r>
          </a:p>
          <a:p>
            <a:pPr algn="ctr">
              <a:buNone/>
            </a:pPr>
            <a:r>
              <a:rPr lang="ru-RU" i="1" dirty="0" smtClean="0"/>
              <a:t>выбрав правильный ответ</a:t>
            </a:r>
          </a:p>
          <a:p>
            <a:pPr algn="ctr">
              <a:buNone/>
            </a:pPr>
            <a:r>
              <a:rPr lang="ru-RU" i="1" dirty="0" smtClean="0"/>
              <a:t>(на интерактивной доске).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859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П.И. Чайковский – это великий: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14612" y="4500570"/>
          <a:ext cx="428628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40447"/>
                <a:gridCol w="3445833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композитор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4612" y="5572140"/>
          <a:ext cx="428628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40447"/>
                <a:gridCol w="3445833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дирижёр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14612" y="3357562"/>
          <a:ext cx="4286280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40447"/>
                <a:gridCol w="3445833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пианист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59843E-6 L -0.28716 -0.351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0467E-6 L 0.24045 -0.518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родился П.И.Чайковский: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14546" y="4357694"/>
          <a:ext cx="4857784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1033571"/>
                <a:gridCol w="3824213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Воткинске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14546" y="5572140"/>
          <a:ext cx="4857784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1033571"/>
                <a:gridCol w="3824213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baseline="0" dirty="0" smtClean="0"/>
                        <a:t>в Петербурге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214546" y="3071810"/>
          <a:ext cx="4857784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1033572"/>
                <a:gridCol w="3824212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Москве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2265E-6 L -2.5E-6 -0.404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28588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каком училище учился П.И.Чайковский:</a:t>
            </a:r>
            <a:endParaRPr lang="ru-RU" sz="4800" b="1" cap="all" dirty="0">
              <a:ln>
                <a:solidFill>
                  <a:schemeClr val="accent6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28860" y="4357694"/>
          <a:ext cx="5286412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13294"/>
                <a:gridCol w="4473118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правоведения 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428860" y="5500702"/>
          <a:ext cx="5286412" cy="1147065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13294"/>
                <a:gridCol w="4473118"/>
              </a:tblGrid>
              <a:tr h="1147065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 художественном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28860" y="3286124"/>
          <a:ext cx="5286412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34697"/>
                <a:gridCol w="4451715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музыкальном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2857496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6054E-6 L -0.00364 -0.414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285884"/>
          </a:xfrm>
        </p:spPr>
        <p:txBody>
          <a:bodyPr>
            <a:noAutofit/>
          </a:bodyPr>
          <a:lstStyle/>
          <a:p>
            <a:r>
              <a:rPr lang="ru-RU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Какую консерваторию закончил П.И.Чайковский:</a:t>
            </a:r>
            <a:endParaRPr lang="ru-RU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00232" y="4357694"/>
          <a:ext cx="5143536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Московскую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00232" y="5500702"/>
          <a:ext cx="5143536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Уральскую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00232" y="3286124"/>
          <a:ext cx="5143536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Петербургскую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2857496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2908E-6 L 0.00417 -0.247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285884"/>
          </a:xfrm>
        </p:spPr>
        <p:txBody>
          <a:bodyPr>
            <a:noAutofit/>
          </a:bodyPr>
          <a:lstStyle/>
          <a:p>
            <a:r>
              <a:rPr lang="ru-RU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какой консерватории работал П.И.Чайковский:</a:t>
            </a:r>
            <a:endParaRPr lang="ru-RU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00232" y="4357694"/>
          <a:ext cx="5143536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Московской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00232" y="5500702"/>
          <a:ext cx="5143536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 Уральской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00232" y="3286124"/>
          <a:ext cx="5143536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4429156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Петербургской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2857496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E6DCAC">
                <a:alpha val="2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859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Учитель П.И.Чайковского:</a:t>
            </a:r>
            <a:endParaRPr lang="ru-RU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28926" y="4429132"/>
          <a:ext cx="4500594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937624"/>
                <a:gridCol w="3562970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Н.Кашкин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8926" y="5572140"/>
          <a:ext cx="4572032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952507"/>
                <a:gridCol w="3619525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А.Рубинштейн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928926" y="3286124"/>
          <a:ext cx="4500594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937624"/>
                <a:gridCol w="3562970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Н.Рубинштейн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6678E-6 L -2.5E-6 -0.518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8595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«Спящая красавица», «Щелкунчик», «Лебединое озеро» написаны в жанре</a:t>
            </a: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43240" y="4429132"/>
          <a:ext cx="3071834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08377"/>
                <a:gridCol w="2263457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балета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40" y="5572140"/>
          <a:ext cx="3071834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08377"/>
                <a:gridCol w="2263457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романса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143240" y="3286124"/>
          <a:ext cx="3071834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08377"/>
                <a:gridCol w="2263457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оперы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6054E-6 L 2.5E-6 -0.351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85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«Евгений Онегин», «Пиковая дама» – это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71802" y="4429132"/>
          <a:ext cx="3143272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85818"/>
                <a:gridCol w="2357454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балеты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1802" y="5572140"/>
          <a:ext cx="3143272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27177"/>
                <a:gridCol w="2316095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фантазии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02" y="3286124"/>
          <a:ext cx="3143272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27176"/>
                <a:gridCol w="2316096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оперы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2908E-6 L -2.5E-6 -0.22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5">
                <a:lumMod val="40000"/>
                <a:lumOff val="60000"/>
                <a:alpha val="7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6430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Сколько балетов написал П.И.Чайковский: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43240" y="4357694"/>
          <a:ext cx="285752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56402"/>
                <a:gridCol w="2101118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ПЯТЬ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40" y="5429264"/>
          <a:ext cx="285752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2143140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ТРИ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143240" y="3286124"/>
          <a:ext cx="2857520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56403"/>
                <a:gridCol w="2101117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ДЕСЯТЬ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2857496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91E-6 L 0 -0.54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дители Чайковс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769497" cy="3000396"/>
          </a:xfrm>
          <a:prstGeom prst="rect">
            <a:avLst/>
          </a:prstGeom>
        </p:spPr>
      </p:pic>
      <p:pic>
        <p:nvPicPr>
          <p:cNvPr id="8" name="Рисунок 7" descr="детст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214686"/>
            <a:ext cx="5214974" cy="3479133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5000628" y="214290"/>
            <a:ext cx="4000496" cy="2875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u="sng" dirty="0" smtClean="0"/>
              <a:t>Отец</a:t>
            </a:r>
            <a:r>
              <a:rPr lang="ru-RU" sz="2000" b="1" dirty="0" smtClean="0"/>
              <a:t> композитора - Илья Петрович Чайковский – горный инженер, был директором завода.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Мать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композитора - Александра Андреевна  </a:t>
            </a:r>
            <a:r>
              <a:rPr kumimoji="0" lang="ru-RU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Ассиер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дочь обрусевшего француза</a:t>
            </a:r>
            <a:r>
              <a:rPr lang="ru-RU" sz="2000" b="1" dirty="0" smtClean="0"/>
              <a:t>. Она играла на фортепиано и органе.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285720" y="3214686"/>
            <a:ext cx="371477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 smtClean="0"/>
              <a:t>П.И.Чайковский имел двух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 smtClean="0"/>
              <a:t>сестёр и четырёх братьев.</a:t>
            </a:r>
          </a:p>
        </p:txBody>
      </p:sp>
      <p:pic>
        <p:nvPicPr>
          <p:cNvPr id="7" name="Рисунок 6" descr="братья Чайк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3711502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FC000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859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находятся музеи П.И.Чайковского: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86050" y="4500570"/>
          <a:ext cx="392909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3214710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Воткинске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86050" y="5643578"/>
          <a:ext cx="3929090" cy="110040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3214710"/>
              </a:tblGrid>
              <a:tr h="110040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baseline="0" dirty="0" smtClean="0"/>
                        <a:t>в Клину</a:t>
                      </a:r>
                      <a:endParaRPr lang="ru-RU" sz="40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86050" y="3357562"/>
          <a:ext cx="3929090" cy="108533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714380"/>
                <a:gridCol w="3214710"/>
              </a:tblGrid>
              <a:tr h="1085333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Петербурге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29149 -0.3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20105 -0.53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СПИСОК ИСПОЛЬЗОВАННОЙ ЛИТЕРАТУРЫ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0009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err="1" smtClean="0"/>
              <a:t>Васина-Гроссман</a:t>
            </a:r>
            <a:r>
              <a:rPr lang="ru-RU" sz="2000" b="1" dirty="0" smtClean="0"/>
              <a:t> В.А. Книга о музыке и великих музыкантах: Маленькая энциклопедия. – М.: Дет. лит., 1986. – 192 с.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Давыдова К. Чайковский в Клину. - М.: Советская Россия, 1976.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err="1" smtClean="0"/>
              <a:t>Осовицкая</a:t>
            </a:r>
            <a:r>
              <a:rPr lang="ru-RU" sz="2000" b="1" dirty="0" smtClean="0"/>
              <a:t> З.Е., Казаринова А.С. Музыкальная литература: Учебник для ДМШ: Первый год обучения. – М.: Музыка., 2004. – 224 с.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/>
              <a:t>Разумовская О. К. Русские композиторы. – М.: Айрис-пресс, 2007. – 176 с.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Смирнова Э. Русская музыкальная литература: для 6-7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 ДМШ: Учебник. – М.: Музыка, 1999. – 141 с.</a:t>
            </a:r>
          </a:p>
          <a:p>
            <a:pPr marL="342900" indent="-342900">
              <a:buAutoNum type="arabicPeriod"/>
            </a:pPr>
            <a:r>
              <a:rPr lang="ru-RU" sz="2000" b="1" dirty="0" err="1" smtClean="0"/>
              <a:t>Шорникова</a:t>
            </a:r>
            <a:r>
              <a:rPr lang="ru-RU" sz="2000" b="1" dirty="0" smtClean="0"/>
              <a:t> М. Музыкальная литература: русская музыкальная классика: третий год обучения: учеб. пособие. – Ростов на Дону: Феникс, 2010. – 283 с.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215106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г. Санкт-Петербург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в юн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1" y="1000108"/>
            <a:ext cx="3622111" cy="5429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000109"/>
            <a:ext cx="4786346" cy="323165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1850 – 1859</a:t>
            </a:r>
          </a:p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УЧЁБА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Училище правоведения</a:t>
            </a:r>
          </a:p>
          <a:p>
            <a:pPr algn="ctr"/>
            <a:r>
              <a:rPr lang="ru-RU" sz="2400" b="1" dirty="0" smtClean="0"/>
              <a:t>Здесь П.И.Чайковский получил хорошее общее и музыкальное образование. Его учителем по хоровому </a:t>
            </a:r>
            <a:r>
              <a:rPr lang="ru-RU" sz="2400" b="1" dirty="0" err="1" smtClean="0"/>
              <a:t>дирижированию</a:t>
            </a:r>
            <a:r>
              <a:rPr lang="ru-RU" sz="2400" b="1" dirty="0" smtClean="0"/>
              <a:t> был Г.Я.Ломакин</a:t>
            </a:r>
            <a:endParaRPr lang="ru-RU" sz="36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786322"/>
            <a:ext cx="4786346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1859 – 1860</a:t>
            </a:r>
          </a:p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СЛУЖБА</a:t>
            </a:r>
          </a:p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департаменте Министерства юстиции</a:t>
            </a:r>
            <a:endParaRPr lang="ru-RU" sz="2400" b="1" spc="5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1 симфония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071546"/>
            <a:ext cx="4643502" cy="16312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1860 – 1862</a:t>
            </a:r>
          </a:p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УЧЁБА в музыкальных классах при Русском музыкальном обществе</a:t>
            </a:r>
            <a:endParaRPr lang="ru-RU" sz="24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071546"/>
            <a:ext cx="4071934" cy="16312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1862 – 1865</a:t>
            </a:r>
          </a:p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УЧЁБА в Петербургской консерватории у педагогов Н.Зарембы, А.Рубинштейна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620" y="5643578"/>
            <a:ext cx="50720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Антон Григорьевич Рубинштейн – основатель (в 1862 г.), директор первой в России консерватории в г.Санкт-Петербург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85728"/>
            <a:ext cx="6215106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г. Санкт-Петербург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зарем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1996692" cy="2786082"/>
          </a:xfrm>
          <a:prstGeom prst="rect">
            <a:avLst/>
          </a:prstGeom>
        </p:spPr>
      </p:pic>
      <p:pic>
        <p:nvPicPr>
          <p:cNvPr id="11" name="Рисунок 10" descr="Rubinstein_Anton_Grigor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786058"/>
            <a:ext cx="1928826" cy="2757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5643578"/>
            <a:ext cx="350046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Николай Иванович Заремба – русский муз. теоретик, педагог и композитор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езире ар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4800632" cy="60007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86446" y="142852"/>
            <a:ext cx="2643206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1868 год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Москва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1225689"/>
            <a:ext cx="35004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Москву приехала итальянская оперная труппа. Среди её певиц выделялась Дезире </a:t>
            </a:r>
            <a:r>
              <a:rPr lang="ru-RU" sz="2400" b="1" dirty="0" err="1" smtClean="0"/>
              <a:t>Арто</a:t>
            </a:r>
            <a:r>
              <a:rPr lang="ru-RU" sz="2400" b="1" dirty="0" smtClean="0"/>
              <a:t>, обладательница яркого голоса и драматического таланта. Между певицей и Чайковским вспыхнуло взаимное чувство. Но неожиданно </a:t>
            </a:r>
            <a:r>
              <a:rPr lang="ru-RU" sz="2400" b="1" dirty="0" err="1" smtClean="0"/>
              <a:t>Арто</a:t>
            </a:r>
            <a:r>
              <a:rPr lang="ru-RU" sz="2400" b="1" dirty="0" smtClean="0"/>
              <a:t> вышла замуж за испанского певца. Пётр Ильич глубоко переживал этот разрыв.</a:t>
            </a:r>
            <a:endParaRPr lang="ru-RU" sz="2400" b="1" dirty="0"/>
          </a:p>
        </p:txBody>
      </p:sp>
      <p:pic>
        <p:nvPicPr>
          <p:cNvPr id="18" name="романс средь шумного бала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720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FFFF00"/>
            </a:gs>
            <a:gs pos="71001">
              <a:srgbClr val="3333CC"/>
            </a:gs>
            <a:gs pos="81000">
              <a:srgbClr val="1170FF"/>
            </a:gs>
            <a:gs pos="32000">
              <a:schemeClr val="accent1">
                <a:lumMod val="20000"/>
                <a:lumOff val="8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5429264"/>
            <a:ext cx="407196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Николай Григорьевич Рубинштейн – основатель (в 1866 г.), директор Московской консерватории</a:t>
            </a:r>
          </a:p>
          <a:p>
            <a:pPr algn="ctr"/>
            <a:endParaRPr lang="ru-RU" sz="1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85728"/>
            <a:ext cx="6215106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г. Москва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ник рубинштей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3255735" cy="40512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1005128"/>
          <a:ext cx="3857652" cy="55480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57652"/>
              </a:tblGrid>
              <a:tr h="65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spc="50" dirty="0" smtClean="0">
                          <a:ln w="11430"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1866 – 1877</a:t>
                      </a:r>
                    </a:p>
                  </a:txBody>
                  <a:tcPr/>
                </a:tc>
              </a:tr>
              <a:tr h="844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/>
                        <a:t>РАБОТА в должности профессора Московской консерватории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7066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/>
                        <a:t>Знакомство с выдающимися деятелями</a:t>
                      </a:r>
                      <a:r>
                        <a:rPr lang="ru-RU" sz="2000" b="1" kern="1200" baseline="0" dirty="0" smtClean="0"/>
                        <a:t> культуры</a:t>
                      </a:r>
                      <a:r>
                        <a:rPr lang="ru-RU" sz="2000" b="1" kern="1200" dirty="0" smtClean="0"/>
                        <a:t>. Среди них драматург Островский, музыкальный писатель Одоевский, поэт Плещеев, артисты Малого театра, музыкальный критик </a:t>
                      </a:r>
                      <a:r>
                        <a:rPr lang="ru-RU" sz="2000" b="1" kern="1200" dirty="0" err="1" smtClean="0"/>
                        <a:t>Н.Кашкин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37515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 smtClean="0"/>
                        <a:t>Основные произведения:</a:t>
                      </a:r>
                      <a:r>
                        <a:rPr lang="ru-RU" sz="2000" b="1" u="none" kern="1200" dirty="0" smtClean="0"/>
                        <a:t> </a:t>
                      </a:r>
                      <a:r>
                        <a:rPr lang="ru-RU" sz="2000" b="1" kern="1200" dirty="0" smtClean="0"/>
                        <a:t>оперы</a:t>
                      </a:r>
                      <a:r>
                        <a:rPr lang="ru-RU" sz="2000" b="1" kern="1200" baseline="0" dirty="0" smtClean="0"/>
                        <a:t> </a:t>
                      </a:r>
                      <a:r>
                        <a:rPr lang="ru-RU" sz="2000" b="1" kern="1200" dirty="0" smtClean="0"/>
                        <a:t>«Ундина», «Кузнец </a:t>
                      </a:r>
                      <a:r>
                        <a:rPr lang="ru-RU" sz="2000" b="1" kern="1200" dirty="0" err="1" smtClean="0"/>
                        <a:t>Вакула</a:t>
                      </a:r>
                      <a:r>
                        <a:rPr lang="ru-RU" sz="2000" b="1" kern="1200" dirty="0" smtClean="0"/>
                        <a:t>»,</a:t>
                      </a:r>
                      <a:r>
                        <a:rPr lang="ru-RU" sz="2000" b="1" kern="1200" baseline="0" dirty="0" smtClean="0"/>
                        <a:t> </a:t>
                      </a:r>
                      <a:endParaRPr lang="ru-RU" sz="2000" b="1" kern="1200" baseline="0" dirty="0" smtClean="0"/>
                    </a:p>
                    <a:p>
                      <a:pPr algn="ctr"/>
                      <a:endParaRPr lang="ru-RU" sz="2000" b="1" kern="1200" baseline="0" dirty="0" smtClean="0"/>
                    </a:p>
                    <a:p>
                      <a:pPr algn="ctr"/>
                      <a:endParaRPr lang="ru-RU" sz="2000" b="1" kern="1200" baseline="0" dirty="0" smtClean="0"/>
                    </a:p>
                    <a:p>
                      <a:pPr algn="ctr"/>
                      <a:r>
                        <a:rPr lang="ru-RU" sz="2000" b="1" kern="1200" dirty="0" err="1" smtClean="0"/>
                        <a:t>фортеп</a:t>
                      </a:r>
                      <a:r>
                        <a:rPr lang="ru-RU" sz="2000" b="1" kern="1200" dirty="0" smtClean="0"/>
                        <a:t>. трио,</a:t>
                      </a:r>
                      <a:r>
                        <a:rPr lang="ru-RU" sz="2000" b="1" kern="1200" baseline="0" dirty="0" smtClean="0"/>
                        <a:t> романсы и др. 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вариации на тему рококо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4857752" y="5643578"/>
            <a:ext cx="3500462" cy="500066"/>
          </a:xfrm>
          <a:prstGeom prst="wedgeRectCallout">
            <a:avLst>
              <a:gd name="adj1" fmla="val 60548"/>
              <a:gd name="adj2" fmla="val 101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Вариации на тему  рококо</a:t>
            </a:r>
          </a:p>
          <a:p>
            <a:pPr algn="ctr"/>
            <a:r>
              <a:rPr lang="ru-RU" b="1" dirty="0" smtClean="0"/>
              <a:t>для виолончели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285728"/>
            <a:ext cx="6215106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П.И.Чайковский в Каменке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000108"/>
            <a:ext cx="2500330" cy="3785652"/>
          </a:xfrm>
          <a:prstGeom prst="rect">
            <a:avLst/>
          </a:prstGeom>
          <a:ln>
            <a:solidFill>
              <a:srgbClr val="E8ED13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Летние каникулы П.И.Чайковский проводил в имении Каменка на Украине, где жила его сестра А.И.Давыдова с семьёй.</a:t>
            </a:r>
            <a:endParaRPr lang="ru-RU" sz="24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842337"/>
            <a:ext cx="857256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Здесь на лоне южной природы композитор создал много произведений: фортепианный цикл «Времена </a:t>
            </a:r>
            <a:r>
              <a:rPr lang="ru-RU" sz="2000" b="1" dirty="0" smtClean="0"/>
              <a:t>го  , ,«</a:t>
            </a:r>
            <a:r>
              <a:rPr lang="ru-RU" sz="2000" b="1" dirty="0" err="1" smtClean="0"/>
              <a:t>Ната-вальс</a:t>
            </a:r>
            <a:r>
              <a:rPr lang="ru-RU" sz="2000" b="1" dirty="0" smtClean="0"/>
              <a:t>», оперы «Воевода», «Опричник», отдельные части симфоний (Первой, Второй, Третьей)</a:t>
            </a:r>
          </a:p>
        </p:txBody>
      </p:sp>
      <p:pic>
        <p:nvPicPr>
          <p:cNvPr id="6" name="Рисунок 5" descr="сестра чай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2971800" cy="3257550"/>
          </a:xfrm>
          <a:prstGeom prst="rect">
            <a:avLst/>
          </a:prstGeom>
        </p:spPr>
      </p:pic>
      <p:pic>
        <p:nvPicPr>
          <p:cNvPr id="7" name="Рисунок 6" descr="племянник чай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000108"/>
            <a:ext cx="2371725" cy="3257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4286256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Сестра П.И.Чайковского – Александра Ильинична Давыдова (вышла замуж за декабриста Льва Васильевича Давыдова)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4357694"/>
            <a:ext cx="314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Любимый племянник П.И.Чайковского Владимир Львович Давыдов (ему композитор посвятит</a:t>
            </a:r>
          </a:p>
          <a:p>
            <a:pPr algn="ctr"/>
            <a:r>
              <a:rPr lang="ru-RU" b="1" dirty="0" smtClean="0"/>
              <a:t>шестую симфонию)</a:t>
            </a:r>
            <a:endParaRPr lang="ru-RU" b="1" dirty="0"/>
          </a:p>
        </p:txBody>
      </p:sp>
      <p:pic>
        <p:nvPicPr>
          <p:cNvPr id="12" name="времена года июнь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500034" y="6215082"/>
            <a:ext cx="4143404" cy="285752"/>
          </a:xfrm>
          <a:prstGeom prst="wedgeRoundRectCallout">
            <a:avLst>
              <a:gd name="adj1" fmla="val -58463"/>
              <a:gd name="adj2" fmla="val 103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</a:t>
            </a:r>
            <a:r>
              <a:rPr lang="ru-RU" b="1" dirty="0" smtClean="0"/>
              <a:t>ортепианный цикл «Времена года»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3399FF">
                <a:alpha val="79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00166" y="285728"/>
            <a:ext cx="6215106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Середина 1870-х годов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Расцвет творчества П.И.Чайковского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714488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этот период  композитор создал такие шедевры, как опера «Евгений Онегин», 4 симфония, балет «Лебединое озеро», первый концерт для фортепиано с оркестром, концерт для скрипки с оркестром.</a:t>
            </a:r>
            <a:endParaRPr lang="ru-RU" sz="24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0741"/>
              </p:ext>
            </p:extLst>
          </p:nvPr>
        </p:nvGraphicFramePr>
        <p:xfrm>
          <a:off x="4929158" y="5643578"/>
          <a:ext cx="4214842" cy="105992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2897704"/>
                <a:gridCol w="131713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Произведение для прослушивания: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4167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Опера «Евгений Онегин», полонез</a:t>
                      </a:r>
                      <a:endParaRPr lang="ru-RU" b="1" i="1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" name="Рисунок 10" descr="москва теа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5031884" cy="4000504"/>
          </a:xfrm>
          <a:prstGeom prst="rect">
            <a:avLst/>
          </a:prstGeom>
        </p:spPr>
      </p:pic>
      <p:pic>
        <p:nvPicPr>
          <p:cNvPr id="7" name="Е.Онегин полонез 00_00_00-00_01_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1311</Words>
  <Application>Microsoft Office PowerPoint</Application>
  <PresentationFormat>Экран (4:3)</PresentationFormat>
  <Paragraphs>240</Paragraphs>
  <Slides>31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бюджетное учреждение дополнительного образования «Детская музыкальная школа № 2 эстрадно-духового оркестра» Елабужского муниципального района Республики Татарстан </vt:lpstr>
      <vt:lpstr>Петр Ильич Чайковский  великий русский композитор и дирижёр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П.И. Чайковский – это великий:</vt:lpstr>
      <vt:lpstr>Где родился П.И.Чайковский:</vt:lpstr>
      <vt:lpstr>В каком училище учился П.И.Чайковский:</vt:lpstr>
      <vt:lpstr>Какую консерваторию закончил П.И.Чайковский:</vt:lpstr>
      <vt:lpstr>В какой консерватории работал П.И.Чайковский:</vt:lpstr>
      <vt:lpstr>Учитель П.И.Чайковского:</vt:lpstr>
      <vt:lpstr>«Спящая красавица», «Щелкунчик», «Лебединое озеро» написаны в жанре</vt:lpstr>
      <vt:lpstr>«Евгений Онегин», «Пиковая дама» – это:</vt:lpstr>
      <vt:lpstr>Сколько балетов написал П.И.Чайковский:</vt:lpstr>
      <vt:lpstr>Где находятся музеи П.И.Чайковского: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Васильева Е.И.</dc:title>
  <dc:creator>Muz2</dc:creator>
  <cp:lastModifiedBy>Elena</cp:lastModifiedBy>
  <cp:revision>603</cp:revision>
  <dcterms:created xsi:type="dcterms:W3CDTF">2013-03-04T07:36:50Z</dcterms:created>
  <dcterms:modified xsi:type="dcterms:W3CDTF">2015-04-20T17:03:34Z</dcterms:modified>
</cp:coreProperties>
</file>