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1" r:id="rId5"/>
    <p:sldId id="260" r:id="rId6"/>
    <p:sldId id="262" r:id="rId7"/>
    <p:sldId id="263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5085184"/>
            <a:ext cx="4551040" cy="1296144"/>
          </a:xfrm>
        </p:spPr>
        <p:txBody>
          <a:bodyPr/>
          <a:lstStyle/>
          <a:p>
            <a:pPr algn="r"/>
            <a:r>
              <a:rPr lang="ru-RU" sz="1800" dirty="0" smtClean="0">
                <a:solidFill>
                  <a:srgbClr val="002060"/>
                </a:solidFill>
              </a:rPr>
              <a:t>Подготовила: педагог-психолог</a:t>
            </a:r>
          </a:p>
          <a:p>
            <a:pPr algn="r"/>
            <a:r>
              <a:rPr lang="ru-RU" sz="1800" dirty="0" smtClean="0">
                <a:solidFill>
                  <a:srgbClr val="002060"/>
                </a:solidFill>
              </a:rPr>
              <a:t>Задорожная Ю.О.</a:t>
            </a:r>
          </a:p>
          <a:p>
            <a:pPr algn="r"/>
            <a:r>
              <a:rPr lang="ru-RU" sz="1800" dirty="0" smtClean="0">
                <a:solidFill>
                  <a:srgbClr val="002060"/>
                </a:solidFill>
              </a:rPr>
              <a:t>27.02.2015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6"/>
            <a:ext cx="8964488" cy="2736304"/>
          </a:xfrm>
        </p:spPr>
        <p:txBody>
          <a:bodyPr/>
          <a:lstStyle/>
          <a:p>
            <a:r>
              <a:rPr lang="ru-RU" sz="5400" b="1" i="1" dirty="0" smtClean="0">
                <a:solidFill>
                  <a:schemeClr val="accent2">
                    <a:lumMod val="75000"/>
                  </a:schemeClr>
                </a:solidFill>
              </a:rPr>
              <a:t>Возрастные особенности</a:t>
            </a:r>
            <a:br>
              <a:rPr lang="ru-RU" sz="54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5400" b="1" i="1" dirty="0" smtClean="0">
                <a:solidFill>
                  <a:schemeClr val="accent2">
                    <a:lumMod val="75000"/>
                  </a:schemeClr>
                </a:solidFill>
              </a:rPr>
              <a:t>младших  школьников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e361c725e1bcb16ae0455afbff062d9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2348880"/>
            <a:ext cx="3938014" cy="221513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1524000"/>
            <a:ext cx="8496944" cy="4572000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   Основное внимание необходимо уделить обучению  элементам логического мышления: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выделению различных признаков предметов, сравнению, нахождению общего и различного, классификации, умению давать простейшие определения.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РАЗВИТИЕ МЫШЛЕНИЯ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Рисунок 3" descr="photos0-800x60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4005064"/>
            <a:ext cx="3449960" cy="258747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492896"/>
            <a:ext cx="8229600" cy="1219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СПАСИБО ЗА ВНИМАНИЕ!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51520" y="1052008"/>
            <a:ext cx="856895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Школьник включается в новый для него коллектив, в котором он будет жить, учиться, развиваться целых 11 лет.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Основной деятельностью, его первой и важнейшей обязанностью становится учение – приобретение новых знаний, умений и навыков, накопление систематических сведений об окружающем мире, природе и обществе.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1342700680_zatraty-drugogo-tipa-vremya-dolzhny-li-budut-deti-i-roditeli-podolgu-prosizhivat-nad-d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3573016"/>
            <a:ext cx="3333750" cy="22574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УЧЕНИЕ-СЕРЬЕЗНЫЙ ТРУД!</a:t>
            </a:r>
          </a:p>
          <a:p>
            <a:pPr>
              <a:buNone/>
            </a:pP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2745_html_m613b37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2852936"/>
            <a:ext cx="3498305" cy="34423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1"/>
          <p:cNvSpPr>
            <a:spLocks noGrp="1"/>
          </p:cNvSpPr>
          <p:nvPr>
            <p:ph type="title"/>
          </p:nvPr>
        </p:nvSpPr>
        <p:spPr>
          <a:xfrm>
            <a:off x="457200" y="404663"/>
            <a:ext cx="8229600" cy="3528393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3600" dirty="0" smtClean="0">
                <a:solidFill>
                  <a:srgbClr val="002060"/>
                </a:solidFill>
              </a:rPr>
              <a:t>Только после возникновения интереса к результатам своего учебного труда формируется интерес к содержанию учебной деятельности, к приобретению знаний.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6a00d8341c03bb53ef019104fd2c5e970c-500w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3356992"/>
            <a:ext cx="3240360" cy="32403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Pictures.ashx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124744"/>
            <a:ext cx="3238952" cy="422969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91880" y="152400"/>
            <a:ext cx="5194920" cy="565286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Авторитет учителя – самая важная предпосылка для обучения и воспитания в младших классах.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   </a:t>
            </a:r>
            <a:r>
              <a:rPr lang="ru-RU" sz="2800" b="1" dirty="0" smtClean="0">
                <a:solidFill>
                  <a:srgbClr val="002060"/>
                </a:solidFill>
              </a:rPr>
              <a:t>Психологические исследования показывают, что между вторым и третьим классами происходит скачок в умственном развитии учащихся</a:t>
            </a:r>
            <a:r>
              <a:rPr lang="ru-RU" sz="2800" b="1" dirty="0" smtClean="0">
                <a:solidFill>
                  <a:srgbClr val="002060"/>
                </a:solidFill>
              </a:rPr>
              <a:t>.</a:t>
            </a:r>
          </a:p>
          <a:p>
            <a:pPr>
              <a:buNone/>
            </a:pPr>
            <a:endParaRPr lang="ru-RU" sz="2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   </a:t>
            </a:r>
            <a:r>
              <a:rPr lang="ru-RU" sz="2800" b="1" dirty="0" smtClean="0">
                <a:solidFill>
                  <a:srgbClr val="002060"/>
                </a:solidFill>
              </a:rPr>
              <a:t>Именно на этом этапе обучения происходит активное усвоение и формирование мыслительных операций, более интенсивно развивается вербальное мышление, т.е. мышление, оперирующее понятиями. 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800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   Активно </a:t>
            </a:r>
            <a:r>
              <a:rPr lang="ru-RU" sz="2800" b="1" dirty="0" smtClean="0">
                <a:solidFill>
                  <a:srgbClr val="002060"/>
                </a:solidFill>
              </a:rPr>
              <a:t>развивается и способность ребенка произвольно управлять своими психическими процессами, он учится владеть вниманием, памятью, мышлением. </a:t>
            </a:r>
          </a:p>
          <a:p>
            <a:pPr>
              <a:buNone/>
            </a:pPr>
            <a:endParaRPr lang="ru-RU" sz="2800" b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6563072" cy="17644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 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Возрастные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особенности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  ТРЕТЬЕКЛАССНИКОВ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19977838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2320" y="116632"/>
            <a:ext cx="1403648" cy="141774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259228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1408576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Активно развивается и способность ребенка произвольно управлять своими психическими процессами, он учится владеть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вниманием, памятью, мышлением.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fami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3789040"/>
            <a:ext cx="3505572" cy="25202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93204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При овладении математикой ведущая роль принадлежит </a:t>
            </a:r>
            <a:r>
              <a:rPr lang="ru-RU" b="1" dirty="0" smtClean="0">
                <a:solidFill>
                  <a:srgbClr val="FF0000"/>
                </a:solidFill>
              </a:rPr>
              <a:t>объему внимания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, успешность усвоения русского языка связана с </a:t>
            </a:r>
            <a:r>
              <a:rPr lang="ru-RU" b="1" dirty="0" smtClean="0">
                <a:solidFill>
                  <a:srgbClr val="FF0000"/>
                </a:solidFill>
              </a:rPr>
              <a:t>распределением внимания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, а обучение чтению - с </a:t>
            </a:r>
            <a:r>
              <a:rPr lang="ru-RU" b="1" dirty="0" smtClean="0">
                <a:solidFill>
                  <a:srgbClr val="FF0000"/>
                </a:solidFill>
              </a:rPr>
              <a:t>устойчивостью внимания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  <a:p>
            <a:pP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Таким образом, развивая различные свойства внимания, можно повысить успеваемость школьников по разным учебным предметам.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88640"/>
            <a:ext cx="8676456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	 </a:t>
            </a:r>
            <a:br>
              <a:rPr lang="ru-RU" dirty="0" smtClean="0"/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РАЗВИТИЕ ВНИМАНИЯ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 descr="royal-servent-kids-story-647x450.jp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5013176"/>
            <a:ext cx="2289680" cy="152173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   Основой логической памяти является использование мыслительных процессов в качестве опоры, средства запоминания. Такая память основана на понимании. 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10000"/>
                  </a:schemeClr>
                </a:solidFill>
              </a:rPr>
              <a:t>   В этой связи уместно вспомнить высказывание Л.Н. Толстого: </a:t>
            </a:r>
            <a:r>
              <a:rPr lang="ru-RU" b="1" i="1" dirty="0" smtClean="0">
                <a:solidFill>
                  <a:schemeClr val="tx2">
                    <a:lumMod val="10000"/>
                  </a:schemeClr>
                </a:solidFill>
              </a:rPr>
              <a:t>«Знание только тогда знание, когда оно приобретено усилием мысли, а не одной памятью». </a:t>
            </a:r>
            <a:endParaRPr lang="ru-RU" b="1" i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РАЗВИТИЕ ПАМЯТИ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4509120"/>
            <a:ext cx="1810122" cy="222556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1">
      <a:dk1>
        <a:srgbClr val="E36305"/>
      </a:dk1>
      <a:lt1>
        <a:srgbClr val="DE9306"/>
      </a:lt1>
      <a:dk2>
        <a:srgbClr val="FFCA0C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</TotalTime>
  <Words>317</Words>
  <Application>Microsoft Office PowerPoint</Application>
  <PresentationFormat>Экран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Возрастные особенности младших  школьников </vt:lpstr>
      <vt:lpstr>Слайд 2</vt:lpstr>
      <vt:lpstr>Слайд 3</vt:lpstr>
      <vt:lpstr> Только после возникновения интереса к результатам своего учебного труда формируется интерес к содержанию учебной деятельности, к приобретению знаний.</vt:lpstr>
      <vt:lpstr>Авторитет учителя – самая важная предпосылка для обучения и воспитания в младших классах.  </vt:lpstr>
      <vt:lpstr>  Возрастные особенности    ТРЕТЬЕКЛАССНИКОВ </vt:lpstr>
      <vt:lpstr>Слайд 7</vt:lpstr>
      <vt:lpstr>    РАЗВИТИЕ ВНИМАНИЯ </vt:lpstr>
      <vt:lpstr>РАЗВИТИЕ ПАМЯТИ</vt:lpstr>
      <vt:lpstr>РАЗВИТИЕ МЫШЛЕНИЯ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Возрастные особенности младших  школьников</dc:title>
  <dc:creator>304-2</dc:creator>
  <cp:lastModifiedBy>202</cp:lastModifiedBy>
  <cp:revision>26</cp:revision>
  <dcterms:created xsi:type="dcterms:W3CDTF">2015-02-26T06:39:14Z</dcterms:created>
  <dcterms:modified xsi:type="dcterms:W3CDTF">2015-02-27T11:42:23Z</dcterms:modified>
</cp:coreProperties>
</file>