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7" r:id="rId2"/>
    <p:sldId id="299" r:id="rId3"/>
    <p:sldId id="256" r:id="rId4"/>
    <p:sldId id="304" r:id="rId5"/>
    <p:sldId id="295" r:id="rId6"/>
    <p:sldId id="298" r:id="rId7"/>
    <p:sldId id="257" r:id="rId8"/>
    <p:sldId id="305" r:id="rId9"/>
    <p:sldId id="300" r:id="rId10"/>
    <p:sldId id="307" r:id="rId11"/>
    <p:sldId id="258" r:id="rId12"/>
    <p:sldId id="306" r:id="rId13"/>
    <p:sldId id="259" r:id="rId14"/>
    <p:sldId id="260" r:id="rId15"/>
    <p:sldId id="261" r:id="rId16"/>
    <p:sldId id="301" r:id="rId17"/>
    <p:sldId id="262" r:id="rId18"/>
    <p:sldId id="302" r:id="rId19"/>
    <p:sldId id="263" r:id="rId20"/>
    <p:sldId id="268" r:id="rId21"/>
    <p:sldId id="269" r:id="rId22"/>
    <p:sldId id="308" r:id="rId23"/>
    <p:sldId id="309" r:id="rId24"/>
    <p:sldId id="310" r:id="rId25"/>
    <p:sldId id="313" r:id="rId26"/>
    <p:sldId id="311" r:id="rId27"/>
    <p:sldId id="312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284" r:id="rId37"/>
    <p:sldId id="324" r:id="rId38"/>
    <p:sldId id="32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0EA"/>
    <a:srgbClr val="3D1DFB"/>
    <a:srgbClr val="46E40E"/>
    <a:srgbClr val="FFFF99"/>
    <a:srgbClr val="12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22C-1652-4C26-9DB2-0F3E8F2B5CE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4B49-8899-447F-9F37-1353C4844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22C-1652-4C26-9DB2-0F3E8F2B5CE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4B49-8899-447F-9F37-1353C4844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22C-1652-4C26-9DB2-0F3E8F2B5CE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4B49-8899-447F-9F37-1353C4844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22C-1652-4C26-9DB2-0F3E8F2B5CE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4B49-8899-447F-9F37-1353C4844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22C-1652-4C26-9DB2-0F3E8F2B5CE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4B49-8899-447F-9F37-1353C4844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22C-1652-4C26-9DB2-0F3E8F2B5CE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4B49-8899-447F-9F37-1353C4844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22C-1652-4C26-9DB2-0F3E8F2B5CE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4B49-8899-447F-9F37-1353C4844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22C-1652-4C26-9DB2-0F3E8F2B5CE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4B49-8899-447F-9F37-1353C4844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22C-1652-4C26-9DB2-0F3E8F2B5CE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4B49-8899-447F-9F37-1353C4844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22C-1652-4C26-9DB2-0F3E8F2B5CE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4B49-8899-447F-9F37-1353C4844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22C-1652-4C26-9DB2-0F3E8F2B5CE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4B49-8899-447F-9F37-1353C4844A39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16D122C-1652-4C26-9DB2-0F3E8F2B5CE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374B49-8899-447F-9F37-1353C4844A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6048672"/>
          </a:xfrm>
        </p:spPr>
        <p:txBody>
          <a:bodyPr>
            <a:prstTxWarp prst="textButtonPour">
              <a:avLst>
                <a:gd name="adj1" fmla="val 10534164"/>
                <a:gd name="adj2" fmla="val 6403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88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88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8800" b="1" spc="50" dirty="0" smtClean="0">
                <a:ln w="11430"/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8800" b="1" spc="50" dirty="0" smtClean="0">
                <a:ln w="11430"/>
                <a:solidFill>
                  <a:srgbClr val="AD00EA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88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r>
              <a:rPr lang="ru-RU" sz="8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800" b="1" spc="50" dirty="0" smtClean="0">
                <a:ln w="11430"/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8800" b="1" spc="50" dirty="0" smtClean="0">
                <a:ln w="11430"/>
                <a:solidFill>
                  <a:srgbClr val="3D1DF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88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8800" b="1" spc="50" dirty="0" smtClean="0">
                <a:ln w="11430"/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800" b="1" spc="50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r>
              <a:rPr lang="ru-RU" sz="8800" b="1" spc="50" dirty="0" smtClean="0">
                <a:ln w="11430"/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88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88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8800" b="1" spc="50" dirty="0" smtClean="0">
                <a:ln w="11430"/>
                <a:solidFill>
                  <a:srgbClr val="FFFF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8800" b="1" spc="50" dirty="0">
              <a:ln w="11430"/>
              <a:solidFill>
                <a:srgbClr val="FFFF99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3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1" y="188639"/>
            <a:ext cx="8712968" cy="6480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533434" cy="544522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620688"/>
            <a:ext cx="6191250" cy="571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198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8424936" cy="1080120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Составляющие здорового образа жизни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805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здоровый образ жизни входят: режим труда и отдыха, искоренение вредных привычек, оптимальный двигательный режим, личную гигиену, закаливание, рациональное питание и т.п.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1) Режим труда и отдыха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/>
              <a:t>- 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необходимый элемент здорового образа жизни. При правильном и строго соблюдаемом режиме вырабатывается четкий и необходимый ритм функционирования организма, что создает оптимальные условия для работы и отдыха и тем самым способствует укреплению здоровья, улучшению работоспособности и повышению производительности труда.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955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69764" cy="6192688"/>
          </a:xfrm>
        </p:spPr>
      </p:pic>
    </p:spTree>
    <p:extLst>
      <p:ext uri="{BB962C8B-B14F-4D97-AF65-F5344CB8AC3E}">
        <p14:creationId xmlns:p14="http://schemas.microsoft.com/office/powerpoint/2010/main" val="26220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100" b="1" i="1" dirty="0" smtClean="0">
                <a:solidFill>
                  <a:srgbClr val="00B050"/>
                </a:solidFill>
              </a:rPr>
              <a:t>Сон</a:t>
            </a:r>
            <a:r>
              <a:rPr lang="ru-RU" sz="4100" i="1" dirty="0" smtClean="0"/>
              <a:t> </a:t>
            </a:r>
            <a:r>
              <a:rPr lang="ru-RU" sz="4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обязательная и наиболее полноценная форма ежедневного отдыха. Это, как правило, отражается на продуктивности умственного </a:t>
            </a:r>
            <a:r>
              <a:rPr lang="ru-RU" sz="4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труда</a:t>
            </a:r>
            <a:r>
              <a:rPr lang="ru-RU" sz="4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психоэмоциональном состоянии. Беспорядочный сон может привести к бессоннице, другим нервным расстройствам</a:t>
            </a:r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8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533456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2) И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скоренение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вредных привычек (курение, алкоголь, наркотики).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Эти нарушители здоровья являются причиной многих заболеваний, резко сокращают продолжительность жизни, снижают работоспособность, пагубно отражаются на здоровье подрастающего поколения и на здоровье будущих детей.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40968"/>
            <a:ext cx="4023665" cy="3573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92444"/>
            <a:ext cx="4558308" cy="31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1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1"/>
            <a:ext cx="8435280" cy="28803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а) Очень многие люди начинают свое оздоровление с отказа от курения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 курением связаны самые серьезные болезни сердца, сосудов, легких. Курение забирает силы . Эксперимент показал, что только из-за курения снижается точность выполнения теста, восприятие учебного материала.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семьях курильщиков дети болеют. Курение является причиной возникновения опухолей полости рта, гортани, бронхов и легких. Постоянное и длительное курение приводит к преждевременному старению.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76" y="2849339"/>
            <a:ext cx="6264696" cy="37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26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/>
              <a:t>Действие никотина особенно опасно в определенные периоды жизни - юность, старческий возраст, когда даже слабое возбуждающее действие нарушает нервную регуляцию. Особенно вреден никотин беременным, так как приводит к рождению слабых, с низким весом детей, и кормящим женщинам, так как повышает заболеваемость и смертность детей в первые годы </a:t>
            </a:r>
            <a:r>
              <a:rPr lang="ru-RU" sz="2000" i="1" dirty="0" smtClean="0"/>
              <a:t>жизни.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2652886" cy="4067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14" y="2978603"/>
            <a:ext cx="608394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56992"/>
            <a:ext cx="8640960" cy="3384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б) Алкоголизм действует разрушающее на все системы и органы человека. Изменение психики, возникающее даже при эпизодическом приеме алкоголя (возбуждение, утрата сдерживающих влияний, подавленность и т.п.), обуславливает частоту самоубийств, совершаемых в состоянии опьянения.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 вредное влияние алкоголизм оказывает на печень. Алкоголизм - одна из частых причин заболевания поджелудочной железы (панкреатита, сахарного диабета).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7" b="74366"/>
          <a:stretch/>
        </p:blipFill>
        <p:spPr>
          <a:xfrm>
            <a:off x="683568" y="260648"/>
            <a:ext cx="3129136" cy="3029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9" t="57521"/>
          <a:stretch/>
        </p:blipFill>
        <p:spPr>
          <a:xfrm>
            <a:off x="4837749" y="260649"/>
            <a:ext cx="3169857" cy="30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3744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Алкоголизм, как ни одно другое заболевание, обуславливает целый комплекс отрицательных социальных последствий, которые выходят далеко за рамки здравоохранения и касаются, в той или иной степени, всех сторон жизни современного общества. К последствиям алкоголизма следует отнести и ухудшение показателей здоровья лиц, злоупотребляющих спиртными налитками и связанное с ним ухудшение общих показателей здоровья населения.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5715000" cy="44767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83" y="116632"/>
            <a:ext cx="5813712" cy="47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4176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числу вредных привычек относится употребление наркотиков. Их основное свойство - способность вызвать состояние эйфории (не оправданное реальной действительностью возвышенное, радостное настроение). Систематическое употребление наркотиков приводит к резкому истощению организма, изменению обмена веществ, психическим расстройствам, ухудшению памяти, появлению стойких бредовых идей, к проявлениям, подобным шизофрении, деградации личности, бесплодию. Общая деградация личности наступает в 15-20 раз быстрее, чем при злоупотреблении алкоголем. Лечить от наркомании очень сложно, лучший вариант - даже не пробовать наркотики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88640"/>
            <a:ext cx="6004019" cy="36004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1" t="-42" r="7274" b="60389"/>
          <a:stretch/>
        </p:blipFill>
        <p:spPr>
          <a:xfrm>
            <a:off x="512627" y="4176214"/>
            <a:ext cx="5201835" cy="2392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11616"/>
            <a:ext cx="5148064" cy="3861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7987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" y="260648"/>
            <a:ext cx="9025137" cy="6264696"/>
          </a:xfrm>
        </p:spPr>
      </p:pic>
    </p:spTree>
    <p:extLst>
      <p:ext uri="{BB962C8B-B14F-4D97-AF65-F5344CB8AC3E}">
        <p14:creationId xmlns:p14="http://schemas.microsoft.com/office/powerpoint/2010/main" val="35850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9" y="548680"/>
            <a:ext cx="8701851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308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315345" cy="31965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4762500" cy="476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5324"/>
            <a:ext cx="6096000" cy="457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4466310" cy="44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64" y="0"/>
            <a:ext cx="6435080" cy="6435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680466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258"/>
            <a:ext cx="5405586" cy="501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50" y="2741874"/>
            <a:ext cx="5760640" cy="40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810125" cy="381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6" y="2564904"/>
            <a:ext cx="5885160" cy="41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9" y="116632"/>
            <a:ext cx="5715000" cy="426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081784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62473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69"/>
            <a:ext cx="9144000" cy="66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" y="404664"/>
            <a:ext cx="9252012" cy="61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93632" cy="64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8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24936" cy="6336705"/>
          </a:xfrm>
        </p:spPr>
        <p:txBody>
          <a:bodyPr>
            <a:noAutofit/>
          </a:bodyPr>
          <a:lstStyle/>
          <a:p>
            <a:r>
              <a:rPr lang="ru-RU" sz="4600" dirty="0" smtClean="0">
                <a:effectLst/>
              </a:rPr>
              <a:t>Успех в жизни каждого прямо зависит от состояния здоровья. Это все нам с детства пытаются внушить все вокруг. Повзрослев, мы понимаем о пользе здорового образа жизни</a:t>
            </a:r>
            <a:r>
              <a:rPr lang="ru-RU" sz="4600" dirty="0"/>
              <a:t>.</a:t>
            </a:r>
            <a:endParaRPr lang="ru-RU" sz="4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49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"/>
            <a:ext cx="9144000" cy="5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7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r="8714"/>
          <a:stretch/>
        </p:blipFill>
        <p:spPr>
          <a:xfrm>
            <a:off x="4568057" y="283356"/>
            <a:ext cx="4575944" cy="63531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77"/>
            <a:ext cx="4568056" cy="64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4" y="203042"/>
            <a:ext cx="8105571" cy="64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8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8995"/>
            <a:ext cx="4644008" cy="6532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9815"/>
            <a:ext cx="8290348" cy="62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92" y="0"/>
            <a:ext cx="4598243" cy="6897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9680"/>
            <a:ext cx="6192688" cy="66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8" y="188640"/>
            <a:ext cx="8756428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8164" cy="6643624"/>
          </a:xfrm>
        </p:spPr>
      </p:pic>
    </p:spTree>
    <p:extLst>
      <p:ext uri="{BB962C8B-B14F-4D97-AF65-F5344CB8AC3E}">
        <p14:creationId xmlns:p14="http://schemas.microsoft.com/office/powerpoint/2010/main" val="2210638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07"/>
            <a:ext cx="5040560" cy="68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69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" b="43011"/>
          <a:stretch/>
        </p:blipFill>
        <p:spPr>
          <a:xfrm>
            <a:off x="107504" y="116632"/>
            <a:ext cx="8928991" cy="659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8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403850" cy="40528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5799144" cy="434935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70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5527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6000" b="1" dirty="0" smtClean="0">
                <a:solidFill>
                  <a:srgbClr val="0070C0"/>
                </a:solidFill>
              </a:rPr>
              <a:t>Здоровая жизнь </a:t>
            </a:r>
            <a:r>
              <a:rPr lang="ru-RU" sz="13600" dirty="0" smtClean="0"/>
              <a:t>является большой ценностью для живого существа и с этой ценностью человек должен обращаться бережно и разумно. Наша забота о здоровье и здоровый образ жизни дарит нам полноценную и качественную жизнь. Следует всегда помнить, что Ваше здоровье – в Ваших руках! Однако здоровье должно быть не самоцелью, а важнейшим средством для хорошего самочувствия и радостного расположения духа, что ведет к реализации человеком возможностей, заложенных при рождении.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7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488832" cy="655272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6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296144"/>
          </a:xfrm>
        </p:spPr>
        <p:txBody>
          <a:bodyPr/>
          <a:lstStyle/>
          <a:p>
            <a:r>
              <a:rPr lang="ru-RU" b="1" dirty="0">
                <a:solidFill>
                  <a:srgbClr val="129644"/>
                </a:solidFill>
              </a:rPr>
              <a:t>Правильное питание</a:t>
            </a:r>
            <a:r>
              <a:rPr lang="ru-RU" dirty="0">
                <a:solidFill>
                  <a:srgbClr val="129644"/>
                </a:solidFill>
              </a:rPr>
              <a:t> и </a:t>
            </a:r>
            <a:r>
              <a:rPr lang="ru-RU" b="1" dirty="0">
                <a:solidFill>
                  <a:srgbClr val="129644"/>
                </a:solidFill>
              </a:rPr>
              <a:t>здоровый образ жизни</a:t>
            </a:r>
            <a:r>
              <a:rPr lang="ru-RU" dirty="0">
                <a:solidFill>
                  <a:srgbClr val="129644"/>
                </a:solidFill>
              </a:rPr>
              <a:t> неразделимы.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5112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effectLst/>
              </a:rPr>
              <a:t>Принимаемая нами пища обеспечивает постоянное обновление, развитие клеток и тканей организма, является источником энергии.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Продукты питания </a:t>
            </a:r>
            <a:r>
              <a:rPr lang="ru-RU" sz="3200" dirty="0" smtClean="0">
                <a:effectLst/>
              </a:rPr>
              <a:t>– это источники веществ, из которых синтезируются гормоны, ферменты и другие регуляторы обменных процессов. Обмен веществ полностью зависит от характера питания</a:t>
            </a:r>
            <a:r>
              <a:rPr lang="ru-RU" sz="2300" dirty="0" smtClean="0">
                <a:effectLst/>
              </a:rPr>
              <a:t>. 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3352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36970" cy="6552728"/>
          </a:xfrm>
        </p:spPr>
      </p:pic>
    </p:spTree>
    <p:extLst>
      <p:ext uri="{BB962C8B-B14F-4D97-AF65-F5344CB8AC3E}">
        <p14:creationId xmlns:p14="http://schemas.microsoft.com/office/powerpoint/2010/main" val="2092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Состав пищи, ее количество и свойства определяют физическое развитие и рост, заболеваемость, трудоспособность, продолжительность жизни и нервно-психическое состояние. С пищей в наш организм должно поступать достаточное, но не избыточное, количество белков, углеводов, </a:t>
            </a:r>
            <a:r>
              <a:rPr lang="ru-RU" sz="3600" dirty="0" smtClean="0"/>
              <a:t>жиров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242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234</TotalTime>
  <Words>707</Words>
  <Application>Microsoft Office PowerPoint</Application>
  <PresentationFormat>Экран (4:3)</PresentationFormat>
  <Paragraphs>17</Paragraphs>
  <Slides>38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Spring</vt:lpstr>
      <vt:lpstr>Здоровый образ жизни</vt:lpstr>
      <vt:lpstr>Презентация PowerPoint</vt:lpstr>
      <vt:lpstr>Успех в жизни каждого прямо зависит от состояния здоровья. Это все нам с детства пытаются внушить все вокруг. Повзрослев, мы понимаем о пользе здорового образа жизни.</vt:lpstr>
      <vt:lpstr>Презентация PowerPoint</vt:lpstr>
      <vt:lpstr>Презентация PowerPoint</vt:lpstr>
      <vt:lpstr>Презентация PowerPoint</vt:lpstr>
      <vt:lpstr>Правильное питание и здоровый образ жизни неразделимы.</vt:lpstr>
      <vt:lpstr>Презентация PowerPoint</vt:lpstr>
      <vt:lpstr>Презентация PowerPoint</vt:lpstr>
      <vt:lpstr>Презентация PowerPoint</vt:lpstr>
      <vt:lpstr>Составляющие здорового образа жизни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Успех в жизни каждого прямо зависит от состояния здоровья. Это все нам с детства пытаются внушить все вокруг. Повзрослев, мы понимаем о пользе здорового образа жизни, но, как всегда, начинаем его “с понедельника”. Надо что-то срочно менять! Нам нужны здоровые и счастливые читатели!</dc:title>
  <dc:creator>Класс1</dc:creator>
  <cp:lastModifiedBy>Курченкова О.В.</cp:lastModifiedBy>
  <cp:revision>28</cp:revision>
  <dcterms:created xsi:type="dcterms:W3CDTF">2012-04-16T14:48:19Z</dcterms:created>
  <dcterms:modified xsi:type="dcterms:W3CDTF">2016-02-26T09:57:33Z</dcterms:modified>
</cp:coreProperties>
</file>