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3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4C0F93-CE42-4D69-9A30-DE83EA81206E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A59A3C-FB9A-4405-AEB0-2583CC7564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8727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59A3C-FB9A-4405-AEB0-2583CC7564C8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89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59A3C-FB9A-4405-AEB0-2583CC7564C8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17897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1479-72B6-4394-B6CF-934E9963D64C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F534-0357-4B99-8A92-74A536BD49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1479-72B6-4394-B6CF-934E9963D64C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F534-0357-4B99-8A92-74A536BD49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1479-72B6-4394-B6CF-934E9963D64C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F534-0357-4B99-8A92-74A536BD49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1479-72B6-4394-B6CF-934E9963D64C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F534-0357-4B99-8A92-74A536BD49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1479-72B6-4394-B6CF-934E9963D64C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47CF534-0357-4B99-8A92-74A536BD49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1479-72B6-4394-B6CF-934E9963D64C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F534-0357-4B99-8A92-74A536BD49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1479-72B6-4394-B6CF-934E9963D64C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F534-0357-4B99-8A92-74A536BD49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1479-72B6-4394-B6CF-934E9963D64C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F534-0357-4B99-8A92-74A536BD49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1479-72B6-4394-B6CF-934E9963D64C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F534-0357-4B99-8A92-74A536BD49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1479-72B6-4394-B6CF-934E9963D64C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F534-0357-4B99-8A92-74A536BD49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1479-72B6-4394-B6CF-934E9963D64C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F534-0357-4B99-8A92-74A536BD49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D6C1479-72B6-4394-B6CF-934E9963D64C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47CF534-0357-4B99-8A92-74A536BD49E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8229600" cy="1828800"/>
          </a:xfrm>
        </p:spPr>
        <p:txBody>
          <a:bodyPr>
            <a:normAutofit/>
          </a:bodyPr>
          <a:lstStyle/>
          <a:p>
            <a:r>
              <a:rPr lang="ru-RU" sz="5400" dirty="0" smtClean="0"/>
              <a:t>День образования</a:t>
            </a:r>
            <a:br>
              <a:rPr lang="ru-RU" sz="5400" dirty="0" smtClean="0"/>
            </a:br>
            <a:r>
              <a:rPr lang="ru-RU" sz="6000" dirty="0" smtClean="0"/>
              <a:t>МСВУ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2780928"/>
            <a:ext cx="7704856" cy="1584176"/>
          </a:xfrm>
        </p:spPr>
        <p:txBody>
          <a:bodyPr>
            <a:noAutofit/>
          </a:bodyPr>
          <a:lstStyle/>
          <a:p>
            <a:r>
              <a:rPr lang="ru-RU" sz="6000" b="1" i="1" dirty="0" smtClean="0"/>
              <a:t>«Жизнь – Родине, честь – никому!»</a:t>
            </a:r>
          </a:p>
          <a:p>
            <a:endParaRPr lang="ru-RU" sz="6000" dirty="0"/>
          </a:p>
          <a:p>
            <a:endParaRPr lang="ru-RU" sz="6000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652120" y="57332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23528" y="5445224"/>
            <a:ext cx="53054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/>
              <a:t>Автор: Власова Ольга Викторовна.</a:t>
            </a:r>
          </a:p>
          <a:p>
            <a:r>
              <a:rPr lang="ru-RU" b="1" dirty="0"/>
              <a:t>Московское суворовское военное училище. </a:t>
            </a:r>
          </a:p>
          <a:p>
            <a:r>
              <a:rPr lang="ru-RU" b="1" dirty="0"/>
              <a:t>Воспитатель</a:t>
            </a:r>
            <a:br>
              <a:rPr lang="ru-RU" b="1" dirty="0"/>
            </a:b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1281788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Одна из главных традиций – принятие Торжественного обещания.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827584" y="4941168"/>
            <a:ext cx="7859216" cy="1184995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ru-RU" sz="2800" dirty="0" smtClean="0"/>
              <a:t>Зал Славы Центрального музея Великой Отечественной войны. Сентябрь 2012 года.</a:t>
            </a:r>
            <a:endParaRPr lang="ru-RU" sz="2800" dirty="0"/>
          </a:p>
        </p:txBody>
      </p:sp>
      <p:pic>
        <p:nvPicPr>
          <p:cNvPr id="4098" name="Picture 2" descr="C:\storage (mom)\Картинки\phoca_thumb_l_0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6036" y="1988840"/>
            <a:ext cx="4009099" cy="2668557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storage (mom)\Картинки\phoca_thumb_l_1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87416" y="1988840"/>
            <a:ext cx="4002190" cy="2663958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06417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ТОРЖЕСТВЕННОЕ ОБЕЩАНИЕ СУВОРОВЦА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92"/>
          </a:xfrm>
        </p:spPr>
        <p:txBody>
          <a:bodyPr>
            <a:normAutofit fontScale="92500"/>
          </a:bodyPr>
          <a:lstStyle/>
          <a:p>
            <a:pPr marL="137160" indent="0">
              <a:buNone/>
            </a:pPr>
            <a:r>
              <a:rPr lang="ru-RU" sz="2400" dirty="0" smtClean="0"/>
              <a:t>«Я, суворовец Московского суворовского военного училища, перед лицом своих товарищей торжественно обещаю:</a:t>
            </a:r>
          </a:p>
          <a:p>
            <a:pPr marL="137160" indent="0">
              <a:buNone/>
            </a:pPr>
            <a:r>
              <a:rPr lang="ru-RU" sz="2400" dirty="0" smtClean="0"/>
              <a:t>- твердо знать, умело и добросовестно выполнять свои обязанности в повседневной жизни, руководствоваться требованиями общевоинских уставов Вооруженных сил Российской Федерации;</a:t>
            </a:r>
          </a:p>
          <a:p>
            <a:pPr marL="137160" indent="0">
              <a:buNone/>
            </a:pPr>
            <a:r>
              <a:rPr lang="ru-RU" sz="2400" dirty="0" smtClean="0"/>
              <a:t>- упорно овладевать знаниями, настойчиво готовить себя к воинской службе и служению Отечеству;</a:t>
            </a:r>
          </a:p>
          <a:p>
            <a:pPr marL="137160" indent="0">
              <a:buNone/>
            </a:pPr>
            <a:r>
              <a:rPr lang="ru-RU" sz="2400" dirty="0" smtClean="0"/>
              <a:t>- быть дисциплинированным, честным, правдивым;</a:t>
            </a:r>
          </a:p>
          <a:p>
            <a:pPr marL="137160" indent="0">
              <a:buNone/>
            </a:pPr>
            <a:r>
              <a:rPr lang="ru-RU" sz="2400" dirty="0" smtClean="0"/>
              <a:t>- укреплять дружбу в коллективе, помогать товарищам словом и делом;</a:t>
            </a:r>
          </a:p>
          <a:p>
            <a:pPr marL="137160" indent="0">
              <a:buNone/>
            </a:pPr>
            <a:r>
              <a:rPr lang="ru-RU" sz="2400" dirty="0" smtClean="0"/>
              <a:t>- дорожить славой и боевыми традициями российского воинства, честью училища, </a:t>
            </a:r>
            <a:r>
              <a:rPr lang="ru-RU" sz="2400" smtClean="0"/>
              <a:t>своей роты».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086884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538736" cy="562074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Другу.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6348" y="764704"/>
            <a:ext cx="8507288" cy="5328632"/>
          </a:xfrm>
        </p:spPr>
        <p:txBody>
          <a:bodyPr>
            <a:noAutofit/>
          </a:bodyPr>
          <a:lstStyle/>
          <a:p>
            <a:pPr marL="137160" indent="0">
              <a:buNone/>
            </a:pPr>
            <a:r>
              <a:rPr lang="ru-RU" sz="2000" dirty="0" smtClean="0"/>
              <a:t>Ты помнишь юности далекой</a:t>
            </a:r>
          </a:p>
          <a:p>
            <a:pPr marL="137160" indent="0">
              <a:buNone/>
            </a:pPr>
            <a:r>
              <a:rPr lang="ru-RU" sz="2000" dirty="0" smtClean="0"/>
              <a:t>Вход в храм с парадного крыльца,</a:t>
            </a:r>
          </a:p>
          <a:p>
            <a:pPr marL="137160" indent="0">
              <a:buNone/>
            </a:pPr>
            <a:r>
              <a:rPr lang="ru-RU" sz="2000" dirty="0" smtClean="0"/>
              <a:t>Когда над Волгою широкой</a:t>
            </a:r>
          </a:p>
          <a:p>
            <a:pPr marL="137160" indent="0">
              <a:buNone/>
            </a:pPr>
            <a:r>
              <a:rPr lang="ru-RU" sz="2000" dirty="0" smtClean="0"/>
              <a:t>Звенели наши голоса?!</a:t>
            </a:r>
          </a:p>
          <a:p>
            <a:pPr marL="137160" indent="0">
              <a:buNone/>
            </a:pPr>
            <a:r>
              <a:rPr lang="ru-RU" sz="2000" dirty="0" smtClean="0"/>
              <a:t>В ответ нам лип склонялись кроны,</a:t>
            </a:r>
          </a:p>
          <a:p>
            <a:pPr marL="137160" indent="0">
              <a:buNone/>
            </a:pPr>
            <a:r>
              <a:rPr lang="ru-RU" sz="2000" dirty="0" smtClean="0"/>
              <a:t>Спадая золотом цветов</a:t>
            </a:r>
          </a:p>
          <a:p>
            <a:pPr marL="137160" indent="0">
              <a:buNone/>
            </a:pPr>
            <a:r>
              <a:rPr lang="ru-RU" sz="2000" dirty="0" smtClean="0"/>
              <a:t>На алые, как кровь, погоны,</a:t>
            </a:r>
          </a:p>
          <a:p>
            <a:pPr marL="137160" indent="0">
              <a:buNone/>
            </a:pPr>
            <a:r>
              <a:rPr lang="ru-RU" sz="2000" dirty="0" smtClean="0"/>
              <a:t>В дань павших на фронтах отцов.</a:t>
            </a:r>
          </a:p>
          <a:p>
            <a:pPr marL="137160" indent="0">
              <a:buNone/>
            </a:pPr>
            <a:r>
              <a:rPr lang="ru-RU" sz="2000" dirty="0" smtClean="0"/>
              <a:t>Форсили мы своей одеждой,</a:t>
            </a:r>
          </a:p>
          <a:p>
            <a:pPr marL="137160" indent="0">
              <a:buNone/>
            </a:pPr>
            <a:r>
              <a:rPr lang="ru-RU" sz="2000" dirty="0" smtClean="0"/>
              <a:t>С самой фортуной егозя,</a:t>
            </a:r>
          </a:p>
          <a:p>
            <a:pPr marL="137160" indent="0">
              <a:buNone/>
            </a:pPr>
            <a:r>
              <a:rPr lang="ru-RU" sz="2000" dirty="0" smtClean="0"/>
              <a:t>Сияли удали надеждой</a:t>
            </a:r>
          </a:p>
          <a:p>
            <a:pPr marL="137160" indent="0">
              <a:buNone/>
            </a:pPr>
            <a:r>
              <a:rPr lang="ru-RU" sz="2000" dirty="0" smtClean="0"/>
              <a:t>Лихих суворовцев глаза.</a:t>
            </a:r>
          </a:p>
          <a:p>
            <a:pPr marL="137160" indent="0">
              <a:buNone/>
            </a:pPr>
            <a:r>
              <a:rPr lang="ru-RU" sz="2000" dirty="0" smtClean="0"/>
              <a:t>Мы не случайно память эту</a:t>
            </a:r>
          </a:p>
          <a:p>
            <a:pPr marL="137160" indent="0">
              <a:buNone/>
            </a:pPr>
            <a:r>
              <a:rPr lang="ru-RU" sz="2000" dirty="0" smtClean="0"/>
              <a:t>Храним до старческих седин.</a:t>
            </a:r>
          </a:p>
          <a:p>
            <a:pPr marL="137160" indent="0">
              <a:buNone/>
            </a:pPr>
            <a:r>
              <a:rPr lang="ru-RU" sz="2000" dirty="0" smtClean="0"/>
              <a:t>Ведь жизнь военных пор кадетов</a:t>
            </a:r>
          </a:p>
          <a:p>
            <a:pPr marL="137160" indent="0">
              <a:buNone/>
            </a:pPr>
            <a:r>
              <a:rPr lang="ru-RU" sz="2000" dirty="0" smtClean="0"/>
              <a:t>Достойна песен и былин.         </a:t>
            </a: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</a:rPr>
              <a:t>Геннадий Дроздов</a:t>
            </a:r>
            <a:endParaRPr lang="ru-RU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37160" indent="0">
              <a:buNone/>
            </a:pPr>
            <a:endParaRPr lang="ru-RU" sz="2000" dirty="0"/>
          </a:p>
          <a:p>
            <a:endParaRPr lang="ru-RU" sz="2000" dirty="0"/>
          </a:p>
        </p:txBody>
      </p:sp>
      <p:pic>
        <p:nvPicPr>
          <p:cNvPr id="1026" name="Picture 2" descr="C:\storage (mom)\Картинки\Gor0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844824"/>
            <a:ext cx="4296570" cy="3379590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46152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3000"/>
                            </p:stCondLst>
                            <p:childTnLst>
                              <p:par>
                                <p:cTn id="8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4000"/>
                            </p:stCondLst>
                            <p:childTnLst>
                              <p:par>
                                <p:cTn id="8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0"/>
                            </p:stCondLst>
                            <p:childTnLst>
                              <p:par>
                                <p:cTn id="9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6000"/>
                            </p:stCondLst>
                            <p:childTnLst>
                              <p:par>
                                <p:cTn id="10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7000"/>
                            </p:stCondLst>
                            <p:childTnLst>
                              <p:par>
                                <p:cTn id="10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9" dur="3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 октября 1944 года – день образования Горьковского СВУ 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storage (mom)\Картинки\Gor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628800"/>
            <a:ext cx="6518208" cy="4896544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01248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Характеристика первого набора: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709160"/>
          </a:xfrm>
        </p:spPr>
        <p:txBody>
          <a:bodyPr/>
          <a:lstStyle/>
          <a:p>
            <a:r>
              <a:rPr lang="ru-RU" dirty="0" smtClean="0"/>
              <a:t>Дети военнослужащих, </a:t>
            </a:r>
          </a:p>
          <a:p>
            <a:pPr marL="137160" indent="0">
              <a:buNone/>
            </a:pPr>
            <a:r>
              <a:rPr lang="ru-RU" dirty="0" smtClean="0"/>
              <a:t>погибших на фронтах  ..…..…………………   236</a:t>
            </a:r>
          </a:p>
          <a:p>
            <a:r>
              <a:rPr lang="ru-RU" dirty="0" smtClean="0"/>
              <a:t>Дети сражающихся воинов ………………  165</a:t>
            </a:r>
          </a:p>
          <a:p>
            <a:r>
              <a:rPr lang="ru-RU" dirty="0" smtClean="0"/>
              <a:t>Дети инвалидов войны …………………...    19</a:t>
            </a:r>
          </a:p>
          <a:p>
            <a:r>
              <a:rPr lang="ru-RU" dirty="0" smtClean="0"/>
              <a:t>Дети партизан и государственных </a:t>
            </a:r>
          </a:p>
          <a:p>
            <a:pPr marL="137160" indent="0">
              <a:buNone/>
            </a:pPr>
            <a:r>
              <a:rPr lang="ru-RU" dirty="0" smtClean="0"/>
              <a:t>служащих  ………………………………........    13  </a:t>
            </a:r>
          </a:p>
          <a:p>
            <a:r>
              <a:rPr lang="ru-RU" dirty="0" smtClean="0"/>
              <a:t>Дети рабочих и служащих  ………………    72</a:t>
            </a:r>
          </a:p>
          <a:p>
            <a:r>
              <a:rPr lang="ru-RU" dirty="0" smtClean="0"/>
              <a:t>Всего набрано  ……………........................    505</a:t>
            </a:r>
          </a:p>
          <a:p>
            <a:pPr marL="137160" indent="0">
              <a:buNone/>
            </a:pPr>
            <a:r>
              <a:rPr lang="ru-RU" dirty="0" smtClean="0"/>
              <a:t>(в том числе – 29 сирот)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87370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Воспитанники Горьковского СВУ 40-х годов</a:t>
            </a:r>
            <a:endParaRPr lang="ru-RU" sz="32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06729" y="1916831"/>
            <a:ext cx="8229600" cy="454299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4" name="Picture 2" descr="C:\storage (mom)\Картинки\Gor0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4798" y="692696"/>
            <a:ext cx="4128941" cy="2840139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storage (mom)\Картинки\Gor1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114740"/>
            <a:ext cx="3190285" cy="2624268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storage (mom)\Картинки\Gor18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05082" y="951737"/>
            <a:ext cx="1896529" cy="2821852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storage (mom)\Картинки\Gor2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261446"/>
            <a:ext cx="1916959" cy="2512144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storage (mom)\Картинки\Gor2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3739759"/>
            <a:ext cx="4128941" cy="2999249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12373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9000"/>
                            </p:stCondLst>
                            <p:childTnLst>
                              <p:par>
                                <p:cTn id="2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МСВУ  2012 год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storage (mom)\Картинки\IMG_01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289" y="1319977"/>
            <a:ext cx="7920880" cy="5226866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066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836712"/>
          </a:xfrm>
        </p:spPr>
        <p:txBody>
          <a:bodyPr/>
          <a:lstStyle/>
          <a:p>
            <a:r>
              <a:rPr lang="ru-RU" dirty="0" smtClean="0"/>
              <a:t>Училище – наш дом родной.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14098" y="1665455"/>
            <a:ext cx="8229600" cy="470916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0" name="Picture 2" descr="C:\storage (mom)\Картинки\phoca_thumb_l_0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075290"/>
            <a:ext cx="3864794" cy="2502957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storage (mom)\Картинки\phoca_thumb_l_1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75289"/>
            <a:ext cx="3681529" cy="2502957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storage (mom)\Картинки\b.800.600.0.0.http...www.msvu.edumil.ru.images.stories.images.lyter_chteniya.0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20035"/>
            <a:ext cx="3720386" cy="2449673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storage (mom)\Картинки\b.800.600.0.0.http...www.msvu.edumil.ru.images.stories.images.lyter_chteniya.02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020035"/>
            <a:ext cx="3885946" cy="2449673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77654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Ты надел военную форму.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ru-RU" dirty="0" smtClean="0"/>
              <a:t>«Показаться дома в мундире с золотыми галунами и в кепи, надетом набекрень, отдавать на улице честь офицерам и видеть, как они в ответ, точно знакомому, будут прикладывать руку к козырьку, вызывать почтительно-удивленные взгляды сестер и младшего брата – все эти удовольствия казались такими заманчивыми, что предвкушение их даже несколько стушевывало, оттирало на задний план предстоящее свидание с матерью».</a:t>
            </a:r>
          </a:p>
          <a:p>
            <a:pPr marL="137160" indent="0" algn="r">
              <a:buNone/>
            </a:pPr>
            <a:r>
              <a:rPr lang="ru-RU" dirty="0" smtClean="0"/>
              <a:t>А.И. Куприн «Кадеты»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1441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Кадр из фильма И. Черницкого «Юнкера»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storage (mom)\Картинки\3957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556792"/>
            <a:ext cx="6912768" cy="4896544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60309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2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236</TotalTime>
  <Words>382</Words>
  <Application>Microsoft Office PowerPoint</Application>
  <PresentationFormat>Экран (4:3)</PresentationFormat>
  <Paragraphs>55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Апекс</vt:lpstr>
      <vt:lpstr>День образования МСВУ</vt:lpstr>
      <vt:lpstr>Другу.</vt:lpstr>
      <vt:lpstr>1 октября 1944 года – день образования Горьковского СВУ .</vt:lpstr>
      <vt:lpstr>Характеристика первого набора:</vt:lpstr>
      <vt:lpstr>Воспитанники Горьковского СВУ 40-х годов</vt:lpstr>
      <vt:lpstr>МСВУ  2012 год</vt:lpstr>
      <vt:lpstr>Училище – наш дом родной.</vt:lpstr>
      <vt:lpstr>Ты надел военную форму.</vt:lpstr>
      <vt:lpstr>Кадр из фильма И. Черницкого «Юнкера»</vt:lpstr>
      <vt:lpstr>Одна из главных традиций – принятие Торжественного обещания.</vt:lpstr>
      <vt:lpstr>ТОРЖЕСТВЕННОЕ ОБЕЩАНИЕ СУВОРОВЦА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День образования МСВУ</dc:title>
  <dc:creator>Наташа</dc:creator>
  <cp:lastModifiedBy>1</cp:lastModifiedBy>
  <cp:revision>25</cp:revision>
  <dcterms:created xsi:type="dcterms:W3CDTF">2012-09-28T06:28:12Z</dcterms:created>
  <dcterms:modified xsi:type="dcterms:W3CDTF">2014-12-12T16:32:30Z</dcterms:modified>
</cp:coreProperties>
</file>