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22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885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06637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12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9002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27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579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84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393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246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09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42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72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98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08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55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1483-D43D-4066-AEE6-E411BC89BC9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1B4343-5677-4154-8BB1-1BB6E541A9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2288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6" y="792800"/>
            <a:ext cx="7088777" cy="259650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Театрализованная деятельность как средство духовно-нравственного воспитания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5256" y="4053172"/>
            <a:ext cx="3416025" cy="7214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Жидкова Т.В.</a:t>
            </a:r>
            <a:endParaRPr lang="ru-RU" sz="3600" dirty="0"/>
          </a:p>
        </p:txBody>
      </p:sp>
      <p:pic>
        <p:nvPicPr>
          <p:cNvPr id="1026" name="Picture 2" descr="http://sadik.co.il/wp-content/uploads/2016/01/Thea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" y="3389305"/>
            <a:ext cx="4171406" cy="3313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17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6754"/>
            <a:ext cx="4101738" cy="775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«Каша из топора»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357" y="5473005"/>
            <a:ext cx="8277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казка учит </a:t>
            </a:r>
            <a:r>
              <a:rPr lang="ru-RU" sz="2800" dirty="0"/>
              <a:t>находить выход из любой ситуации и относиться к временным невзгодам с </a:t>
            </a:r>
            <a:r>
              <a:rPr lang="ru-RU" sz="2800" dirty="0" smtClean="0"/>
              <a:t>юмором. Жадность </a:t>
            </a:r>
            <a:r>
              <a:rPr lang="ru-RU" sz="2800" dirty="0"/>
              <a:t>и </a:t>
            </a:r>
            <a:r>
              <a:rPr lang="ru-RU" sz="2800" dirty="0" smtClean="0"/>
              <a:t>скупость </a:t>
            </a:r>
            <a:r>
              <a:rPr lang="ru-RU" sz="2800" dirty="0"/>
              <a:t>должны быть наказаны. </a:t>
            </a:r>
          </a:p>
        </p:txBody>
      </p:sp>
      <p:pic>
        <p:nvPicPr>
          <p:cNvPr id="4" name="Рисунок 3" descr="F:\DCIM\104NIKON\DSCN222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895" t="47215" r="37195" b="11807"/>
          <a:stretch>
            <a:fillRect/>
          </a:stretch>
        </p:blipFill>
        <p:spPr bwMode="auto">
          <a:xfrm>
            <a:off x="228600" y="787400"/>
            <a:ext cx="5321300" cy="47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CIM\104NIKON\DSCN222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7697" t="28730" r="28443" b="14641"/>
          <a:stretch>
            <a:fillRect/>
          </a:stretch>
        </p:blipFill>
        <p:spPr bwMode="auto">
          <a:xfrm>
            <a:off x="5727700" y="800100"/>
            <a:ext cx="3136900" cy="468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219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2017-2018\НЕДЕЛЯ СКАЗОК\IMG_584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738" t="26347" r="10876" b="20933"/>
          <a:stretch>
            <a:fillRect/>
          </a:stretch>
        </p:blipFill>
        <p:spPr bwMode="auto">
          <a:xfrm>
            <a:off x="342900" y="901700"/>
            <a:ext cx="5702300" cy="32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 2017-2018\НЕДЕЛЯ СКАЗОК\IMG_584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856" t="28627" r="14938"/>
          <a:stretch>
            <a:fillRect/>
          </a:stretch>
        </p:blipFill>
        <p:spPr bwMode="auto">
          <a:xfrm>
            <a:off x="4610100" y="3276600"/>
            <a:ext cx="4292600" cy="3422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5" y="148045"/>
            <a:ext cx="3248298" cy="7315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«Твоя </a:t>
            </a:r>
            <a:r>
              <a:rPr lang="ru-RU" dirty="0">
                <a:solidFill>
                  <a:schemeClr val="tx1"/>
                </a:solidFill>
              </a:rPr>
              <a:t>работа»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088011"/>
            <a:ext cx="4648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Нужно постоянно </a:t>
            </a:r>
            <a:r>
              <a:rPr lang="ru-RU" sz="2200" dirty="0"/>
              <a:t>учиться, получать новые </a:t>
            </a:r>
            <a:r>
              <a:rPr lang="ru-RU" sz="2200" dirty="0" smtClean="0"/>
              <a:t>знания </a:t>
            </a:r>
            <a:r>
              <a:rPr lang="ru-RU" sz="2200" dirty="0"/>
              <a:t>об окружающем мире</a:t>
            </a:r>
            <a:r>
              <a:rPr lang="ru-RU" sz="2200" dirty="0" smtClean="0"/>
              <a:t>. </a:t>
            </a:r>
            <a:r>
              <a:rPr lang="ru-RU" sz="2200" b="1" dirty="0" smtClean="0"/>
              <a:t>Трудолюбие, целеустремленность, настойчивость </a:t>
            </a:r>
            <a:r>
              <a:rPr lang="ru-RU" sz="2200" dirty="0" smtClean="0"/>
              <a:t>помогут в жизни добиться хороших результатов и приносить пользу Отчизне.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484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304800" y="487363"/>
            <a:ext cx="7950200" cy="264953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Таким образом, через театрализованную деятельность</a:t>
            </a:r>
          </a:p>
          <a:p>
            <a:pPr>
              <a:buNone/>
            </a:pPr>
            <a:r>
              <a:rPr lang="ru-RU" sz="3600" dirty="0" smtClean="0"/>
              <a:t>у детей формируется опыт духовно-нравственного поведения.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542" y="2934499"/>
            <a:ext cx="3733958" cy="3745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3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70" y="1389492"/>
            <a:ext cx="74763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Театрализованная деятельность  позволяет формировать  социальные навыки духовно-нравственного поведения благодаря тому, что каждое литературное произведение или сказка всегда дает наглядный пример эффективности благородных поступков и поведения.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2434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326" y="242977"/>
            <a:ext cx="86323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Сказки являются  почвой для формирования у детей представлений о добре и зле,  уверенности в победе добра, прославление труда, защите слабых, учат слушаться родителей, уважать старших  и т.д.– то есть формируют базовые национальные ценности.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3090" t="9941" r="4285" b="233"/>
          <a:stretch/>
        </p:blipFill>
        <p:spPr>
          <a:xfrm>
            <a:off x="1840049" y="3810834"/>
            <a:ext cx="4598851" cy="2856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5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736" y="635725"/>
            <a:ext cx="83210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Театрализованная деятельность способствует: </a:t>
            </a:r>
            <a:endParaRPr lang="ru-RU" sz="2800" b="1" i="1" dirty="0" smtClean="0"/>
          </a:p>
          <a:p>
            <a:endParaRPr lang="ru-RU" sz="2800" dirty="0"/>
          </a:p>
          <a:p>
            <a:r>
              <a:rPr lang="ru-RU" sz="2800" dirty="0"/>
              <a:t>•	формированию нравственной модели поведения в современном </a:t>
            </a:r>
            <a:r>
              <a:rPr lang="ru-RU" sz="2800" dirty="0" smtClean="0"/>
              <a:t>обществе</a:t>
            </a:r>
            <a:r>
              <a:rPr lang="ru-RU" sz="2800" dirty="0"/>
              <a:t>; </a:t>
            </a:r>
          </a:p>
          <a:p>
            <a:r>
              <a:rPr lang="ru-RU" sz="2800" dirty="0"/>
              <a:t>•	обогащению культурной жизни школьника, </a:t>
            </a:r>
          </a:p>
          <a:p>
            <a:r>
              <a:rPr lang="ru-RU" sz="2800" dirty="0"/>
              <a:t>•	приобщению к духовным ценностям; </a:t>
            </a:r>
          </a:p>
          <a:p>
            <a:r>
              <a:rPr lang="ru-RU" sz="2800" dirty="0"/>
              <a:t>•	знакомству ученика с детской литературой, правилами этикета, </a:t>
            </a:r>
            <a:r>
              <a:rPr lang="ru-RU" sz="2800" dirty="0" smtClean="0"/>
              <a:t>традициями </a:t>
            </a:r>
            <a:r>
              <a:rPr lang="ru-RU" sz="2800" dirty="0"/>
              <a:t>своего народа; </a:t>
            </a:r>
          </a:p>
          <a:p>
            <a:r>
              <a:rPr lang="ru-RU" sz="2800" dirty="0"/>
              <a:t>•	совершенствованию навыка воплощения в игре определенных </a:t>
            </a:r>
            <a:r>
              <a:rPr lang="ru-RU" sz="2800" dirty="0" smtClean="0"/>
              <a:t>переживаний</a:t>
            </a:r>
            <a:r>
              <a:rPr lang="ru-RU" sz="2800" dirty="0"/>
              <a:t>;</a:t>
            </a:r>
          </a:p>
          <a:p>
            <a:r>
              <a:rPr lang="ru-RU" sz="2800" dirty="0"/>
              <a:t>•	формированию фантазии, побуждению к созданию образов новых </a:t>
            </a:r>
            <a:r>
              <a:rPr lang="ru-RU" sz="2800" dirty="0" smtClean="0"/>
              <a:t>героев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7030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Театрализованные постановки ГПД: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09599" y="2012544"/>
            <a:ext cx="7297784" cy="403991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Цветик-</a:t>
            </a:r>
            <a:r>
              <a:rPr lang="ru-RU" sz="2800" dirty="0" err="1"/>
              <a:t>семицветик</a:t>
            </a:r>
            <a:r>
              <a:rPr lang="ru-RU" sz="2800" dirty="0"/>
              <a:t>» по сказке </a:t>
            </a:r>
            <a:r>
              <a:rPr lang="ru-RU" sz="2800" dirty="0" err="1" smtClean="0"/>
              <a:t>В.Катаева</a:t>
            </a:r>
            <a:endParaRPr lang="ru-RU" sz="2800" dirty="0"/>
          </a:p>
          <a:p>
            <a:r>
              <a:rPr lang="ru-RU" sz="2800" dirty="0" smtClean="0"/>
              <a:t>«</a:t>
            </a:r>
            <a:r>
              <a:rPr lang="ru-RU" sz="2800" dirty="0"/>
              <a:t>Красная Шапочка» по сказке Ш</a:t>
            </a:r>
            <a:r>
              <a:rPr lang="ru-RU" sz="2800" dirty="0" smtClean="0"/>
              <a:t>. Перро</a:t>
            </a:r>
            <a:endParaRPr lang="ru-RU" sz="2800" dirty="0"/>
          </a:p>
          <a:p>
            <a:r>
              <a:rPr lang="ru-RU" sz="2800" dirty="0" smtClean="0"/>
              <a:t>Сказка </a:t>
            </a:r>
            <a:r>
              <a:rPr lang="ru-RU" sz="2800" dirty="0"/>
              <a:t>С. Михалкова «Сами виноваты»</a:t>
            </a:r>
          </a:p>
          <a:p>
            <a:r>
              <a:rPr lang="ru-RU" sz="2800" dirty="0" smtClean="0"/>
              <a:t>Русская народная сказка </a:t>
            </a:r>
            <a:r>
              <a:rPr lang="ru-RU" sz="2800" dirty="0"/>
              <a:t>«Каша из топора»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Твоя работа» по рассказу С</a:t>
            </a:r>
            <a:r>
              <a:rPr lang="ru-RU" sz="2800" dirty="0" smtClean="0"/>
              <a:t>. </a:t>
            </a:r>
            <a:r>
              <a:rPr lang="ru-RU" sz="2800" dirty="0"/>
              <a:t>Баруздина «Как Алёшке учиться надоело»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6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1" y="200293"/>
            <a:ext cx="6923315" cy="11582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Этапы работы </a:t>
            </a:r>
            <a:r>
              <a:rPr lang="ru-RU" dirty="0">
                <a:solidFill>
                  <a:schemeClr val="tx1"/>
                </a:solidFill>
              </a:rPr>
              <a:t>над </a:t>
            </a:r>
            <a:r>
              <a:rPr lang="ru-RU" dirty="0" smtClean="0">
                <a:solidFill>
                  <a:schemeClr val="tx1"/>
                </a:solidFill>
              </a:rPr>
              <a:t>театрализованной постановкой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7" y="1445621"/>
            <a:ext cx="8586653" cy="512064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Чтение и выбор сказки (с учетом актуальных проблем воспитанников).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Анализ сказки: чему она учит (мораль).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Обсуждение с родителями и детьми выбора ролей и костюмов (с учетом индивидуальных особенностей и необходимости подчеркнуть достоинства воспитанников)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Изготовление, подбор декораций, желательно с привлечением родителей.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Групповые и индивидуальные репетиции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Показ спектакля с последующим обсуждением. </a:t>
            </a:r>
          </a:p>
          <a:p>
            <a:pPr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40127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:\ФОТОГРАФИИ\Праздник Детства\SAM_230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20731" t="14835" r="27478" b="11600"/>
          <a:stretch>
            <a:fillRect/>
          </a:stretch>
        </p:blipFill>
        <p:spPr bwMode="auto">
          <a:xfrm>
            <a:off x="4254500" y="698500"/>
            <a:ext cx="4737100" cy="45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ФОТОГРАФИИ\Праздник Детства\SAM_229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3778" t="15239" r="33418" b="27701"/>
          <a:stretch>
            <a:fillRect/>
          </a:stretch>
        </p:blipFill>
        <p:spPr bwMode="auto">
          <a:xfrm>
            <a:off x="254000" y="685800"/>
            <a:ext cx="3911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899" y="0"/>
            <a:ext cx="4902927" cy="71410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«Цветик-</a:t>
            </a:r>
            <a:r>
              <a:rPr lang="ru-RU" dirty="0" err="1">
                <a:solidFill>
                  <a:schemeClr val="tx1"/>
                </a:solidFill>
              </a:rPr>
              <a:t>семицветик</a:t>
            </a:r>
            <a:r>
              <a:rPr lang="ru-RU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Нельзя идти на поводу своих необдуманных желаний, а нужно стремиться делать людям добро. И </a:t>
            </a:r>
            <a:r>
              <a:rPr lang="ru-RU" sz="2400" b="1" dirty="0"/>
              <a:t>хорошо, если человек успевает сделать хотя бы одно действительно важное и значимое дело, чтобы мир стал лучше и добрее.</a:t>
            </a:r>
          </a:p>
        </p:txBody>
      </p:sp>
    </p:spTree>
    <p:extLst>
      <p:ext uri="{BB962C8B-B14F-4D97-AF65-F5344CB8AC3E}">
        <p14:creationId xmlns="" xmlns:p14="http://schemas.microsoft.com/office/powerpoint/2010/main" val="3427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ФОТОГРАФИИ\Сказка Красная Шапочка\SAM_570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7972" t="9757" r="19912" b="23379"/>
          <a:stretch>
            <a:fillRect/>
          </a:stretch>
        </p:blipFill>
        <p:spPr bwMode="auto">
          <a:xfrm>
            <a:off x="876300" y="825500"/>
            <a:ext cx="73914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6" y="174171"/>
            <a:ext cx="4493624" cy="70539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«Красная Шапочка»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Необходимо  слушаться родителей, помогать старшим, заботиться о близких. </a:t>
            </a:r>
            <a:r>
              <a:rPr lang="ru-RU" sz="2400" b="1" dirty="0" smtClean="0"/>
              <a:t>Мораль</a:t>
            </a:r>
            <a:r>
              <a:rPr lang="ru-RU" sz="2400" b="1" dirty="0"/>
              <a:t>: не стоит рассказывать незнакомцам, куда ты идешь и зачем.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18057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DCIM\104NIKON\DSCN2177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850900"/>
            <a:ext cx="8331200" cy="58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845" y="165100"/>
            <a:ext cx="3901441" cy="7315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«Сами виноваты»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703534"/>
            <a:ext cx="8943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Главная мысль сказки: </a:t>
            </a:r>
            <a:r>
              <a:rPr lang="ru-RU" sz="2800" b="1" dirty="0"/>
              <a:t>любое дело следует доводить до конца, а не бросать на </a:t>
            </a:r>
            <a:r>
              <a:rPr lang="ru-RU" sz="2800" b="1" dirty="0" smtClean="0"/>
              <a:t>полдороги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927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357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Театрализованная деятельность как средство духовно-нравственного воспитания</vt:lpstr>
      <vt:lpstr>Слайд 2</vt:lpstr>
      <vt:lpstr>Слайд 3</vt:lpstr>
      <vt:lpstr>Слайд 4</vt:lpstr>
      <vt:lpstr>Театрализованные постановки ГПД:</vt:lpstr>
      <vt:lpstr>Этапы работы над театрализованной постановкой :</vt:lpstr>
      <vt:lpstr>«Цветик-семицветик»</vt:lpstr>
      <vt:lpstr>«Красная Шапочка»</vt:lpstr>
      <vt:lpstr>«Сами виноваты»</vt:lpstr>
      <vt:lpstr>«Каша из топора» </vt:lpstr>
      <vt:lpstr>«Твоя работа»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как средство духовно-нравственного воспитания</dc:title>
  <dc:creator>user</dc:creator>
  <cp:lastModifiedBy>user</cp:lastModifiedBy>
  <cp:revision>24</cp:revision>
  <dcterms:created xsi:type="dcterms:W3CDTF">2018-10-20T11:32:45Z</dcterms:created>
  <dcterms:modified xsi:type="dcterms:W3CDTF">2018-10-29T07:47:20Z</dcterms:modified>
</cp:coreProperties>
</file>