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3" r:id="rId2"/>
    <p:sldId id="269" r:id="rId3"/>
    <p:sldId id="274" r:id="rId4"/>
    <p:sldId id="276" r:id="rId5"/>
    <p:sldId id="277" r:id="rId6"/>
    <p:sldId id="275" r:id="rId7"/>
    <p:sldId id="278" r:id="rId8"/>
    <p:sldId id="279" r:id="rId9"/>
    <p:sldId id="280" r:id="rId10"/>
    <p:sldId id="281" r:id="rId11"/>
    <p:sldId id="282" r:id="rId12"/>
    <p:sldId id="283" r:id="rId13"/>
    <p:sldId id="293" r:id="rId14"/>
    <p:sldId id="256" r:id="rId15"/>
    <p:sldId id="265" r:id="rId16"/>
    <p:sldId id="271" r:id="rId17"/>
    <p:sldId id="272" r:id="rId18"/>
    <p:sldId id="284" r:id="rId19"/>
    <p:sldId id="287" r:id="rId20"/>
    <p:sldId id="288" r:id="rId21"/>
    <p:sldId id="289" r:id="rId22"/>
    <p:sldId id="290" r:id="rId23"/>
    <p:sldId id="286" r:id="rId24"/>
    <p:sldId id="291" r:id="rId25"/>
    <p:sldId id="292" r:id="rId26"/>
    <p:sldId id="260" r:id="rId27"/>
    <p:sldId id="262" r:id="rId28"/>
    <p:sldId id="295" r:id="rId29"/>
    <p:sldId id="296" r:id="rId30"/>
    <p:sldId id="268" r:id="rId31"/>
    <p:sldId id="266" r:id="rId32"/>
    <p:sldId id="267" r:id="rId33"/>
    <p:sldId id="270" r:id="rId34"/>
    <p:sldId id="263" r:id="rId35"/>
    <p:sldId id="264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39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1D6F9-0BD6-44E7-A508-436DAD57406A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C1DBF-CBBB-4D7C-B9E3-0679F491E3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66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C1DBF-CBBB-4D7C-B9E3-0679F491E3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915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C1DBF-CBBB-4D7C-B9E3-0679F491E34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915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C1DBF-CBBB-4D7C-B9E3-0679F491E34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915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5F8078E6-DD7D-47DB-98DE-47A17DC49FDF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100000"/>
                </a:lnSpc>
                <a:buSzPct val="45000"/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34</a:t>
            </a:fld>
            <a:endParaRPr lang="en-GB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9B296-EF38-44A0-92C1-3A352F0E7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DA9488-FA4B-40D3-A902-CF0CB8E711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9A973C-87B8-4085-82EF-AD32DF2B374E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1FF81B-2C06-46A5-ABBB-EDE9298B4A5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-science.ru/physics/theory/ris42.htm" TargetMode="External"/><Relationship Id="rId2" Type="http://schemas.openxmlformats.org/officeDocument/2006/relationships/hyperlink" Target="http://e-science.ru/physics/theory/ris4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32004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chemeClr val="tx1"/>
                </a:solidFill>
                <a:effectLst/>
              </a:rPr>
              <a:t>Дисперсия, интерференция, дифракция и поляризация  света</a:t>
            </a:r>
            <a:endParaRPr lang="ru-RU" dirty="0">
              <a:ln/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C:\Users\Сергей 2\Pictures\pri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24200"/>
            <a:ext cx="5904656" cy="3617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788024" y="5085184"/>
            <a:ext cx="40314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Якунина А.Т.,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физики,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высшей квалификационной категории 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ГБПОУ КК «Краснодарский информационно-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технологический техникум»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65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Ход лучей в дифракционной решетки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5760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Дифракционные спектры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4888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653136"/>
            <a:ext cx="61926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Глория</a:t>
            </a:r>
            <a:endParaRPr lang="ru-RU" dirty="0"/>
          </a:p>
        </p:txBody>
      </p:sp>
      <p:pic>
        <p:nvPicPr>
          <p:cNvPr id="4" name="Picture 2" descr="D:\Флешка 2 Гб\Моя флешка\Нормативный комплект Якунина\физика СПО 2013-2014\Открытый урок\1128c2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08040"/>
            <a:ext cx="3096344" cy="3463016"/>
          </a:xfrm>
          <a:prstGeom prst="rect">
            <a:avLst/>
          </a:prstGeom>
          <a:noFill/>
        </p:spPr>
      </p:pic>
      <p:pic>
        <p:nvPicPr>
          <p:cNvPr id="5" name="Picture 4" descr="D:\Флешка 2 Гб\Моя флешка\Нормативный комплект Якунина\физика СПО 2013-2014\Открытый урок\26796236_1213002997_gloriy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229100"/>
            <a:ext cx="3810000" cy="2628900"/>
          </a:xfrm>
          <a:prstGeom prst="rect">
            <a:avLst/>
          </a:prstGeom>
          <a:noFill/>
        </p:spPr>
      </p:pic>
      <p:pic>
        <p:nvPicPr>
          <p:cNvPr id="6" name="Picture 3" descr="D:\Флешка 2 Гб\Моя флешка\Нормативный комплект Якунина\физика СПО 2013-2014\Открытый урок\26796232_1213002962_gloriy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9100"/>
            <a:ext cx="381000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>Дисперсия света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C:\Users\Сергей 2\Pictures\pri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24200"/>
            <a:ext cx="5904656" cy="3617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365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686700" cy="1180134"/>
          </a:xfrm>
          <a:noFill/>
          <a:ln/>
        </p:spPr>
        <p:txBody>
          <a:bodyPr tIns="0" bIns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РаДуга</a:t>
            </a:r>
            <a:endParaRPr lang="ru-RU" sz="4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3654425" cy="4525963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90000"/>
              </a:lnSpc>
              <a:buFont typeface="Wingdings 2" pitchFamily="18" charset="2"/>
              <a:buNone/>
            </a:pPr>
            <a:r>
              <a:rPr lang="ru-RU" sz="2000" dirty="0" smtClean="0"/>
              <a:t>Условия наблюдения:</a:t>
            </a:r>
          </a:p>
          <a:p>
            <a:pPr marL="273050" indent="-273050">
              <a:spcBef>
                <a:spcPct val="0"/>
              </a:spcBef>
              <a:buFont typeface="Arial" charset="0"/>
              <a:buChar char="•"/>
            </a:pPr>
            <a:r>
              <a:rPr lang="ru-RU" sz="1800" i="1" dirty="0" smtClean="0"/>
              <a:t>радуга   возникает,  когда Солнце освещает завесу водяных капель в воздухе</a:t>
            </a:r>
          </a:p>
          <a:p>
            <a:pPr marL="273050" indent="-273050">
              <a:spcBef>
                <a:spcPct val="0"/>
              </a:spcBef>
              <a:buFont typeface="Arial" charset="0"/>
              <a:buChar char="•"/>
            </a:pPr>
            <a:r>
              <a:rPr lang="ru-RU" sz="1800" i="1" dirty="0" smtClean="0"/>
              <a:t>наблюдается только  в стороне,  противоположной Солнцу</a:t>
            </a:r>
          </a:p>
          <a:p>
            <a:pPr marL="273050" indent="-273050">
              <a:spcBef>
                <a:spcPct val="0"/>
              </a:spcBef>
              <a:buFont typeface="Arial" charset="0"/>
              <a:buChar char="•"/>
            </a:pPr>
            <a:r>
              <a:rPr lang="ru-RU" sz="1800" i="1" dirty="0" smtClean="0"/>
              <a:t>угловая  высота  Солнца над  горизонтом  не превышает 42°</a:t>
            </a:r>
          </a:p>
          <a:p>
            <a:pPr marL="273050" indent="-273050">
              <a:spcBef>
                <a:spcPct val="0"/>
              </a:spcBef>
              <a:buFont typeface="Arial" charset="0"/>
              <a:buChar char="•"/>
            </a:pPr>
            <a:r>
              <a:rPr lang="ru-RU" sz="1800" i="1" dirty="0" smtClean="0"/>
              <a:t>чем выше Солнце над горизонтом, тем меньшую часть радуги мы видим</a:t>
            </a:r>
          </a:p>
          <a:p>
            <a:pPr marL="273050" indent="-273050">
              <a:spcBef>
                <a:spcPct val="0"/>
              </a:spcBef>
              <a:buFont typeface="Arial" charset="0"/>
              <a:buChar char="•"/>
            </a:pPr>
            <a:r>
              <a:rPr lang="ru-RU" sz="1800" i="1" dirty="0" smtClean="0"/>
              <a:t> если подняться высоко над земной поверхностью, то можно увидеть все радужное кольцо</a:t>
            </a:r>
          </a:p>
          <a:p>
            <a:pPr marL="273050" indent="-273050">
              <a:buFont typeface="Wingdings 2" pitchFamily="18" charset="2"/>
              <a:buNone/>
            </a:pPr>
            <a:endParaRPr lang="ru-RU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14556" y="1854935"/>
            <a:ext cx="3230019" cy="2420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37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4217988"/>
            <a:ext cx="39370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0050" y="1196975"/>
            <a:ext cx="23939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Ньютона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D:\Флешка 2 Гб\Моя флешка\Нормативный комплект Якунина\физика СПО 2013-2014\Открытый урок\opyt_nyuto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5064"/>
            <a:ext cx="3161806" cy="2376264"/>
          </a:xfrm>
          <a:prstGeom prst="rect">
            <a:avLst/>
          </a:prstGeom>
          <a:noFill/>
        </p:spPr>
      </p:pic>
      <p:pic>
        <p:nvPicPr>
          <p:cNvPr id="1031" name="Picture 7" descr="D:\Флешка 2 Гб\Моя флешка\Нормативный комплект Якунина\физика СПО 2013-2014\Открытый урок\ris1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588013" cy="4176464"/>
          </a:xfrm>
          <a:prstGeom prst="rect">
            <a:avLst/>
          </a:prstGeom>
          <a:noFill/>
        </p:spPr>
      </p:pic>
      <p:pic>
        <p:nvPicPr>
          <p:cNvPr id="1032" name="Picture 8" descr="D:\Флешка 2 Гб\Моя флешка\Нормативный комплект Якунина\физика СПО 2013-2014\Открытый урок\prism_rainbow_sche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988840"/>
            <a:ext cx="2638425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Длина волны, нм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Красный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620 до 760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Оранжевый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585 дл 620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Желтый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575 до 585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Зеленый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</a:t>
                      </a:r>
                      <a:r>
                        <a:rPr lang="ru-RU" baseline="0" dirty="0" smtClean="0"/>
                        <a:t> 510</a:t>
                      </a:r>
                      <a:r>
                        <a:rPr lang="ru-RU" dirty="0" smtClean="0"/>
                        <a:t> до 575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Голубой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 480 до 510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Синий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450 до 480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Фиолетовый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280 до 450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6" name="AutoShape 2" descr="D:\%D0%A4%D0%BB%D0%B5%D1%88%D0%BA%D0%B0 2 %D0%93%D0%B1\%D0%9C%D0%BE%D1%8F %D1%84%D0%BB%D0%B5%D1%88%D0%BA%D0%B0\%D0%9D%D0%BE%D1%80%D0%BC%D0%B0%D1%82%D0%B8%D0%B2%D0%BD%D1%8B%D0%B9 %D0%BA%D0%BE%D0%BC%D0%BF%D0%BB%D0%B5%D0%BA%D1%82 %D0%AF%D0%BA%D1%83%D0%BD%D0%B8%D0%BD%D0%B0\%D1%84%D0%B8%D0%B7%D0%B8%D0%BA%D0%B0 %D0%A1%D0%9F%D0%9E 2013-2014\%D0%9E%D1%82%D0%BA%D1%80%D1%8B%D1%82%D1%8B%D0%B9 %D1%83%D1%80%D0%BE%D0%BA\%D0%A3%D1%80%D0%BE%D0%BA-%D0%B8%D1%81%D1%81%D0%BB%D0%B5%D0%B4%D0%BE%D0%B2%D0%B0%D0%BD%D0%B8%D0%B5 %D0%BD%D0%B0 %D1%82%D0%B5%D0%BC%D1%83  %D0%94%D0%B8%D1%81%D0%BF%D0%B5%D1%80%D1%81%D0%B8%D1%8F %D1%81%D0%B2%D0%B5%D1%82%D0%B0. %D0%A0%D0%B0%D0%B4%D1%83%D0%B3%D0%B0 _files\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:\%D0%A4%D0%BB%D0%B5%D1%88%D0%BA%D0%B0 2 %D0%93%D0%B1\%D0%9C%D0%BE%D1%8F %D1%84%D0%BB%D0%B5%D1%88%D0%BA%D0%B0\%D0%9D%D0%BE%D1%80%D0%BC%D0%B0%D1%82%D0%B8%D0%B2%D0%BD%D1%8B%D0%B9 %D0%BA%D0%BE%D0%BC%D0%BF%D0%BB%D0%B5%D0%BA%D1%82 %D0%AF%D0%BA%D1%83%D0%BD%D0%B8%D0%BD%D0%B0\%D1%84%D0%B8%D0%B7%D0%B8%D0%BA%D0%B0 %D0%A1%D0%9F%D0%9E 2013-2014\%D0%9E%D1%82%D0%BA%D1%80%D1%8B%D1%82%D1%8B%D0%B9 %D1%83%D1%80%D0%BE%D0%BA\%D0%A3%D1%80%D0%BE%D0%BA-%D0%B8%D1%81%D1%81%D0%BB%D0%B5%D0%B4%D0%BE%D0%B2%D0%B0%D0%BD%D0%B8%D0%B5 %D0%BD%D0%B0 %D1%82%D0%B5%D0%BC%D1%83  %D0%94%D0%B8%D1%81%D0%BF%D0%B5%D1%80%D1%81%D0%B8%D1%8F %D1%81%D0%B2%D0%B5%D1%82%D0%B0. %D0%A0%D0%B0%D0%B4%D1%83%D0%B3%D0%B0 _files\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13049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Красный цвет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Способствует лечению всех вирусных заболеваний, стимулирует иммунитет. </a:t>
            </a:r>
          </a:p>
          <a:p>
            <a:r>
              <a:rPr lang="ru-RU" dirty="0" smtClean="0"/>
              <a:t>Активизирует деятельность желёз внутренней секреции и обмен веществ. </a:t>
            </a:r>
          </a:p>
          <a:p>
            <a:r>
              <a:rPr lang="ru-RU" dirty="0" smtClean="0"/>
              <a:t>Оптимально воздействует на кровообращение и сердечную деятельность. </a:t>
            </a:r>
          </a:p>
          <a:p>
            <a:r>
              <a:rPr lang="ru-RU" dirty="0" smtClean="0"/>
              <a:t>Способствует устранению застойчивых явлений в органах и системе кровообращения. </a:t>
            </a:r>
          </a:p>
          <a:p>
            <a:r>
              <a:rPr lang="ru-RU" dirty="0" smtClean="0"/>
              <a:t>Лечит гипертонию инфекционные заболевания: ветряную оспу, корь, рожу, волчанку, скарлатину. </a:t>
            </a:r>
          </a:p>
          <a:p>
            <a:r>
              <a:rPr lang="ru-RU" dirty="0" smtClean="0"/>
              <a:t>Укрепляет память, придает бодрость и энергию всему телу, увеличивает силу мышц. </a:t>
            </a:r>
          </a:p>
          <a:p>
            <a:r>
              <a:rPr lang="ru-RU" dirty="0" smtClean="0"/>
              <a:t>Оказывает высокий лечебный эффект при вялых параличах, анемии (малокровии). </a:t>
            </a:r>
          </a:p>
          <a:p>
            <a:r>
              <a:rPr lang="ru-RU" dirty="0" smtClean="0"/>
              <a:t>Укрепляет зрение, улучшает цвет кожи. </a:t>
            </a:r>
          </a:p>
          <a:p>
            <a:r>
              <a:rPr lang="ru-RU" dirty="0" smtClean="0"/>
              <a:t>Лечит кишечные заболевания, желудок, селезёнку (красный коралл).</a:t>
            </a:r>
          </a:p>
          <a:p>
            <a:r>
              <a:rPr lang="ru-RU" dirty="0" smtClean="0"/>
              <a:t>При </a:t>
            </a:r>
            <a:r>
              <a:rPr lang="ru-RU" b="1" dirty="0" smtClean="0"/>
              <a:t>передозировке</a:t>
            </a:r>
            <a:r>
              <a:rPr lang="ru-RU" dirty="0" smtClean="0"/>
              <a:t> – могут возникнуть конъюнктивит, воспалительный процесс.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Оранжевый цвет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Повышает уровень нейроэндокринной регуляции, действует омолаживающее на весь организм.</a:t>
            </a:r>
          </a:p>
          <a:p>
            <a:r>
              <a:rPr lang="ru-RU" dirty="0" smtClean="0"/>
              <a:t> Способствует восстановлению нервной и мышечной тканей, лечению лёгких (астма, бронхит, трахея, гортань, глотка). </a:t>
            </a:r>
          </a:p>
          <a:p>
            <a:r>
              <a:rPr lang="ru-RU" dirty="0" smtClean="0"/>
              <a:t>Благотворительно воздействует при ослабленной деятельности сердца. </a:t>
            </a:r>
          </a:p>
          <a:p>
            <a:r>
              <a:rPr lang="ru-RU" dirty="0" smtClean="0"/>
              <a:t>Способствует увеличению мышечной силы и улучшает кровообращение. </a:t>
            </a:r>
          </a:p>
          <a:p>
            <a:r>
              <a:rPr lang="ru-RU" dirty="0" smtClean="0"/>
              <a:t>Используется также при комплексном лечении эпилепсии.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3744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/>
              <a:t>   </a:t>
            </a:r>
            <a:r>
              <a:rPr lang="ru-RU" sz="3600" b="1" smtClean="0"/>
              <a:t>Свет – это величайшая ценность, которой одарила нас природа, это необходимое условие существования растений, животных, и человека.</a:t>
            </a:r>
          </a:p>
          <a:p>
            <a:pPr algn="r" eaLnBrk="1" hangingPunct="1">
              <a:buFontTx/>
              <a:buNone/>
            </a:pPr>
            <a:r>
              <a:rPr lang="ru-RU" sz="3600" b="1" smtClean="0"/>
              <a:t>Б.Ф. Билимович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Желтый цвет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Используется при лечении слабого, вялого пищеварения, атонии кишечника, а также стимуляции желудочной секреции. </a:t>
            </a:r>
          </a:p>
          <a:p>
            <a:r>
              <a:rPr lang="ru-RU" dirty="0" smtClean="0"/>
              <a:t>Производит очищающее воздействие на весь организм. </a:t>
            </a:r>
          </a:p>
          <a:p>
            <a:r>
              <a:rPr lang="ru-RU" dirty="0" smtClean="0"/>
              <a:t>Стимулирует работу печени, используется при нервном истощении. </a:t>
            </a:r>
          </a:p>
          <a:p>
            <a:r>
              <a:rPr lang="ru-RU" dirty="0" smtClean="0"/>
              <a:t>Возбуждает аппетит. </a:t>
            </a:r>
          </a:p>
          <a:p>
            <a:r>
              <a:rPr lang="ru-RU" dirty="0" smtClean="0"/>
              <a:t>Лечит бессонницу, кожные заболевания (аллергические, дерматит, экзему). </a:t>
            </a:r>
          </a:p>
          <a:p>
            <a:r>
              <a:rPr lang="ru-RU" dirty="0" smtClean="0"/>
              <a:t>Это физиологически оптимальный цвет, он тонизирует нервную систему, стимулирует зрение.</a:t>
            </a:r>
          </a:p>
          <a:p>
            <a:r>
              <a:rPr lang="ru-RU" dirty="0" smtClean="0"/>
              <a:t>Избыток – усиление выработки желчи.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Зеленый цвет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Нормализует сердечную деятельность (при аритмии, тахикардии), стабилизирует артериальное давление, успокаивает центральную нервную систему. </a:t>
            </a:r>
          </a:p>
          <a:p>
            <a:r>
              <a:rPr lang="ru-RU" dirty="0" smtClean="0"/>
              <a:t>Снижает артериальное давление, избавляет от головной боли, излечивает острые простудные заболевания. </a:t>
            </a:r>
          </a:p>
          <a:p>
            <a:r>
              <a:rPr lang="ru-RU" dirty="0" smtClean="0"/>
              <a:t>Это цвет расслабления, снятия нервного напряжения.</a:t>
            </a:r>
          </a:p>
          <a:p>
            <a:r>
              <a:rPr lang="ru-RU" dirty="0" smtClean="0"/>
              <a:t> Используется при лечении глаз, болезней позвоночника, нарушения обмена веществ. </a:t>
            </a:r>
          </a:p>
          <a:p>
            <a:r>
              <a:rPr lang="ru-RU" dirty="0" smtClean="0"/>
              <a:t>Его применяют также при лечении метеозависимости, невралгии, мигрени, для улучшения работоспособности.</a:t>
            </a:r>
          </a:p>
          <a:p>
            <a:r>
              <a:rPr lang="ru-RU" dirty="0" smtClean="0"/>
              <a:t>Длительное, недозированное воздействие может вызвать образование камней в желчном пузыре из-за усиленной концентрации желчи.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Голубой цвет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Способствует нормализации артериального давления, сердечной деятельности, лечению гипотонии, остеохондроза шейного отдела позвоночника, заболеваний гортани, голосовых связок, ревматизма. </a:t>
            </a:r>
          </a:p>
          <a:p>
            <a:r>
              <a:rPr lang="ru-RU" dirty="0" smtClean="0"/>
              <a:t>Снижает аппетит при лечении ожирения.</a:t>
            </a:r>
          </a:p>
          <a:p>
            <a:r>
              <a:rPr lang="ru-RU" dirty="0" smtClean="0"/>
              <a:t> Избавляет от нервного тика и бессонницы.</a:t>
            </a:r>
          </a:p>
          <a:p>
            <a:r>
              <a:rPr lang="ru-RU" dirty="0" smtClean="0"/>
              <a:t> Используется при лечении заболеваний глаз и печени.</a:t>
            </a:r>
          </a:p>
          <a:p>
            <a:r>
              <a:rPr lang="ru-RU" dirty="0" smtClean="0"/>
              <a:t>Избыток, длительное воздействие может вызвать состояние страха и нарушение циркуляции крови.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Синий цвет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Необычное благотворное воздействует на всю эндокринную систему. </a:t>
            </a:r>
          </a:p>
          <a:p>
            <a:r>
              <a:rPr lang="ru-RU" dirty="0" smtClean="0"/>
              <a:t>Используется при лечении заболевания почек и мочевого пузыря. </a:t>
            </a:r>
          </a:p>
          <a:p>
            <a:r>
              <a:rPr lang="ru-RU" dirty="0" smtClean="0"/>
              <a:t>Лечит (как и оранжевый) все заболевания лёгких, катар верхних дыхательных путей, заболевания глаз (глаукому, катаракту), бессонницу, психические заболевания (ипохондрию, истерию, маниакально-реактивный психоз и другие), эпилепсию, детские инфекции, коклюш, желтуху.</a:t>
            </a:r>
          </a:p>
          <a:p>
            <a:r>
              <a:rPr lang="ru-RU" dirty="0" smtClean="0"/>
              <a:t> Имеет ярко выраженный антисептический эффект. </a:t>
            </a:r>
          </a:p>
          <a:p>
            <a:r>
              <a:rPr lang="ru-RU" dirty="0" smtClean="0"/>
              <a:t>Используется при лечении кожных заболеваний (лишай, экзема, язва).</a:t>
            </a:r>
          </a:p>
          <a:p>
            <a:r>
              <a:rPr lang="ru-RU" dirty="0" smtClean="0"/>
              <a:t>Передозировка – угнетает и вызывает торможение нервной системы.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Фиолетовый цвет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04656"/>
          </a:xfrm>
        </p:spPr>
        <p:txBody>
          <a:bodyPr>
            <a:normAutofit/>
          </a:bodyPr>
          <a:lstStyle/>
          <a:p>
            <a:r>
              <a:rPr lang="ru-RU" dirty="0" smtClean="0"/>
              <a:t>Оказывает успокоительное воздействие на нервную систему. </a:t>
            </a:r>
          </a:p>
          <a:p>
            <a:r>
              <a:rPr lang="ru-RU" dirty="0" smtClean="0"/>
              <a:t>Используется при лечении психических заболеваний, сотрясений мозга. </a:t>
            </a:r>
          </a:p>
          <a:p>
            <a:r>
              <a:rPr lang="ru-RU" dirty="0" smtClean="0"/>
              <a:t>Позитивно влияет на сосудистую систему, ход всех воспалительных заболеваний, а также болезни почек, мочевого и желчного пузырей. </a:t>
            </a:r>
          </a:p>
          <a:p>
            <a:r>
              <a:rPr lang="ru-RU" dirty="0" smtClean="0"/>
              <a:t>Облегчает протекание всех простудных заболеваний.</a:t>
            </a:r>
          </a:p>
          <a:p>
            <a:r>
              <a:rPr lang="ru-RU" dirty="0" smtClean="0"/>
              <a:t>Передозировка – угнетение нервной системы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83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Розовый</a:t>
            </a:r>
            <a:r>
              <a:rPr lang="ru-RU" dirty="0" smtClean="0"/>
              <a:t> цвет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Оказывает успокоительное воздействие на нервную систему. </a:t>
            </a:r>
          </a:p>
          <a:p>
            <a:r>
              <a:rPr lang="ru-RU" dirty="0" smtClean="0"/>
              <a:t>Обеспечивает спокойный, целебный сон, способствует мышечному расслаблению. </a:t>
            </a:r>
          </a:p>
          <a:p>
            <a:r>
              <a:rPr lang="ru-RU" dirty="0" smtClean="0"/>
              <a:t>Улучшает настроение, даёт надежду и покой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дисперсии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1838325" cy="2447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60848"/>
            <a:ext cx="1781175" cy="1933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41168"/>
            <a:ext cx="2105025" cy="1247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26842"/>
            <a:ext cx="1781175" cy="1876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10674"/>
            <a:ext cx="2011680" cy="1508760"/>
          </a:xfrm>
          <a:prstGeom prst="rect">
            <a:avLst/>
          </a:prstGeom>
        </p:spPr>
      </p:pic>
      <p:pic>
        <p:nvPicPr>
          <p:cNvPr id="10" name="Picture 6" descr="D:\Флешка 2 Гб\Моя флешка\Нормативный комплект Якунина\физика СПО 2013-2014\Открытый урок\images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348880"/>
            <a:ext cx="2390775" cy="1914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237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Дисперсия – явление разложения белого света в спектр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/>
              <a:t>Белый свет – сложный, состоит из </a:t>
            </a:r>
            <a:r>
              <a:rPr lang="ru-RU" sz="1800" dirty="0" smtClean="0"/>
              <a:t>монохроматических цветов.</a:t>
            </a:r>
          </a:p>
          <a:p>
            <a:pPr marL="0" indent="0">
              <a:buNone/>
            </a:pPr>
            <a:r>
              <a:rPr lang="ru-RU" sz="1800" dirty="0"/>
              <a:t>Показатель преломления среды зависит от цвета света(фиолетовый, красный</a:t>
            </a:r>
            <a:r>
              <a:rPr lang="ru-RU" sz="1800" dirty="0" smtClean="0"/>
              <a:t>)</a:t>
            </a:r>
          </a:p>
          <a:p>
            <a:pPr marL="0" indent="0">
              <a:buNone/>
            </a:pPr>
            <a:r>
              <a:rPr lang="ru-RU" sz="1800" dirty="0"/>
              <a:t> </a:t>
            </a:r>
            <a:r>
              <a:rPr lang="ru-RU" sz="1800" dirty="0" smtClean="0"/>
              <a:t>Явление </a:t>
            </a:r>
            <a:r>
              <a:rPr lang="ru-RU" sz="1800" dirty="0"/>
              <a:t>радуги связано с явлениями преломления и отражения света. Явление дисперсии сильно увеличивает эффект радуги и позволяет видеть это прекрасное явление природы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1375639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Поляризация света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57606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66247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66360"/>
          </a:xfrm>
        </p:spPr>
        <p:txBody>
          <a:bodyPr/>
          <a:lstStyle/>
          <a:p>
            <a:r>
              <a:rPr lang="ru-RU" dirty="0" smtClean="0"/>
              <a:t>Лаборатория терминов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2" y="1196759"/>
          <a:ext cx="8856991" cy="5661240"/>
        </p:xfrm>
        <a:graphic>
          <a:graphicData uri="http://schemas.openxmlformats.org/drawingml/2006/table">
            <a:tbl>
              <a:tblPr/>
              <a:tblGrid>
                <a:gridCol w="681307"/>
                <a:gridCol w="681307"/>
                <a:gridCol w="681307"/>
                <a:gridCol w="681307"/>
                <a:gridCol w="681307"/>
                <a:gridCol w="681307"/>
                <a:gridCol w="681307"/>
                <a:gridCol w="681307"/>
                <a:gridCol w="681307"/>
                <a:gridCol w="681307"/>
                <a:gridCol w="681307"/>
                <a:gridCol w="681307"/>
                <a:gridCol w="681307"/>
              </a:tblGrid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Georgia" pitchFamily="18" charset="0"/>
              </a:rPr>
              <a:t>Интерференция света</a:t>
            </a:r>
          </a:p>
        </p:txBody>
      </p:sp>
      <p:pic>
        <p:nvPicPr>
          <p:cNvPr id="3277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85825" y="1524000"/>
            <a:ext cx="3990975" cy="4724400"/>
          </a:xfrm>
          <a:noFill/>
          <a:ln/>
        </p:spPr>
      </p:pic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/>
              <a:t>	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sz="half" idx="4294967295"/>
          </p:nvPr>
        </p:nvSpPr>
        <p:spPr>
          <a:xfrm>
            <a:off x="5334000" y="1600200"/>
            <a:ext cx="3810000" cy="4530725"/>
          </a:xfrm>
        </p:spPr>
        <p:txBody>
          <a:bodyPr>
            <a:normAutofit lnSpcReduction="10000"/>
          </a:bodyPr>
          <a:lstStyle/>
          <a:p>
            <a:r>
              <a:rPr lang="ru-RU" sz="1800" b="1" i="1"/>
              <a:t>Юнг Томас (1773-1829)- английский учёный с необыкновенной широтой научных интересов и многогранность  дарований. Одновременно известный врач и физик с огромной интуицией, астроном и механик , металлург  и египтолог, физиолог и полиглот, талантливый музыкант и даже способный гимнаст. Главными его заслугами являются открытие интерференции света</a:t>
            </a:r>
            <a:r>
              <a:rPr lang="ru-RU" sz="2400" i="1">
                <a:latin typeface="Georgia" pitchFamily="18" charset="0"/>
              </a:rPr>
              <a:t>. 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AK5HUV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57250"/>
            <a:ext cx="4857750" cy="48577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lIns="91440" rIns="91440">
            <a:normAutofit fontScale="90000"/>
          </a:bodyPr>
          <a:lstStyle/>
          <a:p>
            <a:r>
              <a:rPr lang="ru-RU" sz="4200" smtClean="0"/>
              <a:t>Почему мы видим именно такие цвета?</a:t>
            </a:r>
          </a:p>
        </p:txBody>
      </p:sp>
      <p:pic>
        <p:nvPicPr>
          <p:cNvPr id="30724" name="Picture 5" descr="CACP0FG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785938"/>
            <a:ext cx="42862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497" y="-243408"/>
            <a:ext cx="9952855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500" y="214313"/>
            <a:ext cx="7772400" cy="1470025"/>
          </a:xfrm>
        </p:spPr>
        <p:txBody>
          <a:bodyPr lIns="91440" rIns="91440"/>
          <a:lstStyle/>
          <a:p>
            <a:r>
              <a:rPr lang="ru-RU" smtClean="0"/>
              <a:t>Голубой цвет неба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214438"/>
            <a:ext cx="6400800" cy="175260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Font typeface="Wingdings 2" pitchFamily="18" charset="2"/>
              <a:buNone/>
            </a:pPr>
            <a:endParaRPr lang="ru-RU" i="1" smtClean="0">
              <a:solidFill>
                <a:srgbClr val="0F0F17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6146" name="AutoShape 2" descr="D:\%D0%A4%D0%BB%D0%B5%D1%88%D0%BA%D0%B0 2 %D0%93%D0%B1\%D0%9C%D0%BE%D1%8F %D1%84%D0%BB%D0%B5%D1%88%D0%BA%D0%B0\%D0%9D%D0%BE%D1%80%D0%BC%D0%B0%D1%82%D0%B8%D0%B2%D0%BD%D1%8B%D0%B9 %D0%BA%D0%BE%D0%BC%D0%BF%D0%BB%D0%B5%D0%BA%D1%82 %D0%AF%D0%BA%D1%83%D0%BD%D0%B8%D0%BD%D0%B0\%D1%84%D0%B8%D0%B7%D0%B8%D0%BA%D0%B0 %D0%A1%D0%9F%D0%9E 2013-2014\%D0%9E%D1%82%D0%BA%D1%80%D1%8B%D1%82%D1%8B%D0%B9 %D1%83%D1%80%D0%BE%D0%BA\%D0%A3%D1%80%D0%BE%D0%BA-%D0%B8%D1%81%D1%81%D0%BB%D0%B5%D0%B4%D0%BE%D0%B2%D0%B0%D0%BD%D0%B8%D0%B5 %D0%BD%D0%B0 %D1%82%D0%B5%D0%BC%D1%83  %D0%94%D0%B8%D1%81%D0%BF%D0%B5%D1%80%D1%81%D0%B8%D1%8F %D1%81%D0%B2%D0%B5%D1%82%D0%B0. %D0%A0%D0%B0%D0%B4%D1%83%D0%B3%D0%B0 _files\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D:\%D0%A4%D0%BB%D0%B5%D1%88%D0%BA%D0%B0 2 %D0%93%D0%B1\%D0%9C%D0%BE%D1%8F %D1%84%D0%BB%D0%B5%D1%88%D0%BA%D0%B0\%D0%9D%D0%BE%D1%80%D0%BC%D0%B0%D1%82%D0%B8%D0%B2%D0%BD%D1%8B%D0%B9 %D0%BA%D0%BE%D0%BC%D0%BF%D0%BB%D0%B5%D0%BA%D1%82 %D0%AF%D0%BA%D1%83%D0%BD%D0%B8%D0%BD%D0%B0\%D1%84%D0%B8%D0%B7%D0%B8%D0%BA%D0%B0 %D0%A1%D0%9F%D0%9E 2013-2014\%D0%9E%D1%82%D0%BA%D1%80%D1%8B%D1%82%D1%8B%D0%B9 %D1%83%D1%80%D0%BE%D0%BA\%D0%A3%D1%80%D0%BE%D0%BA-%D0%B8%D1%81%D1%81%D0%BB%D0%B5%D0%B4%D0%BE%D0%B2%D0%B0%D0%BD%D0%B8%D0%B5 %D0%BD%D0%B0 %D1%82%D0%B5%D0%BC%D1%83  %D0%94%D0%B8%D1%81%D0%BF%D0%B5%D1%80%D1%81%D0%B8%D1%8F %D1%81%D0%B2%D0%B5%D1%82%D0%B0. %D0%A0%D0%B0%D0%B4%D1%83%D0%B3%D0%B0 _files\img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resDD2FA608-DEC3-4AE7-A813-0D04AA563A5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96552" y="-315416"/>
            <a:ext cx="10009112" cy="7886972"/>
          </a:xfrm>
        </p:spPr>
      </p:pic>
      <p:sp>
        <p:nvSpPr>
          <p:cNvPr id="3277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088" y="1341438"/>
            <a:ext cx="7467600" cy="1143000"/>
          </a:xfrm>
        </p:spPr>
        <p:txBody>
          <a:bodyPr lIns="91440" rIns="91440"/>
          <a:lstStyle/>
          <a:p>
            <a:r>
              <a:rPr lang="ru-RU" dirty="0" smtClean="0"/>
              <a:t>Красный цвет заката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00FF"/>
                </a:solidFill>
              </a:rPr>
              <a:t>Почему небо голубое?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5122863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/>
              <a:t>Прямой солнечный свет (т. е. свет, исходящий непосредственно от солнечного диска), теряя за счет рассеяния в основном синие и фиолетовые лучи, приобретает слабый желтоватый оттенок, который усиливается при опускании Солнца к горизонту. Теперь лучам приходится проходить в атмосфере все больший и больший путь. На длинном пути потери коротковолновых, т. е. фиолетовых, синих, голубых, лучей становятся все более за­метными, и в</a:t>
            </a:r>
            <a:r>
              <a:rPr lang="ru-RU" sz="1600" b="1" dirty="0" smtClean="0"/>
              <a:t> </a:t>
            </a:r>
            <a:r>
              <a:rPr lang="ru-RU" sz="1600" dirty="0" smtClean="0"/>
              <a:t>прямом свете Солнца или Луны до поверхности Земли доходят преимущественно длинноволновые лучи — красные, оранжевые, желтые. Поэтому цвет Солнца и Луны становится сначала желтым,</a:t>
            </a:r>
            <a:r>
              <a:rPr lang="ru-RU" sz="1600" b="1" dirty="0" smtClean="0"/>
              <a:t> </a:t>
            </a:r>
            <a:r>
              <a:rPr lang="ru-RU" sz="1600" dirty="0" smtClean="0"/>
              <a:t>затем оранжевым и красным. Красный цвет Солнца и </a:t>
            </a:r>
            <a:r>
              <a:rPr lang="ru-RU" sz="1600" dirty="0" err="1" smtClean="0"/>
              <a:t>голубой</a:t>
            </a:r>
            <a:r>
              <a:rPr lang="ru-RU" sz="1600" dirty="0" smtClean="0"/>
              <a:t> цвет неба это два следствия одного и того же процесса рассеяния. В прямом свете, после того как он проходит сквозь толщу атмосферы, остаются преимущественно длинноволновые лучи (красное Солнце), в рассеянный свет попадают коротко­волновые лучи (</a:t>
            </a:r>
            <a:r>
              <a:rPr lang="ru-RU" sz="1600" dirty="0" err="1" smtClean="0"/>
              <a:t>голубое</a:t>
            </a:r>
            <a:r>
              <a:rPr lang="ru-RU" sz="1600" dirty="0" smtClean="0"/>
              <a:t> небо) </a:t>
            </a:r>
          </a:p>
        </p:txBody>
      </p:sp>
      <p:pic>
        <p:nvPicPr>
          <p:cNvPr id="15364" name="Picture 4" descr="new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3933825"/>
            <a:ext cx="3168650" cy="2286000"/>
          </a:xfrm>
          <a:noFill/>
        </p:spPr>
      </p:pic>
      <p:pic>
        <p:nvPicPr>
          <p:cNvPr id="15365" name="Picture 5" descr="p4_1-29-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484313"/>
            <a:ext cx="3240088" cy="2105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68313" y="476250"/>
            <a:ext cx="8183562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>
              <a:lnSpc>
                <a:spcPct val="100000"/>
              </a:lnSpc>
              <a:buClr>
                <a:srgbClr val="FF8D3E"/>
              </a:buClr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>
                <a:solidFill>
                  <a:srgbClr val="FF8D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Волновые свойства света</a:t>
            </a:r>
          </a:p>
        </p:txBody>
      </p:sp>
      <p:sp>
        <p:nvSpPr>
          <p:cNvPr id="108547" name="Text Box 2"/>
          <p:cNvSpPr txBox="1">
            <a:spLocks noChangeArrowheads="1"/>
          </p:cNvSpPr>
          <p:nvPr/>
        </p:nvSpPr>
        <p:spPr bwMode="auto">
          <a:xfrm>
            <a:off x="0" y="1428750"/>
            <a:ext cx="9144000" cy="4643438"/>
          </a:xfrm>
          <a:prstGeom prst="rect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lIns="182880" tIns="91440"/>
          <a:lstStyle/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Интерференция                         Дисперсия</a:t>
            </a:r>
          </a:p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Сложение когерентных волн,                     Зависимость скорости света</a:t>
            </a:r>
          </a:p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котором возникает устойчивая             в веществе (или показателя</a:t>
            </a:r>
          </a:p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времени  интерференционная                 преломления) от частоты</a:t>
            </a:r>
          </a:p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картина максимумов и минимумов             волны.</a:t>
            </a:r>
          </a:p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освещенности.</a:t>
            </a:r>
          </a:p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Дифракция                                Поляризация</a:t>
            </a:r>
          </a:p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Отклонение от прямолинейного            Выделение из естественного            </a:t>
            </a:r>
          </a:p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распространения волн,                            света световых колебаний с</a:t>
            </a:r>
          </a:p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огибание волнами препятствий.             определённым    </a:t>
            </a:r>
          </a:p>
          <a:p>
            <a:pPr marL="784225" lvl="2" indent="-180975">
              <a:lnSpc>
                <a:spcPct val="100000"/>
              </a:lnSpc>
              <a:spcBef>
                <a:spcPts val="250"/>
              </a:spcBef>
              <a:buClr>
                <a:srgbClr val="ED3742"/>
              </a:buClr>
              <a:buFont typeface="Wingdings 2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направлением эл. вектора.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/>
              <a:t>     Современная фотография находит все большее применение в науке, технике и повседневной жизни. На начальных этапах невозможно было предугадать, сколь широки будут возможности использования фотографического метода. Благодаря фотографии человечество получает изображения элементарных частиц, составляющих атом, и изображения земного шара, Луны и других планет; изображения живой клетки и кристаллической решетки минералов; изучает процессы, протекающие за одну миллионную долю секунды, и процессы, длящиеся десятилетия.</a:t>
            </a:r>
            <a:br>
              <a:rPr lang="ru-RU" sz="1700"/>
            </a:br>
            <a:r>
              <a:rPr lang="ru-RU" sz="1700"/>
              <a:t/>
            </a:r>
            <a:br>
              <a:rPr lang="ru-RU" sz="1700"/>
            </a:br>
            <a:r>
              <a:rPr lang="ru-RU" sz="1700"/>
              <a:t>     Наряду с повсеместным применением фотографии в науке и технике наиболее давнее и массовое распространение она получила как вид искусства.</a:t>
            </a:r>
            <a:br>
              <a:rPr lang="ru-RU" sz="1700"/>
            </a:br>
            <a:r>
              <a:rPr lang="ru-RU" sz="1700"/>
              <a:t/>
            </a:r>
            <a:br>
              <a:rPr lang="ru-RU" sz="1700"/>
            </a:br>
            <a:r>
              <a:rPr lang="ru-RU" sz="1700"/>
              <a:t>     Фотография сочетает в себе оптику, точную механику и тонкую химическую технологию, а со стороны технической и художественной – теорию композиции, эстетику и теорию восприятия. </a:t>
            </a:r>
          </a:p>
        </p:txBody>
      </p:sp>
      <p:pic>
        <p:nvPicPr>
          <p:cNvPr id="143363" name="Picture 3" descr="natura-ce-vibrea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0"/>
            <a:ext cx="9251950" cy="6958013"/>
          </a:xfrm>
          <a:prstGeom prst="rect">
            <a:avLst/>
          </a:prstGeom>
          <a:noFill/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258888" y="2348880"/>
            <a:ext cx="6553200" cy="4401205"/>
          </a:xfrm>
          <a:prstGeom prst="rect">
            <a:avLst/>
          </a:prstGeom>
          <a:gradFill rotWithShape="1">
            <a:gsLst>
              <a:gs pos="0">
                <a:srgbClr val="CCFFCC">
                  <a:alpha val="32001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Домашнее задание фотографии явлений, изученных на уроке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1600" dirty="0" smtClean="0">
                <a:solidFill>
                  <a:schemeClr val="tx1"/>
                </a:solidFill>
                <a:cs typeface="Arial" charset="0"/>
              </a:rPr>
              <a:t>Современная </a:t>
            </a:r>
            <a:r>
              <a:rPr lang="ru-RU" sz="1600" dirty="0">
                <a:solidFill>
                  <a:schemeClr val="tx1"/>
                </a:solidFill>
                <a:cs typeface="Arial" charset="0"/>
              </a:rPr>
              <a:t>фотография находит все большее применение в науке, технике и повседневной жизни. На начальных этапах невозможно было предугадать, сколь широки будут возможности использования фотографического метода. Благодаря фотографии человечество получает изображения элементарных частиц, составляющих атом, и изображения земного шара, Луны и других планет; изображения живой клетки и кристаллической решетки минералов; изучает процессы, протекающие за одну миллионную долю секунды, и процессы, длящиеся десятилетия.</a:t>
            </a:r>
            <a:br>
              <a:rPr lang="ru-RU" sz="1600" dirty="0">
                <a:solidFill>
                  <a:schemeClr val="tx1"/>
                </a:solidFill>
                <a:cs typeface="Arial" charset="0"/>
              </a:rPr>
            </a:br>
            <a:r>
              <a:rPr lang="ru-RU" sz="1600" dirty="0">
                <a:solidFill>
                  <a:schemeClr val="tx1"/>
                </a:solidFill>
                <a:cs typeface="Arial" charset="0"/>
              </a:rPr>
              <a:t>     Наряду с повсеместным применением фотографии в науке и технике наиболее давнее и массовое распространение она получила как вид искусства.</a:t>
            </a:r>
            <a:br>
              <a:rPr lang="ru-RU" sz="1600" dirty="0">
                <a:solidFill>
                  <a:schemeClr val="tx1"/>
                </a:solidFill>
                <a:cs typeface="Arial" charset="0"/>
              </a:rPr>
            </a:br>
            <a:r>
              <a:rPr lang="ru-RU" sz="1600" dirty="0">
                <a:solidFill>
                  <a:schemeClr val="tx1"/>
                </a:solidFill>
                <a:cs typeface="Arial" charset="0"/>
              </a:rPr>
              <a:t>     Фотография сочетает в себе оптику, точную механику и тонкую химическую технологию, а со стороны технической и художественной – теорию композиции, эстетику и теорию восприятия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Мир физики в художественной литературе. – М.: Школа-Пресс, 1997.</a:t>
            </a:r>
          </a:p>
          <a:p>
            <a:pPr lvl="0"/>
            <a:r>
              <a:rPr lang="ru-RU" dirty="0" smtClean="0"/>
              <a:t>Демидов В. Как мы видим то, что видим. – М.: Знание, 1987.</a:t>
            </a:r>
          </a:p>
          <a:p>
            <a:pPr lvl="0"/>
            <a:r>
              <a:rPr lang="ru-RU" dirty="0" smtClean="0"/>
              <a:t>Природа и человек, 2003, № 11, 12.</a:t>
            </a:r>
          </a:p>
          <a:p>
            <a:pPr lvl="0"/>
            <a:r>
              <a:rPr lang="ru-RU" dirty="0" err="1" smtClean="0"/>
              <a:t>Фабрикантова</a:t>
            </a:r>
            <a:r>
              <a:rPr lang="ru-RU" dirty="0" smtClean="0"/>
              <a:t> Е.В. Что же такое физика? Газета «Физика», 2000, №7.</a:t>
            </a:r>
          </a:p>
          <a:p>
            <a:pPr lvl="0"/>
            <a:r>
              <a:rPr lang="ru-RU" dirty="0" err="1" smtClean="0"/>
              <a:t>Семке</a:t>
            </a:r>
            <a:r>
              <a:rPr lang="ru-RU" dirty="0" smtClean="0"/>
              <a:t> А.И. Дисперсия и поглощение света. Газета «Физика», 2003, №5.</a:t>
            </a:r>
          </a:p>
          <a:p>
            <a:pPr lvl="0"/>
            <a:r>
              <a:rPr lang="ru-RU" dirty="0" smtClean="0"/>
              <a:t>Хиггинс Т. Свет. Газета «Физика», 2003, №12.</a:t>
            </a:r>
          </a:p>
          <a:p>
            <a:pPr lvl="0"/>
            <a:r>
              <a:rPr lang="ru-RU" dirty="0" smtClean="0"/>
              <a:t>http://home-edu.ru</a:t>
            </a:r>
          </a:p>
          <a:p>
            <a:pPr lvl="0"/>
            <a:r>
              <a:rPr lang="ru-RU" dirty="0" smtClean="0"/>
              <a:t>http://e-science.ru/physics/theory</a:t>
            </a:r>
          </a:p>
          <a:p>
            <a:pPr lvl="0"/>
            <a:r>
              <a:rPr lang="ru-RU" dirty="0" smtClean="0"/>
              <a:t>http://class-fizika.narod.ru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564903"/>
          <a:ext cx="8229600" cy="429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5862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максимумов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минимумов</a:t>
                      </a:r>
                      <a:endParaRPr lang="ru-RU" dirty="0"/>
                    </a:p>
                  </a:txBody>
                  <a:tcPr/>
                </a:tc>
              </a:tr>
              <a:tr h="858620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Разность хода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 </a:t>
                      </a:r>
                      <a:r>
                        <a:rPr kumimoji="0"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kumimoji="0"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где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0, 1, 2...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Разность хода</a:t>
                      </a:r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 (2k+1)·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λ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/2</a:t>
                      </a:r>
                      <a:endParaRPr lang="ru-RU" dirty="0"/>
                    </a:p>
                  </a:txBody>
                  <a:tcPr/>
                </a:tc>
              </a:tr>
              <a:tr h="85862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Разность фаз </a:t>
                      </a:r>
                      <a:r>
                        <a:rPr kumimoji="0"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Δφ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2·k·π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Разность фаз </a:t>
                      </a:r>
                      <a:r>
                        <a:rPr kumimoji="0"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Δφ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(2·k+1)·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85862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Колебания в точке наложения волн имеют одинаковую фазу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Колебания в точке наложения волн имеют противоположную фазу</a:t>
                      </a:r>
                      <a:endParaRPr lang="ru-RU" dirty="0"/>
                    </a:p>
                  </a:txBody>
                  <a:tcPr/>
                </a:tc>
              </a:tr>
              <a:tr h="85862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Наблюдается усиление колебаний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Наблюдается ослабление колебаний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88640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Опыт Юнга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79208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i="1"/>
              <a:t>Интерференция в тонких плёнках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i="1"/>
              <a:t>Английский учёный Томас Юнг первым пришёл к гениальной мысли о возможности объяснения цветов тонких плёнок сложением волн 1 и 2, одна из которых отражается от наружной поверхности плёнки, а другая – от внутренней  </a:t>
            </a: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468052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129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>Дифракция света</a:t>
            </a: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6" name="Picture 2" descr="C:\Users\Сергей 2\Pictures\pri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24200"/>
            <a:ext cx="5904656" cy="3617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1365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Распределение энергии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916832"/>
            <a:ext cx="38884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Дифракционная решетка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640871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1354</Words>
  <Application>Microsoft Office PowerPoint</Application>
  <PresentationFormat>Экран (4:3)</PresentationFormat>
  <Paragraphs>167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Дисперсия, интерференция, дифракция и поляризация  света</vt:lpstr>
      <vt:lpstr>Слайд 2</vt:lpstr>
      <vt:lpstr>Интерференция света</vt:lpstr>
      <vt:lpstr>Слайд 4</vt:lpstr>
      <vt:lpstr>Опыт Юнга</vt:lpstr>
      <vt:lpstr>Интерференция в тонких плёнках</vt:lpstr>
      <vt:lpstr>Дифракция света</vt:lpstr>
      <vt:lpstr>Распределение энергии</vt:lpstr>
      <vt:lpstr>Дифракционная решетка</vt:lpstr>
      <vt:lpstr>Ход лучей в дифракционной решетки</vt:lpstr>
      <vt:lpstr>Слайд 11</vt:lpstr>
      <vt:lpstr>Дифракционные спектры</vt:lpstr>
      <vt:lpstr>Глория</vt:lpstr>
      <vt:lpstr>Дисперсия света</vt:lpstr>
      <vt:lpstr>РаДуга</vt:lpstr>
      <vt:lpstr>Опыт Ньютона</vt:lpstr>
      <vt:lpstr>Слайд 17</vt:lpstr>
      <vt:lpstr>Красный цвет</vt:lpstr>
      <vt:lpstr>Оранжевый цвет</vt:lpstr>
      <vt:lpstr>Желтый цвет</vt:lpstr>
      <vt:lpstr>Зеленый цвет</vt:lpstr>
      <vt:lpstr>Голубой цвет</vt:lpstr>
      <vt:lpstr>Синий цвет</vt:lpstr>
      <vt:lpstr>Фиолетовый цвет</vt:lpstr>
      <vt:lpstr>Розовый цвет</vt:lpstr>
      <vt:lpstr>Примеры дисперсии</vt:lpstr>
      <vt:lpstr>Выводы</vt:lpstr>
      <vt:lpstr>Поляризация света</vt:lpstr>
      <vt:lpstr>Лаборатория терминов</vt:lpstr>
      <vt:lpstr>Почему мы видим именно такие цвета?</vt:lpstr>
      <vt:lpstr>Голубой цвет неба</vt:lpstr>
      <vt:lpstr>Красный цвет заката</vt:lpstr>
      <vt:lpstr>Почему небо голубое?</vt:lpstr>
      <vt:lpstr>Слайд 34</vt:lpstr>
      <vt:lpstr>Слайд 35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Дисперсия света</dc:title>
  <dc:creator>Сергей 2</dc:creator>
  <cp:lastModifiedBy>Аркадий Русман</cp:lastModifiedBy>
  <cp:revision>24</cp:revision>
  <dcterms:created xsi:type="dcterms:W3CDTF">2014-04-12T10:45:22Z</dcterms:created>
  <dcterms:modified xsi:type="dcterms:W3CDTF">2014-05-05T16:19:28Z</dcterms:modified>
</cp:coreProperties>
</file>