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69" r:id="rId3"/>
    <p:sldId id="270" r:id="rId4"/>
    <p:sldId id="257" r:id="rId5"/>
    <p:sldId id="258" r:id="rId6"/>
    <p:sldId id="259" r:id="rId7"/>
    <p:sldId id="261" r:id="rId8"/>
    <p:sldId id="266" r:id="rId9"/>
    <p:sldId id="262" r:id="rId10"/>
    <p:sldId id="265" r:id="rId11"/>
    <p:sldId id="260" r:id="rId12"/>
    <p:sldId id="271" r:id="rId13"/>
    <p:sldId id="274" r:id="rId14"/>
    <p:sldId id="267" r:id="rId15"/>
    <p:sldId id="268" r:id="rId16"/>
    <p:sldId id="272" r:id="rId17"/>
    <p:sldId id="275" r:id="rId18"/>
    <p:sldId id="276" r:id="rId19"/>
    <p:sldId id="277" r:id="rId20"/>
    <p:sldId id="273" r:id="rId21"/>
    <p:sldId id="27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EE6BF"/>
    <a:srgbClr val="A4E2A2"/>
    <a:srgbClr val="2A2AB6"/>
    <a:srgbClr val="CC3399"/>
    <a:srgbClr val="660029"/>
    <a:srgbClr val="9900FF"/>
    <a:srgbClr val="54398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51" autoAdjust="0"/>
  </p:normalViewPr>
  <p:slideViewPr>
    <p:cSldViewPr>
      <p:cViewPr>
        <p:scale>
          <a:sx n="66" d="100"/>
          <a:sy n="66" d="100"/>
        </p:scale>
        <p:origin x="-150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788" cy="7373778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titlemaster_m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E3953E9-B2D2-4059-AFFF-0E5F95999F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 spd="med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EEC5C-3DD2-4E14-86DE-A5394C7F439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C7CD45-AAC4-48E1-B2FF-B7A7D6F482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400800" cy="1219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2438400" y="1600200"/>
            <a:ext cx="64008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438400" y="3924300"/>
            <a:ext cx="6400800" cy="2171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52400" y="6248400"/>
            <a:ext cx="1901825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C051251-978E-4D99-8ECB-C3CFADD1D36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C87FF1-A752-4060-9483-05388C8D66F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F538-ABFC-4124-924A-5E7AF92FF57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07249-BCCD-4329-91EC-D40F9E7724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FE1ADD-5447-4A82-8CD5-C33DBFE1CD4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1C81D-E620-49B5-A24B-CCBDA3DF7B5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20C49-4B91-4904-B503-86D1482B445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F885F9-6994-4D4D-916F-24CE474D71E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E6695-CCE3-4690-B737-169B0B2288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1433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pic>
          <p:nvPicPr>
            <p:cNvPr id="14340" name="Picture 4" descr="slidemaster_med3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</p:spPr>
        </p:pic>
      </p:grpSp>
      <p:sp>
        <p:nvSpPr>
          <p:cNvPr id="1434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A837C643-00B6-401F-A55F-159A249B30B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 spd="med">
    <p:strips dir="rd"/>
  </p:transition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74;&#1079;&#1072;&#1080;&#1084;&#1086;&#1079;&#1072;&#1084;&#1077;&#1085;&#1103;&#1077;&#1084;&#1099;&#1077;%20&#1080;%20&#1074;&#1079;&#1072;&#1080;&#1084;&#1086;&#1076;&#1086;&#1087;&#1086;&#1083;&#1085;&#1103;&#1102;&#1097;&#1080;&#1077;%20&#1090;&#1086;&#1074;&#1072;&#1088;&#1099;.do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ln w="25400">
            <a:solidFill>
              <a:schemeClr val="accent2"/>
            </a:solidFill>
          </a:ln>
        </p:spPr>
        <p:txBody>
          <a:bodyPr/>
          <a:lstStyle/>
          <a:p>
            <a:pPr algn="l"/>
            <a:r>
              <a:rPr lang="ru-RU" b="1" dirty="0"/>
              <a:t>Спрос и предложение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ru-RU" sz="2800" b="1" dirty="0"/>
              <a:t>Повторение</a:t>
            </a:r>
          </a:p>
          <a:p>
            <a:pPr algn="r">
              <a:lnSpc>
                <a:spcPct val="80000"/>
              </a:lnSpc>
            </a:pPr>
            <a:r>
              <a:rPr lang="ru-RU" sz="2800" b="1" dirty="0"/>
              <a:t>Решение задач</a:t>
            </a:r>
          </a:p>
          <a:p>
            <a:pPr algn="r">
              <a:lnSpc>
                <a:spcPct val="80000"/>
              </a:lnSpc>
            </a:pPr>
            <a:r>
              <a:rPr lang="ru-RU" sz="2800" b="1" dirty="0"/>
              <a:t>Подготовка к контрольной работе</a:t>
            </a:r>
          </a:p>
        </p:txBody>
      </p:sp>
      <p:sp>
        <p:nvSpPr>
          <p:cNvPr id="6" name="Багетная рамка 5"/>
          <p:cNvSpPr/>
          <p:nvPr/>
        </p:nvSpPr>
        <p:spPr>
          <a:xfrm>
            <a:off x="4214810" y="6357958"/>
            <a:ext cx="2357454" cy="50004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79390" y="5013220"/>
            <a:ext cx="718651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Хачатрян Азатуи Араовна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Преподаватель,  ГБПОУ КК БИТТ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"Белореченский индустриально-технологиче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ский техникум"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Изменение предложения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V="1">
            <a:off x="3419475" y="1341438"/>
            <a:ext cx="0" cy="3959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3276600" y="5157788"/>
            <a:ext cx="52562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040063" y="5176838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О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2967038" y="1289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P</a:t>
            </a:r>
            <a:endParaRPr lang="ru-RU" b="1" dirty="0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8367713" y="5248275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Q</a:t>
            </a:r>
            <a:endParaRPr lang="ru-RU" b="1" dirty="0"/>
          </a:p>
        </p:txBody>
      </p:sp>
      <p:sp>
        <p:nvSpPr>
          <p:cNvPr id="31770" name="Line 26"/>
          <p:cNvSpPr>
            <a:spLocks noChangeShapeType="1"/>
          </p:cNvSpPr>
          <p:nvPr/>
        </p:nvSpPr>
        <p:spPr bwMode="auto">
          <a:xfrm flipV="1">
            <a:off x="4572000" y="1557338"/>
            <a:ext cx="2592388" cy="2592387"/>
          </a:xfrm>
          <a:prstGeom prst="line">
            <a:avLst/>
          </a:prstGeom>
          <a:noFill/>
          <a:ln w="76200">
            <a:solidFill>
              <a:srgbClr val="66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71" name="Line 27"/>
          <p:cNvSpPr>
            <a:spLocks noChangeShapeType="1"/>
          </p:cNvSpPr>
          <p:nvPr/>
        </p:nvSpPr>
        <p:spPr bwMode="auto">
          <a:xfrm flipV="1">
            <a:off x="3851275" y="1123950"/>
            <a:ext cx="2376488" cy="2305050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72" name="Line 28"/>
          <p:cNvSpPr>
            <a:spLocks noChangeShapeType="1"/>
          </p:cNvSpPr>
          <p:nvPr/>
        </p:nvSpPr>
        <p:spPr bwMode="auto">
          <a:xfrm flipV="1">
            <a:off x="5435600" y="2133600"/>
            <a:ext cx="2592388" cy="2590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75" name="Line 31"/>
          <p:cNvSpPr>
            <a:spLocks noChangeShapeType="1"/>
          </p:cNvSpPr>
          <p:nvPr/>
        </p:nvSpPr>
        <p:spPr bwMode="auto">
          <a:xfrm flipH="1">
            <a:off x="5292725" y="1989138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77" name="Line 33"/>
          <p:cNvSpPr>
            <a:spLocks noChangeShapeType="1"/>
          </p:cNvSpPr>
          <p:nvPr/>
        </p:nvSpPr>
        <p:spPr bwMode="auto">
          <a:xfrm>
            <a:off x="5292725" y="3429000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1780" name="Rectangle 36"/>
          <p:cNvSpPr>
            <a:spLocks noChangeArrowheads="1"/>
          </p:cNvSpPr>
          <p:nvPr/>
        </p:nvSpPr>
        <p:spPr bwMode="auto">
          <a:xfrm>
            <a:off x="3059113" y="5661025"/>
            <a:ext cx="563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Влияние неценовых факторов</a:t>
            </a:r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6300788" y="38608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hlink"/>
                </a:solidFill>
              </a:rPr>
              <a:t>увеличение</a:t>
            </a:r>
          </a:p>
        </p:txBody>
      </p:sp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3563938" y="1196975"/>
            <a:ext cx="16176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folHlink"/>
                </a:solidFill>
              </a:rPr>
              <a:t>уменьшение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1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1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2" dur="2000" fill="hold"/>
                                        <p:tgtEl>
                                          <p:spTgt spid="317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9" dur="2000" fill="hold"/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1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2000" fill="hold"/>
                                        <p:tgtEl>
                                          <p:spTgt spid="31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398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8" grpId="0" animBg="1"/>
      <p:bldP spid="31749" grpId="0" animBg="1"/>
      <p:bldP spid="31750" grpId="0"/>
      <p:bldP spid="31751" grpId="0"/>
      <p:bldP spid="31752" grpId="0"/>
      <p:bldP spid="31770" grpId="0" animBg="1"/>
      <p:bldP spid="31771" grpId="0" animBg="1"/>
      <p:bldP spid="31772" grpId="0" animBg="1"/>
      <p:bldP spid="31775" grpId="0" animBg="1"/>
      <p:bldP spid="31777" grpId="0" animBg="1"/>
      <p:bldP spid="31780" grpId="0" build="allAtOnce"/>
      <p:bldP spid="31782" grpId="0"/>
      <p:bldP spid="3178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Равновесие на рынке.</a:t>
            </a:r>
          </a:p>
        </p:txBody>
      </p:sp>
      <p:sp>
        <p:nvSpPr>
          <p:cNvPr id="19480" name="Text Box 24"/>
          <p:cNvSpPr txBox="1">
            <a:spLocks noChangeArrowheads="1"/>
          </p:cNvSpPr>
          <p:nvPr/>
        </p:nvSpPr>
        <p:spPr bwMode="auto">
          <a:xfrm>
            <a:off x="2679700" y="5734050"/>
            <a:ext cx="2252663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/>
              <a:t>Po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b="1" dirty="0"/>
              <a:t>равновесная цена</a:t>
            </a:r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5559425" y="5734050"/>
            <a:ext cx="2892425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dirty="0" err="1"/>
              <a:t>Qo</a:t>
            </a:r>
            <a:r>
              <a:rPr lang="ru-RU" b="1" dirty="0"/>
              <a:t> – равновесное количество</a:t>
            </a:r>
          </a:p>
        </p:txBody>
      </p:sp>
      <p:grpSp>
        <p:nvGrpSpPr>
          <p:cNvPr id="19485" name="Group 29"/>
          <p:cNvGrpSpPr>
            <a:grpSpLocks/>
          </p:cNvGrpSpPr>
          <p:nvPr/>
        </p:nvGrpSpPr>
        <p:grpSpPr bwMode="auto">
          <a:xfrm>
            <a:off x="2895600" y="1289050"/>
            <a:ext cx="5834063" cy="4325938"/>
            <a:chOff x="1824" y="812"/>
            <a:chExt cx="3675" cy="2725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 flipV="1">
              <a:off x="2154" y="845"/>
              <a:ext cx="0" cy="24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>
              <a:off x="2064" y="3249"/>
              <a:ext cx="33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62" name="Text Box 6"/>
            <p:cNvSpPr txBox="1">
              <a:spLocks noChangeArrowheads="1"/>
            </p:cNvSpPr>
            <p:nvPr/>
          </p:nvSpPr>
          <p:spPr bwMode="auto">
            <a:xfrm>
              <a:off x="1915" y="3261"/>
              <a:ext cx="228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/>
                <a:t>О</a:t>
              </a:r>
            </a:p>
          </p:txBody>
        </p:sp>
        <p:sp>
          <p:nvSpPr>
            <p:cNvPr id="19463" name="Text Box 7"/>
            <p:cNvSpPr txBox="1">
              <a:spLocks noChangeArrowheads="1"/>
            </p:cNvSpPr>
            <p:nvPr/>
          </p:nvSpPr>
          <p:spPr bwMode="auto">
            <a:xfrm>
              <a:off x="1869" y="812"/>
              <a:ext cx="212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P</a:t>
              </a:r>
              <a:endParaRPr lang="ru-RU" b="1"/>
            </a:p>
          </p:txBody>
        </p:sp>
        <p:sp>
          <p:nvSpPr>
            <p:cNvPr id="19464" name="Text Box 8"/>
            <p:cNvSpPr txBox="1">
              <a:spLocks noChangeArrowheads="1"/>
            </p:cNvSpPr>
            <p:nvPr/>
          </p:nvSpPr>
          <p:spPr bwMode="auto">
            <a:xfrm>
              <a:off x="5271" y="3306"/>
              <a:ext cx="228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Q</a:t>
              </a:r>
              <a:endParaRPr lang="ru-RU" b="1"/>
            </a:p>
          </p:txBody>
        </p:sp>
        <p:sp>
          <p:nvSpPr>
            <p:cNvPr id="19466" name="Arc 10"/>
            <p:cNvSpPr>
              <a:spLocks/>
            </p:cNvSpPr>
            <p:nvPr/>
          </p:nvSpPr>
          <p:spPr bwMode="auto">
            <a:xfrm flipH="1" flipV="1">
              <a:off x="2835" y="1117"/>
              <a:ext cx="2177" cy="154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7" name="Arc 11"/>
            <p:cNvSpPr>
              <a:spLocks/>
            </p:cNvSpPr>
            <p:nvPr/>
          </p:nvSpPr>
          <p:spPr bwMode="auto">
            <a:xfrm flipV="1">
              <a:off x="2336" y="1117"/>
              <a:ext cx="2132" cy="145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469" name="Line 13"/>
            <p:cNvSpPr>
              <a:spLocks noChangeShapeType="1"/>
            </p:cNvSpPr>
            <p:nvPr/>
          </p:nvSpPr>
          <p:spPr bwMode="auto">
            <a:xfrm>
              <a:off x="3606" y="2296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0" name="Line 14"/>
            <p:cNvSpPr>
              <a:spLocks noChangeShapeType="1"/>
            </p:cNvSpPr>
            <p:nvPr/>
          </p:nvSpPr>
          <p:spPr bwMode="auto">
            <a:xfrm>
              <a:off x="3606" y="2614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3606" y="2931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2" name="Line 16"/>
            <p:cNvSpPr>
              <a:spLocks noChangeShapeType="1"/>
            </p:cNvSpPr>
            <p:nvPr/>
          </p:nvSpPr>
          <p:spPr bwMode="auto">
            <a:xfrm>
              <a:off x="3606" y="3158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3" name="Line 17"/>
            <p:cNvSpPr>
              <a:spLocks noChangeShapeType="1"/>
            </p:cNvSpPr>
            <p:nvPr/>
          </p:nvSpPr>
          <p:spPr bwMode="auto">
            <a:xfrm flipH="1">
              <a:off x="3424" y="2296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4" name="Line 18"/>
            <p:cNvSpPr>
              <a:spLocks noChangeShapeType="1"/>
            </p:cNvSpPr>
            <p:nvPr/>
          </p:nvSpPr>
          <p:spPr bwMode="auto">
            <a:xfrm flipH="1">
              <a:off x="3107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5" name="Line 19"/>
            <p:cNvSpPr>
              <a:spLocks noChangeShapeType="1"/>
            </p:cNvSpPr>
            <p:nvPr/>
          </p:nvSpPr>
          <p:spPr bwMode="auto">
            <a:xfrm flipH="1">
              <a:off x="2744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6" name="Line 20"/>
            <p:cNvSpPr>
              <a:spLocks noChangeShapeType="1"/>
            </p:cNvSpPr>
            <p:nvPr/>
          </p:nvSpPr>
          <p:spPr bwMode="auto">
            <a:xfrm flipH="1">
              <a:off x="2381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7" name="Line 21"/>
            <p:cNvSpPr>
              <a:spLocks noChangeShapeType="1"/>
            </p:cNvSpPr>
            <p:nvPr/>
          </p:nvSpPr>
          <p:spPr bwMode="auto">
            <a:xfrm flipH="1">
              <a:off x="2064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9478" name="Text Box 22"/>
            <p:cNvSpPr txBox="1">
              <a:spLocks noChangeArrowheads="1"/>
            </p:cNvSpPr>
            <p:nvPr/>
          </p:nvSpPr>
          <p:spPr bwMode="auto">
            <a:xfrm>
              <a:off x="1824" y="2172"/>
              <a:ext cx="28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P</a:t>
              </a:r>
              <a:r>
                <a:rPr lang="en-US" sz="1400" b="1"/>
                <a:t>o</a:t>
              </a:r>
              <a:endParaRPr lang="ru-RU" b="1"/>
            </a:p>
          </p:txBody>
        </p:sp>
        <p:sp>
          <p:nvSpPr>
            <p:cNvPr id="19479" name="Text Box 23"/>
            <p:cNvSpPr txBox="1">
              <a:spLocks noChangeArrowheads="1"/>
            </p:cNvSpPr>
            <p:nvPr/>
          </p:nvSpPr>
          <p:spPr bwMode="auto">
            <a:xfrm>
              <a:off x="3548" y="3306"/>
              <a:ext cx="296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Q</a:t>
              </a:r>
              <a:r>
                <a:rPr lang="en-US" sz="1400" b="1"/>
                <a:t>o</a:t>
              </a:r>
              <a:endParaRPr lang="ru-RU" b="1"/>
            </a:p>
          </p:txBody>
        </p:sp>
        <p:sp>
          <p:nvSpPr>
            <p:cNvPr id="19482" name="Oval 26"/>
            <p:cNvSpPr>
              <a:spLocks noChangeArrowheads="1"/>
            </p:cNvSpPr>
            <p:nvPr/>
          </p:nvSpPr>
          <p:spPr bwMode="auto">
            <a:xfrm>
              <a:off x="3560" y="2251"/>
              <a:ext cx="91" cy="90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483" name="AutoShape 2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4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9900FF"/>
                </a:solidFill>
              </a:rPr>
              <a:t>Задача – образец № 1.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268413"/>
            <a:ext cx="6400800" cy="51847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/>
              <a:t>Спрос на товар А описывается уравнением: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			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d</a:t>
            </a:r>
            <a:r>
              <a:rPr lang="ru-RU" sz="2000">
                <a:effectLst/>
                <a:cs typeface="Arial" charset="0"/>
              </a:rPr>
              <a:t> </a:t>
            </a:r>
            <a:r>
              <a:rPr lang="ru-RU">
                <a:effectLst/>
                <a:cs typeface="Arial" charset="0"/>
              </a:rPr>
              <a:t>= 50 – 6 </a:t>
            </a:r>
            <a:r>
              <a:rPr lang="en-US">
                <a:effectLst/>
                <a:cs typeface="Arial" charset="0"/>
              </a:rPr>
              <a:t>·</a:t>
            </a:r>
            <a:r>
              <a:rPr lang="ru-RU">
                <a:effectLst/>
                <a:cs typeface="Arial" charset="0"/>
              </a:rPr>
              <a:t> Р.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Предложение товара А: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			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s</a:t>
            </a:r>
            <a:r>
              <a:rPr lang="ru-RU" sz="2000">
                <a:effectLst/>
                <a:cs typeface="Arial" charset="0"/>
              </a:rPr>
              <a:t> </a:t>
            </a:r>
            <a:r>
              <a:rPr lang="ru-RU">
                <a:effectLst/>
                <a:cs typeface="Arial" charset="0"/>
              </a:rPr>
              <a:t>= 4 </a:t>
            </a:r>
            <a:r>
              <a:rPr lang="en-US">
                <a:effectLst/>
                <a:cs typeface="Arial" charset="0"/>
              </a:rPr>
              <a:t>·</a:t>
            </a:r>
            <a:r>
              <a:rPr lang="ru-RU">
                <a:effectLst/>
                <a:cs typeface="Arial" charset="0"/>
              </a:rPr>
              <a:t> Р – 10.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Определите равновесные цену и количество товара А.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Использовать аналитический метод.</a:t>
            </a:r>
          </a:p>
          <a:p>
            <a:pPr>
              <a:buFont typeface="Wingdings" pitchFamily="2" charset="2"/>
              <a:buNone/>
            </a:pPr>
            <a:endParaRPr lang="ru-RU">
              <a:effectLst/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ru-RU">
              <a:effectLst/>
              <a:cs typeface="Arial" charset="0"/>
            </a:endParaRPr>
          </a:p>
          <a:p>
            <a:pPr>
              <a:buFont typeface="Wingdings" pitchFamily="2" charset="2"/>
              <a:buNone/>
            </a:pPr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3203575" y="2708275"/>
            <a:ext cx="2033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cs typeface="Arial" charset="0"/>
              </a:rPr>
              <a:t> 50 – 6 </a:t>
            </a:r>
            <a:r>
              <a:rPr lang="en-US" sz="3200">
                <a:cs typeface="Arial" charset="0"/>
              </a:rPr>
              <a:t>·</a:t>
            </a:r>
            <a:r>
              <a:rPr lang="ru-RU" sz="3200">
                <a:cs typeface="Arial" charset="0"/>
              </a:rPr>
              <a:t> Р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5292725" y="2708275"/>
            <a:ext cx="24542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000">
                <a:cs typeface="Arial" charset="0"/>
              </a:rPr>
              <a:t> </a:t>
            </a:r>
            <a:r>
              <a:rPr lang="ru-RU" sz="3200">
                <a:cs typeface="Arial" charset="0"/>
              </a:rPr>
              <a:t>=  4 </a:t>
            </a:r>
            <a:r>
              <a:rPr lang="en-US" sz="3200">
                <a:cs typeface="Arial" charset="0"/>
              </a:rPr>
              <a:t>·</a:t>
            </a:r>
            <a:r>
              <a:rPr lang="ru-RU" sz="3200">
                <a:cs typeface="Arial" charset="0"/>
              </a:rPr>
              <a:t> Р – 10</a:t>
            </a:r>
          </a:p>
        </p:txBody>
      </p:sp>
      <p:sp>
        <p:nvSpPr>
          <p:cNvPr id="46089" name="Rectangle 9"/>
          <p:cNvSpPr>
            <a:spLocks noGrp="1" noChangeArrowheads="1"/>
          </p:cNvSpPr>
          <p:nvPr>
            <p:ph type="title"/>
          </p:nvPr>
        </p:nvSpPr>
        <p:spPr>
          <a:xfrm>
            <a:off x="2124075" y="260350"/>
            <a:ext cx="7019925" cy="1439863"/>
          </a:xfrm>
        </p:spPr>
        <p:txBody>
          <a:bodyPr/>
          <a:lstStyle/>
          <a:p>
            <a:r>
              <a:rPr lang="ru-RU" sz="1800" b="1"/>
              <a:t>Спрос на товар А описывается уравнением: Qd = 50 – 6 · Р.</a:t>
            </a:r>
            <a:br>
              <a:rPr lang="ru-RU" sz="1800" b="1"/>
            </a:br>
            <a:r>
              <a:rPr lang="ru-RU" sz="1800" b="1"/>
              <a:t>Предложение товара А: Qs = 4 · Р – 10.</a:t>
            </a:r>
            <a:br>
              <a:rPr lang="ru-RU" sz="1800" b="1"/>
            </a:br>
            <a:r>
              <a:rPr lang="ru-RU" sz="1800" b="1"/>
              <a:t>Определите равновесные цену и количество товара А.</a:t>
            </a:r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2339975" y="1628775"/>
            <a:ext cx="40036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/>
              <a:t>При равновесии: </a:t>
            </a:r>
          </a:p>
          <a:p>
            <a:r>
              <a:rPr lang="ru-RU" sz="3200"/>
              <a:t>		     </a:t>
            </a:r>
            <a:r>
              <a:rPr lang="en-US" sz="3200"/>
              <a:t>Q</a:t>
            </a:r>
            <a:r>
              <a:rPr lang="en-US" sz="2000"/>
              <a:t>d</a:t>
            </a:r>
            <a:r>
              <a:rPr lang="ru-RU" sz="3200"/>
              <a:t> = </a:t>
            </a:r>
            <a:r>
              <a:rPr lang="en-US" sz="3200"/>
              <a:t>Q</a:t>
            </a:r>
            <a:r>
              <a:rPr lang="en-US" sz="2000"/>
              <a:t>s</a:t>
            </a:r>
            <a:r>
              <a:rPr lang="ru-RU"/>
              <a:t> </a:t>
            </a:r>
          </a:p>
        </p:txBody>
      </p: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4211638" y="3357563"/>
            <a:ext cx="2159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/>
              <a:t>10 </a:t>
            </a:r>
            <a:r>
              <a:rPr lang="en-US" sz="3200">
                <a:cs typeface="Arial" charset="0"/>
              </a:rPr>
              <a:t>·</a:t>
            </a:r>
            <a:r>
              <a:rPr lang="ru-RU" sz="3200">
                <a:cs typeface="Arial" charset="0"/>
              </a:rPr>
              <a:t> Р = 60</a:t>
            </a:r>
            <a:endParaRPr lang="en-US" sz="3200">
              <a:cs typeface="Arial" charset="0"/>
            </a:endParaRP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4859338" y="4076700"/>
            <a:ext cx="1285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/>
              <a:t>Р</a:t>
            </a:r>
            <a:r>
              <a:rPr lang="ru-RU" sz="2000" b="1"/>
              <a:t>0</a:t>
            </a:r>
            <a:r>
              <a:rPr lang="ru-RU" sz="3200"/>
              <a:t> = 6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3708400" y="4941888"/>
            <a:ext cx="36671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Q</a:t>
            </a:r>
            <a:r>
              <a:rPr lang="ru-RU" sz="2000" b="1"/>
              <a:t>0</a:t>
            </a:r>
            <a:r>
              <a:rPr lang="ru-RU" sz="2000"/>
              <a:t> </a:t>
            </a:r>
            <a:r>
              <a:rPr lang="ru-RU" sz="3200"/>
              <a:t>= 4 </a:t>
            </a:r>
            <a:r>
              <a:rPr lang="en-US" sz="3200">
                <a:cs typeface="Arial" charset="0"/>
              </a:rPr>
              <a:t>·</a:t>
            </a:r>
            <a:r>
              <a:rPr lang="ru-RU" sz="3200">
                <a:cs typeface="Arial" charset="0"/>
              </a:rPr>
              <a:t> 6 – 10 = 14</a:t>
            </a:r>
            <a:endParaRPr lang="en-US" sz="3200">
              <a:cs typeface="Arial" charset="0"/>
            </a:endParaRP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2463800" y="5795963"/>
            <a:ext cx="43068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/>
              <a:t>Ответ: Р</a:t>
            </a:r>
            <a:r>
              <a:rPr lang="ru-RU" sz="2000" b="1"/>
              <a:t>0</a:t>
            </a:r>
            <a:r>
              <a:rPr lang="ru-RU" sz="3200"/>
              <a:t> = 6, </a:t>
            </a:r>
            <a:r>
              <a:rPr lang="en-US" sz="3200"/>
              <a:t>Q</a:t>
            </a:r>
            <a:r>
              <a:rPr lang="ru-RU" sz="2000" b="1"/>
              <a:t>0</a:t>
            </a:r>
            <a:r>
              <a:rPr lang="ru-RU" sz="2000"/>
              <a:t> </a:t>
            </a:r>
            <a:r>
              <a:rPr lang="ru-RU" sz="3200"/>
              <a:t>= 14.</a:t>
            </a:r>
          </a:p>
        </p:txBody>
      </p:sp>
      <p:sp>
        <p:nvSpPr>
          <p:cNvPr id="46097" name="AutoShape 17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32588" y="1844675"/>
            <a:ext cx="503237" cy="504825"/>
          </a:xfrm>
          <a:prstGeom prst="actionButtonHelp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460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6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6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60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1000"/>
                                        <p:tgtEl>
                                          <p:spTgt spid="46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100"/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100"/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00"/>
                                        <p:tgtEl>
                                          <p:spTgt spid="460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100"/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100"/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00"/>
                                        <p:tgtEl>
                                          <p:spTgt spid="46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100"/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100"/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00"/>
                                        <p:tgtEl>
                                          <p:spTgt spid="46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100"/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100"/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00"/>
                                        <p:tgtEl>
                                          <p:spTgt spid="460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9900FF"/>
                </a:solidFill>
              </a:rPr>
              <a:t>Задача 1.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341438"/>
            <a:ext cx="6400800" cy="475456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>
                <a:effectLst/>
              </a:rPr>
              <a:t>Спрос населения на спички описывается уравнением: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			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d</a:t>
            </a:r>
            <a:r>
              <a:rPr lang="ru-RU" sz="2000">
                <a:effectLst/>
                <a:cs typeface="Arial" charset="0"/>
              </a:rPr>
              <a:t> </a:t>
            </a:r>
            <a:r>
              <a:rPr lang="ru-RU">
                <a:effectLst/>
                <a:cs typeface="Arial" charset="0"/>
              </a:rPr>
              <a:t>= 7 – Р.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Функция предложения спичек: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			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s</a:t>
            </a:r>
            <a:r>
              <a:rPr lang="ru-RU" sz="2000">
                <a:effectLst/>
                <a:cs typeface="Arial" charset="0"/>
              </a:rPr>
              <a:t> </a:t>
            </a:r>
            <a:r>
              <a:rPr lang="ru-RU">
                <a:effectLst/>
                <a:cs typeface="Arial" charset="0"/>
              </a:rPr>
              <a:t>= - 5 + 2 </a:t>
            </a:r>
            <a:r>
              <a:rPr lang="en-US">
                <a:effectLst/>
                <a:cs typeface="Arial" charset="0"/>
              </a:rPr>
              <a:t>·</a:t>
            </a:r>
            <a:r>
              <a:rPr lang="ru-RU">
                <a:effectLst/>
                <a:cs typeface="Arial" charset="0"/>
              </a:rPr>
              <a:t> Р.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Решите задачу аналитически.</a:t>
            </a:r>
          </a:p>
          <a:p>
            <a:pPr>
              <a:buFont typeface="Wingdings" pitchFamily="2" charset="2"/>
              <a:buNone/>
            </a:pPr>
            <a:r>
              <a:rPr lang="ru-RU">
                <a:effectLst/>
                <a:cs typeface="Arial" charset="0"/>
              </a:rPr>
              <a:t>Р – цена коробка (руб.)</a:t>
            </a:r>
          </a:p>
          <a:p>
            <a:pPr>
              <a:buFont typeface="Wingdings" pitchFamily="2" charset="2"/>
              <a:buNone/>
            </a:pPr>
            <a:r>
              <a:rPr lang="en-US">
                <a:effectLst/>
                <a:cs typeface="Arial" charset="0"/>
              </a:rPr>
              <a:t>Q</a:t>
            </a:r>
            <a:r>
              <a:rPr lang="ru-RU">
                <a:effectLst/>
                <a:cs typeface="Arial" charset="0"/>
              </a:rPr>
              <a:t> – количество (тыс. шт. )</a:t>
            </a:r>
            <a:endParaRPr lang="en-US" sz="2000">
              <a:effectLst/>
              <a:cs typeface="Arial" charset="0"/>
            </a:endParaRPr>
          </a:p>
        </p:txBody>
      </p:sp>
      <p:sp>
        <p:nvSpPr>
          <p:cNvPr id="3379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358775"/>
          </a:xfrm>
          <a:prstGeom prst="actionButtonBlank">
            <a:avLst/>
          </a:prstGeom>
          <a:solidFill>
            <a:srgbClr val="AEE6B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2" action="ppaction://hlinksldjump"/>
              </a:rPr>
              <a:t>ответ</a:t>
            </a:r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9900FF"/>
                </a:solidFill>
              </a:rPr>
              <a:t>Задача 2.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123950"/>
            <a:ext cx="64008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</a:rPr>
              <a:t>Кривая спроса на яблоки описывается уравнением: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cs typeface="Arial" charset="0"/>
              </a:rPr>
              <a:t>		</a:t>
            </a:r>
            <a:r>
              <a:rPr lang="en-US" sz="2800">
                <a:effectLst/>
                <a:cs typeface="Arial" charset="0"/>
              </a:rPr>
              <a:t>Q</a:t>
            </a:r>
            <a:r>
              <a:rPr lang="en-US" sz="1800">
                <a:effectLst/>
                <a:cs typeface="Arial" charset="0"/>
              </a:rPr>
              <a:t>d</a:t>
            </a:r>
            <a:r>
              <a:rPr lang="ru-RU" sz="1800">
                <a:effectLst/>
                <a:cs typeface="Arial" charset="0"/>
              </a:rPr>
              <a:t> </a:t>
            </a:r>
            <a:r>
              <a:rPr lang="ru-RU" sz="2800">
                <a:effectLst/>
                <a:cs typeface="Arial" charset="0"/>
              </a:rPr>
              <a:t>= 1000 – 25 </a:t>
            </a:r>
            <a:r>
              <a:rPr lang="en-US" sz="2800">
                <a:effectLst/>
                <a:cs typeface="Arial" charset="0"/>
              </a:rPr>
              <a:t>·</a:t>
            </a:r>
            <a:r>
              <a:rPr lang="ru-RU" sz="2800">
                <a:effectLst/>
                <a:cs typeface="Arial" charset="0"/>
              </a:rPr>
              <a:t> Р.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cs typeface="Arial" charset="0"/>
              </a:rPr>
              <a:t>Кривая предложения яблок: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cs typeface="Arial" charset="0"/>
              </a:rPr>
              <a:t>		</a:t>
            </a:r>
            <a:r>
              <a:rPr lang="en-US" sz="2800">
                <a:effectLst/>
                <a:cs typeface="Arial" charset="0"/>
              </a:rPr>
              <a:t>Q</a:t>
            </a:r>
            <a:r>
              <a:rPr lang="en-US" sz="1800">
                <a:effectLst/>
                <a:cs typeface="Arial" charset="0"/>
              </a:rPr>
              <a:t>s</a:t>
            </a:r>
            <a:r>
              <a:rPr lang="ru-RU" sz="1800">
                <a:effectLst/>
                <a:cs typeface="Arial" charset="0"/>
              </a:rPr>
              <a:t> </a:t>
            </a:r>
            <a:r>
              <a:rPr lang="ru-RU" sz="2800">
                <a:effectLst/>
                <a:cs typeface="Arial" charset="0"/>
              </a:rPr>
              <a:t>= - 500 + 50 </a:t>
            </a:r>
            <a:r>
              <a:rPr lang="en-US" sz="2800">
                <a:effectLst/>
                <a:cs typeface="Arial" charset="0"/>
              </a:rPr>
              <a:t>·</a:t>
            </a:r>
            <a:r>
              <a:rPr lang="ru-RU" sz="2800">
                <a:effectLst/>
                <a:cs typeface="Arial" charset="0"/>
              </a:rPr>
              <a:t> Р.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>
                <a:effectLst/>
                <a:cs typeface="Arial" charset="0"/>
              </a:rPr>
              <a:t>Определите аналитически равновесные цену и объем продаж на рынке яблок.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b="1">
                <a:solidFill>
                  <a:schemeClr val="hlink"/>
                </a:solidFill>
                <a:effectLst/>
                <a:cs typeface="Arial" charset="0"/>
              </a:rPr>
              <a:t>*</a:t>
            </a:r>
            <a:r>
              <a:rPr lang="ru-RU" sz="2800">
                <a:effectLst/>
                <a:cs typeface="Arial" charset="0"/>
              </a:rPr>
              <a:t>Определите объем дефицита (или избытка), который будет иметь место при Р=15 р. за 1 кг.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>
              <a:effectLst/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>
              <a:effectLst/>
            </a:endParaRPr>
          </a:p>
        </p:txBody>
      </p:sp>
      <p:sp>
        <p:nvSpPr>
          <p:cNvPr id="34820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740650" y="6165850"/>
            <a:ext cx="1079500" cy="358775"/>
          </a:xfrm>
          <a:prstGeom prst="actionButtonBlank">
            <a:avLst/>
          </a:prstGeom>
          <a:solidFill>
            <a:srgbClr val="AEE6B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hlinkClick r:id="rId2" action="ppaction://hlinksldjump"/>
              </a:rPr>
              <a:t>ответ</a:t>
            </a:r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9900FF"/>
                </a:solidFill>
              </a:rPr>
              <a:t>Задача – образец № 2.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438400" y="1196975"/>
            <a:ext cx="6400800" cy="25749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/>
              <a:t>По имеющимся табличным данным построить кривые спроса и предложения. Определить равновесные цену и количество, используя графический метод.</a:t>
            </a:r>
          </a:p>
          <a:p>
            <a:pPr>
              <a:buFont typeface="Wingdings" pitchFamily="2" charset="2"/>
              <a:buNone/>
            </a:pPr>
            <a:endParaRPr lang="ru-RU" sz="2800"/>
          </a:p>
        </p:txBody>
      </p:sp>
      <p:graphicFrame>
        <p:nvGraphicFramePr>
          <p:cNvPr id="41027" name="Group 67"/>
          <p:cNvGraphicFramePr>
            <a:graphicFrameLocks noGrp="1"/>
          </p:cNvGraphicFramePr>
          <p:nvPr>
            <p:ph sz="half" idx="2"/>
          </p:nvPr>
        </p:nvGraphicFramePr>
        <p:xfrm>
          <a:off x="2771775" y="3644900"/>
          <a:ext cx="5688013" cy="2663826"/>
        </p:xfrm>
        <a:graphic>
          <a:graphicData uri="http://schemas.openxmlformats.org/drawingml/2006/table">
            <a:tbl>
              <a:tblPr/>
              <a:tblGrid>
                <a:gridCol w="1895475"/>
                <a:gridCol w="1897063"/>
                <a:gridCol w="189547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Р,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руб.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E6B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Qd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спрос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E6B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Qs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  <a:cs typeface="Arial" charset="0"/>
                        </a:rPr>
                        <a:t>предложение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EE6B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Line 4"/>
          <p:cNvSpPr>
            <a:spLocks noChangeShapeType="1"/>
          </p:cNvSpPr>
          <p:nvPr/>
        </p:nvSpPr>
        <p:spPr bwMode="auto">
          <a:xfrm>
            <a:off x="2411413" y="5589588"/>
            <a:ext cx="50403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181" name="Line 5"/>
          <p:cNvSpPr>
            <a:spLocks noChangeShapeType="1"/>
          </p:cNvSpPr>
          <p:nvPr/>
        </p:nvSpPr>
        <p:spPr bwMode="auto">
          <a:xfrm flipV="1">
            <a:off x="3132138" y="1268413"/>
            <a:ext cx="0" cy="50403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185" name="Text Box 9"/>
          <p:cNvSpPr txBox="1">
            <a:spLocks noChangeArrowheads="1"/>
          </p:cNvSpPr>
          <p:nvPr/>
        </p:nvSpPr>
        <p:spPr bwMode="auto">
          <a:xfrm>
            <a:off x="2627313" y="4673600"/>
            <a:ext cx="3635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5</a:t>
            </a:r>
          </a:p>
        </p:txBody>
      </p:sp>
      <p:sp>
        <p:nvSpPr>
          <p:cNvPr id="50187" name="Text Box 11"/>
          <p:cNvSpPr txBox="1">
            <a:spLocks noChangeArrowheads="1"/>
          </p:cNvSpPr>
          <p:nvPr/>
        </p:nvSpPr>
        <p:spPr bwMode="auto">
          <a:xfrm>
            <a:off x="2484438" y="2513013"/>
            <a:ext cx="704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20</a:t>
            </a:r>
          </a:p>
        </p:txBody>
      </p:sp>
      <p:sp>
        <p:nvSpPr>
          <p:cNvPr id="50188" name="Text Box 12"/>
          <p:cNvSpPr txBox="1">
            <a:spLocks noChangeArrowheads="1"/>
          </p:cNvSpPr>
          <p:nvPr/>
        </p:nvSpPr>
        <p:spPr bwMode="auto">
          <a:xfrm>
            <a:off x="2319338" y="971550"/>
            <a:ext cx="4556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</a:t>
            </a:r>
          </a:p>
        </p:txBody>
      </p:sp>
      <p:sp>
        <p:nvSpPr>
          <p:cNvPr id="50189" name="Text Box 13"/>
          <p:cNvSpPr txBox="1">
            <a:spLocks noChangeArrowheads="1"/>
          </p:cNvSpPr>
          <p:nvPr/>
        </p:nvSpPr>
        <p:spPr bwMode="auto">
          <a:xfrm>
            <a:off x="3708400" y="5805488"/>
            <a:ext cx="434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2</a:t>
            </a:r>
          </a:p>
        </p:txBody>
      </p:sp>
      <p:sp>
        <p:nvSpPr>
          <p:cNvPr id="50190" name="Text Box 14"/>
          <p:cNvSpPr txBox="1">
            <a:spLocks noChangeArrowheads="1"/>
          </p:cNvSpPr>
          <p:nvPr/>
        </p:nvSpPr>
        <p:spPr bwMode="auto">
          <a:xfrm>
            <a:off x="5795963" y="5805488"/>
            <a:ext cx="4349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/>
              <a:t>8</a:t>
            </a: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7216775" y="5651500"/>
            <a:ext cx="5000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Q</a:t>
            </a:r>
            <a:endParaRPr lang="ru-RU" sz="3200" b="1"/>
          </a:p>
        </p:txBody>
      </p:sp>
      <p:sp>
        <p:nvSpPr>
          <p:cNvPr id="50194" name="Text Box 18"/>
          <p:cNvSpPr txBox="1">
            <a:spLocks noChangeArrowheads="1"/>
          </p:cNvSpPr>
          <p:nvPr/>
        </p:nvSpPr>
        <p:spPr bwMode="auto">
          <a:xfrm>
            <a:off x="4787900" y="58054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/>
              <a:t>5</a:t>
            </a:r>
          </a:p>
        </p:txBody>
      </p:sp>
      <p:sp>
        <p:nvSpPr>
          <p:cNvPr id="50214" name="Line 38"/>
          <p:cNvSpPr>
            <a:spLocks noChangeShapeType="1"/>
          </p:cNvSpPr>
          <p:nvPr/>
        </p:nvSpPr>
        <p:spPr bwMode="auto">
          <a:xfrm>
            <a:off x="3851275" y="2708275"/>
            <a:ext cx="2160588" cy="21605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216" name="Line 40"/>
          <p:cNvSpPr>
            <a:spLocks noChangeShapeType="1"/>
          </p:cNvSpPr>
          <p:nvPr/>
        </p:nvSpPr>
        <p:spPr bwMode="auto">
          <a:xfrm flipV="1">
            <a:off x="3779838" y="2708275"/>
            <a:ext cx="1152525" cy="2162175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 type="oval" w="med" len="med"/>
            <a:tailEnd type="oval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0218" name="Text Box 42"/>
          <p:cNvSpPr txBox="1">
            <a:spLocks noChangeArrowheads="1"/>
          </p:cNvSpPr>
          <p:nvPr/>
        </p:nvSpPr>
        <p:spPr bwMode="auto">
          <a:xfrm>
            <a:off x="5919788" y="971550"/>
            <a:ext cx="15113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/>
              <a:t>Р</a:t>
            </a:r>
            <a:r>
              <a:rPr lang="ru-RU" sz="2000" b="1"/>
              <a:t>0</a:t>
            </a:r>
            <a:r>
              <a:rPr lang="ru-RU" sz="3200" b="1"/>
              <a:t> = 15</a:t>
            </a:r>
          </a:p>
        </p:txBody>
      </p:sp>
      <p:sp>
        <p:nvSpPr>
          <p:cNvPr id="50219" name="Text Box 43"/>
          <p:cNvSpPr txBox="1">
            <a:spLocks noChangeArrowheads="1"/>
          </p:cNvSpPr>
          <p:nvPr/>
        </p:nvSpPr>
        <p:spPr bwMode="auto">
          <a:xfrm>
            <a:off x="5867400" y="1628775"/>
            <a:ext cx="1330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/>
              <a:t>Q</a:t>
            </a:r>
            <a:r>
              <a:rPr lang="ru-RU" sz="2000" b="1"/>
              <a:t>0</a:t>
            </a:r>
            <a:r>
              <a:rPr lang="ru-RU" sz="3200" b="1"/>
              <a:t> = 4</a:t>
            </a:r>
          </a:p>
        </p:txBody>
      </p:sp>
      <p:sp>
        <p:nvSpPr>
          <p:cNvPr id="50220" name="Text Box 44"/>
          <p:cNvSpPr txBox="1">
            <a:spLocks noChangeArrowheads="1"/>
          </p:cNvSpPr>
          <p:nvPr/>
        </p:nvSpPr>
        <p:spPr bwMode="auto">
          <a:xfrm>
            <a:off x="4140200" y="4292600"/>
            <a:ext cx="1284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дефицит</a:t>
            </a:r>
          </a:p>
        </p:txBody>
      </p:sp>
      <p:sp>
        <p:nvSpPr>
          <p:cNvPr id="50221" name="Text Box 45"/>
          <p:cNvSpPr txBox="1">
            <a:spLocks noChangeArrowheads="1"/>
          </p:cNvSpPr>
          <p:nvPr/>
        </p:nvSpPr>
        <p:spPr bwMode="auto">
          <a:xfrm>
            <a:off x="3759200" y="2152650"/>
            <a:ext cx="1235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/>
              <a:t>избыток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0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0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01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0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0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50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50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0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0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0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0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 animBg="1"/>
      <p:bldP spid="50181" grpId="0" animBg="1"/>
      <p:bldP spid="50185" grpId="0"/>
      <p:bldP spid="50187" grpId="0"/>
      <p:bldP spid="50188" grpId="0"/>
      <p:bldP spid="50189" grpId="0"/>
      <p:bldP spid="50190" grpId="0"/>
      <p:bldP spid="50192" grpId="0"/>
      <p:bldP spid="50194" grpId="0"/>
      <p:bldP spid="50214" grpId="0" animBg="1"/>
      <p:bldP spid="502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Выводы: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/>
              <a:t>Возможные ситуации на рынке: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Равновесие 	</a:t>
            </a:r>
            <a:r>
              <a:rPr lang="en-US">
                <a:effectLst/>
              </a:rPr>
              <a:t>Q</a:t>
            </a:r>
            <a:r>
              <a:rPr lang="en-US" sz="2000">
                <a:effectLst/>
              </a:rPr>
              <a:t>d</a:t>
            </a:r>
            <a:r>
              <a:rPr lang="ru-RU">
                <a:effectLst/>
              </a:rPr>
              <a:t> = </a:t>
            </a:r>
            <a:r>
              <a:rPr lang="en-US">
                <a:effectLst/>
              </a:rPr>
              <a:t>Q</a:t>
            </a:r>
            <a:r>
              <a:rPr lang="en-US" sz="2000">
                <a:effectLst/>
              </a:rPr>
              <a:t>s</a:t>
            </a:r>
            <a:r>
              <a:rPr lang="ru-RU"/>
              <a:t>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Дефицит 	       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d</a:t>
            </a:r>
            <a:r>
              <a:rPr lang="ru-RU" sz="2000">
                <a:effectLst/>
                <a:cs typeface="Arial" charset="0"/>
              </a:rPr>
              <a:t>  </a:t>
            </a:r>
            <a:r>
              <a:rPr lang="en-US">
                <a:effectLst/>
                <a:cs typeface="Arial" charset="0"/>
              </a:rPr>
              <a:t>&gt;</a:t>
            </a:r>
            <a:r>
              <a:rPr lang="ru-RU">
                <a:effectLst/>
                <a:cs typeface="Arial" charset="0"/>
              </a:rPr>
              <a:t>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s</a:t>
            </a:r>
            <a:endParaRPr lang="ru-RU"/>
          </a:p>
          <a:p>
            <a:pPr marL="609600" indent="-609600">
              <a:buFont typeface="Wingdings" pitchFamily="2" charset="2"/>
              <a:buAutoNum type="arabicPeriod"/>
            </a:pPr>
            <a:r>
              <a:rPr lang="ru-RU"/>
              <a:t>Избыток 	       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d</a:t>
            </a:r>
            <a:r>
              <a:rPr lang="ru-RU" sz="2000">
                <a:effectLst/>
                <a:cs typeface="Arial" charset="0"/>
              </a:rPr>
              <a:t>  </a:t>
            </a:r>
            <a:r>
              <a:rPr lang="en-US">
                <a:effectLst/>
                <a:cs typeface="Arial" charset="0"/>
              </a:rPr>
              <a:t>&lt;</a:t>
            </a:r>
            <a:r>
              <a:rPr lang="ru-RU" sz="2000">
                <a:effectLst/>
                <a:cs typeface="Arial" charset="0"/>
              </a:rPr>
              <a:t> 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s</a:t>
            </a:r>
            <a:endParaRPr lang="ru-RU" sz="2000">
              <a:effectLst/>
              <a:cs typeface="Arial" charset="0"/>
            </a:endParaRPr>
          </a:p>
        </p:txBody>
      </p:sp>
      <p:sp>
        <p:nvSpPr>
          <p:cNvPr id="5120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ln w="25400">
            <a:solidFill>
              <a:schemeClr val="accent2"/>
            </a:solidFill>
          </a:ln>
        </p:spPr>
        <p:txBody>
          <a:bodyPr/>
          <a:lstStyle/>
          <a:p>
            <a:pPr algn="l"/>
            <a:r>
              <a:rPr lang="ru-RU" b="1"/>
              <a:t>Спрос и предложение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idx="1"/>
          </p:nvPr>
        </p:nvSpPr>
        <p:spPr>
          <a:ln>
            <a:solidFill>
              <a:schemeClr val="accent2"/>
            </a:solidFill>
          </a:ln>
        </p:spPr>
        <p:txBody>
          <a:bodyPr/>
          <a:lstStyle/>
          <a:p>
            <a:pPr algn="r">
              <a:lnSpc>
                <a:spcPct val="80000"/>
              </a:lnSpc>
            </a:pPr>
            <a:r>
              <a:rPr lang="ru-RU" sz="2800" b="1"/>
              <a:t>Повторение</a:t>
            </a:r>
          </a:p>
          <a:p>
            <a:pPr algn="r">
              <a:lnSpc>
                <a:spcPct val="80000"/>
              </a:lnSpc>
            </a:pPr>
            <a:r>
              <a:rPr lang="ru-RU" sz="2800" b="1"/>
              <a:t>Решение задач</a:t>
            </a:r>
          </a:p>
          <a:p>
            <a:pPr algn="r">
              <a:lnSpc>
                <a:spcPct val="80000"/>
              </a:lnSpc>
            </a:pPr>
            <a:r>
              <a:rPr lang="ru-RU" sz="2800" b="1"/>
              <a:t>Подготовка к контрольной работе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Цели урока: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dirty="0"/>
              <a:t>Проанализировать, как влияют неценовые факторы на вид кривых спроса и предложения.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dirty="0"/>
              <a:t>Проанализировать, как изменения в спросе и предложении воздействуют на рыночное равновесие.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800" dirty="0"/>
              <a:t>Решая задачи разными методами, сделать вывод о возможных ситуациях на рынке.</a:t>
            </a:r>
          </a:p>
        </p:txBody>
      </p:sp>
      <p:sp>
        <p:nvSpPr>
          <p:cNvPr id="35844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Ответы к задачам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Р</a:t>
            </a:r>
            <a:r>
              <a:rPr lang="ru-RU" sz="2000" b="1"/>
              <a:t>0</a:t>
            </a:r>
            <a:r>
              <a:rPr lang="ru-RU"/>
              <a:t> = 4, </a:t>
            </a:r>
            <a:r>
              <a:rPr lang="en-US"/>
              <a:t>Q</a:t>
            </a:r>
            <a:r>
              <a:rPr lang="ru-RU" sz="2000" b="1"/>
              <a:t>0</a:t>
            </a:r>
            <a:r>
              <a:rPr lang="ru-RU"/>
              <a:t> = 3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Р</a:t>
            </a:r>
            <a:r>
              <a:rPr lang="ru-RU" sz="2000" b="1"/>
              <a:t>0</a:t>
            </a:r>
            <a:r>
              <a:rPr lang="ru-RU"/>
              <a:t> = 20, </a:t>
            </a:r>
            <a:r>
              <a:rPr lang="en-US"/>
              <a:t>Q</a:t>
            </a:r>
            <a:r>
              <a:rPr lang="ru-RU" sz="2000" b="1"/>
              <a:t>0</a:t>
            </a:r>
            <a:r>
              <a:rPr lang="ru-RU"/>
              <a:t> = 500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/>
              <a:t>При Р = 15 – дефицит на рынке составит 375, т. к.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d</a:t>
            </a:r>
            <a:r>
              <a:rPr lang="ru-RU" sz="2000">
                <a:effectLst/>
                <a:cs typeface="Arial" charset="0"/>
              </a:rPr>
              <a:t> </a:t>
            </a:r>
            <a:r>
              <a:rPr lang="en-US">
                <a:effectLst/>
                <a:cs typeface="Arial" charset="0"/>
              </a:rPr>
              <a:t>&gt;</a:t>
            </a:r>
            <a:r>
              <a:rPr lang="ru-RU">
                <a:effectLst/>
                <a:cs typeface="Arial" charset="0"/>
              </a:rPr>
              <a:t> </a:t>
            </a:r>
            <a:r>
              <a:rPr lang="en-US">
                <a:effectLst/>
                <a:cs typeface="Arial" charset="0"/>
              </a:rPr>
              <a:t>Q</a:t>
            </a:r>
            <a:r>
              <a:rPr lang="en-US" sz="2000">
                <a:effectLst/>
                <a:cs typeface="Arial" charset="0"/>
              </a:rPr>
              <a:t>s</a:t>
            </a:r>
            <a:endParaRPr lang="ru-RU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>
              <a:cs typeface="Arial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</p:txBody>
      </p:sp>
      <p:sp>
        <p:nvSpPr>
          <p:cNvPr id="45062" name="AutoShape 6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43663" y="1700213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63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443663" y="4005263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solidFill>
                  <a:srgbClr val="543981"/>
                </a:solidFill>
              </a:rPr>
              <a:t>Равновесие на рынке.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679700" y="5734050"/>
            <a:ext cx="2252663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Po</a:t>
            </a:r>
            <a:r>
              <a:rPr lang="ru-RU" b="1"/>
              <a:t> </a:t>
            </a:r>
            <a:r>
              <a:rPr lang="ru-RU"/>
              <a:t>– </a:t>
            </a:r>
            <a:r>
              <a:rPr lang="ru-RU" b="1"/>
              <a:t>равновесная цена</a:t>
            </a: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5559425" y="5734050"/>
            <a:ext cx="2892425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/>
              <a:t>Qo</a:t>
            </a:r>
            <a:r>
              <a:rPr lang="ru-RU" b="1"/>
              <a:t> – равновесное количество</a:t>
            </a:r>
          </a:p>
        </p:txBody>
      </p:sp>
      <p:grpSp>
        <p:nvGrpSpPr>
          <p:cNvPr id="53253" name="Group 5"/>
          <p:cNvGrpSpPr>
            <a:grpSpLocks/>
          </p:cNvGrpSpPr>
          <p:nvPr/>
        </p:nvGrpSpPr>
        <p:grpSpPr bwMode="auto">
          <a:xfrm>
            <a:off x="2895600" y="1289050"/>
            <a:ext cx="5834063" cy="4325938"/>
            <a:chOff x="1824" y="812"/>
            <a:chExt cx="3675" cy="2725"/>
          </a:xfrm>
        </p:grpSpPr>
        <p:sp>
          <p:nvSpPr>
            <p:cNvPr id="53254" name="Line 6"/>
            <p:cNvSpPr>
              <a:spLocks noChangeShapeType="1"/>
            </p:cNvSpPr>
            <p:nvPr/>
          </p:nvSpPr>
          <p:spPr bwMode="auto">
            <a:xfrm flipV="1">
              <a:off x="2154" y="845"/>
              <a:ext cx="0" cy="249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55" name="Line 7"/>
            <p:cNvSpPr>
              <a:spLocks noChangeShapeType="1"/>
            </p:cNvSpPr>
            <p:nvPr/>
          </p:nvSpPr>
          <p:spPr bwMode="auto">
            <a:xfrm>
              <a:off x="2064" y="3249"/>
              <a:ext cx="331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56" name="Text Box 8"/>
            <p:cNvSpPr txBox="1">
              <a:spLocks noChangeArrowheads="1"/>
            </p:cNvSpPr>
            <p:nvPr/>
          </p:nvSpPr>
          <p:spPr bwMode="auto">
            <a:xfrm>
              <a:off x="1915" y="3261"/>
              <a:ext cx="228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ru-RU" b="1"/>
                <a:t>О</a:t>
              </a:r>
            </a:p>
          </p:txBody>
        </p:sp>
        <p:sp>
          <p:nvSpPr>
            <p:cNvPr id="53257" name="Text Box 9"/>
            <p:cNvSpPr txBox="1">
              <a:spLocks noChangeArrowheads="1"/>
            </p:cNvSpPr>
            <p:nvPr/>
          </p:nvSpPr>
          <p:spPr bwMode="auto">
            <a:xfrm>
              <a:off x="1869" y="812"/>
              <a:ext cx="212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P</a:t>
              </a:r>
              <a:endParaRPr lang="ru-RU" b="1"/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5271" y="3306"/>
              <a:ext cx="228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Q</a:t>
              </a:r>
              <a:endParaRPr lang="ru-RU" b="1"/>
            </a:p>
          </p:txBody>
        </p:sp>
        <p:sp>
          <p:nvSpPr>
            <p:cNvPr id="53259" name="Arc 11"/>
            <p:cNvSpPr>
              <a:spLocks/>
            </p:cNvSpPr>
            <p:nvPr/>
          </p:nvSpPr>
          <p:spPr bwMode="auto">
            <a:xfrm flipH="1" flipV="1">
              <a:off x="2835" y="1117"/>
              <a:ext cx="2177" cy="154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260" name="Arc 12"/>
            <p:cNvSpPr>
              <a:spLocks/>
            </p:cNvSpPr>
            <p:nvPr/>
          </p:nvSpPr>
          <p:spPr bwMode="auto">
            <a:xfrm flipV="1">
              <a:off x="2336" y="1117"/>
              <a:ext cx="2132" cy="145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261" name="Line 13"/>
            <p:cNvSpPr>
              <a:spLocks noChangeShapeType="1"/>
            </p:cNvSpPr>
            <p:nvPr/>
          </p:nvSpPr>
          <p:spPr bwMode="auto">
            <a:xfrm>
              <a:off x="3606" y="2296"/>
              <a:ext cx="0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2" name="Line 14"/>
            <p:cNvSpPr>
              <a:spLocks noChangeShapeType="1"/>
            </p:cNvSpPr>
            <p:nvPr/>
          </p:nvSpPr>
          <p:spPr bwMode="auto">
            <a:xfrm>
              <a:off x="3606" y="2614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3" name="Line 15"/>
            <p:cNvSpPr>
              <a:spLocks noChangeShapeType="1"/>
            </p:cNvSpPr>
            <p:nvPr/>
          </p:nvSpPr>
          <p:spPr bwMode="auto">
            <a:xfrm>
              <a:off x="3606" y="2931"/>
              <a:ext cx="0" cy="13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4" name="Line 16"/>
            <p:cNvSpPr>
              <a:spLocks noChangeShapeType="1"/>
            </p:cNvSpPr>
            <p:nvPr/>
          </p:nvSpPr>
          <p:spPr bwMode="auto">
            <a:xfrm>
              <a:off x="3606" y="3158"/>
              <a:ext cx="0" cy="18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 flipH="1">
              <a:off x="3424" y="2296"/>
              <a:ext cx="18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6" name="Line 18"/>
            <p:cNvSpPr>
              <a:spLocks noChangeShapeType="1"/>
            </p:cNvSpPr>
            <p:nvPr/>
          </p:nvSpPr>
          <p:spPr bwMode="auto">
            <a:xfrm flipH="1">
              <a:off x="3107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 flipH="1">
              <a:off x="2744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8" name="Line 20"/>
            <p:cNvSpPr>
              <a:spLocks noChangeShapeType="1"/>
            </p:cNvSpPr>
            <p:nvPr/>
          </p:nvSpPr>
          <p:spPr bwMode="auto">
            <a:xfrm flipH="1">
              <a:off x="2381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69" name="Line 21"/>
            <p:cNvSpPr>
              <a:spLocks noChangeShapeType="1"/>
            </p:cNvSpPr>
            <p:nvPr/>
          </p:nvSpPr>
          <p:spPr bwMode="auto">
            <a:xfrm flipH="1">
              <a:off x="2064" y="2296"/>
              <a:ext cx="18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3270" name="Text Box 22"/>
            <p:cNvSpPr txBox="1">
              <a:spLocks noChangeArrowheads="1"/>
            </p:cNvSpPr>
            <p:nvPr/>
          </p:nvSpPr>
          <p:spPr bwMode="auto">
            <a:xfrm>
              <a:off x="1824" y="2172"/>
              <a:ext cx="280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P</a:t>
              </a:r>
              <a:r>
                <a:rPr lang="en-US" sz="1400" b="1"/>
                <a:t>o</a:t>
              </a:r>
              <a:endParaRPr lang="ru-RU" b="1"/>
            </a:p>
          </p:txBody>
        </p:sp>
        <p:sp>
          <p:nvSpPr>
            <p:cNvPr id="53271" name="Text Box 23"/>
            <p:cNvSpPr txBox="1">
              <a:spLocks noChangeArrowheads="1"/>
            </p:cNvSpPr>
            <p:nvPr/>
          </p:nvSpPr>
          <p:spPr bwMode="auto">
            <a:xfrm>
              <a:off x="3548" y="3306"/>
              <a:ext cx="296" cy="2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b="1"/>
                <a:t>Q</a:t>
              </a:r>
              <a:r>
                <a:rPr lang="en-US" sz="1400" b="1"/>
                <a:t>o</a:t>
              </a:r>
              <a:endParaRPr lang="ru-RU" b="1"/>
            </a:p>
          </p:txBody>
        </p:sp>
        <p:sp>
          <p:nvSpPr>
            <p:cNvPr id="53272" name="Oval 24"/>
            <p:cNvSpPr>
              <a:spLocks noChangeArrowheads="1"/>
            </p:cNvSpPr>
            <p:nvPr/>
          </p:nvSpPr>
          <p:spPr bwMode="auto">
            <a:xfrm>
              <a:off x="3560" y="2251"/>
              <a:ext cx="91" cy="90"/>
            </a:xfrm>
            <a:prstGeom prst="ellipse">
              <a:avLst/>
            </a:prstGeom>
            <a:solidFill>
              <a:schemeClr val="tx2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3273" name="AutoShape 25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План урока: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Повторение </a:t>
            </a:r>
            <a:r>
              <a:rPr lang="ru-RU" dirty="0">
                <a:hlinkClick r:id="rId2" action="ppaction://hlinksldjump"/>
              </a:rPr>
              <a:t>основных понятий</a:t>
            </a:r>
            <a:endParaRPr lang="ru-RU" dirty="0"/>
          </a:p>
          <a:p>
            <a:r>
              <a:rPr lang="ru-RU" dirty="0"/>
              <a:t>Анализ графиков</a:t>
            </a:r>
          </a:p>
          <a:p>
            <a:r>
              <a:rPr lang="ru-RU" dirty="0"/>
              <a:t>Задача – образец</a:t>
            </a:r>
          </a:p>
          <a:p>
            <a:r>
              <a:rPr lang="ru-RU" dirty="0"/>
              <a:t>Решение задач</a:t>
            </a:r>
          </a:p>
          <a:p>
            <a:r>
              <a:rPr lang="ru-RU" dirty="0"/>
              <a:t>Выводы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Основные понятия: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>
                <a:solidFill>
                  <a:schemeClr val="hlink"/>
                </a:solidFill>
                <a:hlinkClick r:id="rId2" action="ppaction://hlinksldjump"/>
              </a:rPr>
              <a:t>Спрос</a:t>
            </a:r>
            <a:endParaRPr lang="ru-RU" sz="2800" dirty="0">
              <a:solidFill>
                <a:schemeClr val="hlink"/>
              </a:solidFill>
            </a:endParaRPr>
          </a:p>
          <a:p>
            <a:r>
              <a:rPr lang="ru-RU" sz="2800" dirty="0">
                <a:solidFill>
                  <a:schemeClr val="hlink"/>
                </a:solidFill>
                <a:hlinkClick r:id="rId2" action="ppaction://hlinksldjump"/>
              </a:rPr>
              <a:t>Закон спроса</a:t>
            </a:r>
            <a:endParaRPr lang="ru-RU" sz="2800" dirty="0">
              <a:solidFill>
                <a:schemeClr val="hlink"/>
              </a:solidFill>
            </a:endParaRPr>
          </a:p>
          <a:p>
            <a:pPr>
              <a:buClrTx/>
            </a:pPr>
            <a:r>
              <a:rPr lang="ru-RU" sz="2800" dirty="0">
                <a:solidFill>
                  <a:schemeClr val="hlink"/>
                </a:solidFill>
              </a:rPr>
              <a:t>Ценовые и </a:t>
            </a:r>
            <a:r>
              <a:rPr lang="ru-RU" sz="2800" dirty="0">
                <a:solidFill>
                  <a:schemeClr val="hlink"/>
                </a:solidFill>
                <a:hlinkClick r:id="rId3" action="ppaction://hlinksldjump"/>
              </a:rPr>
              <a:t>неценовые факторы спроса</a:t>
            </a:r>
            <a:endParaRPr lang="ru-RU" sz="2800" dirty="0">
              <a:solidFill>
                <a:schemeClr val="hlink"/>
              </a:solidFill>
            </a:endParaRPr>
          </a:p>
          <a:p>
            <a:r>
              <a:rPr lang="ru-RU" sz="2800" dirty="0">
                <a:solidFill>
                  <a:schemeClr val="hlink"/>
                </a:solidFill>
                <a:hlinkClick r:id="rId4" action="ppaction://hlinksldjump"/>
              </a:rPr>
              <a:t>Предложение</a:t>
            </a:r>
            <a:endParaRPr lang="ru-RU" sz="2800" dirty="0">
              <a:solidFill>
                <a:schemeClr val="hlink"/>
              </a:solidFill>
            </a:endParaRPr>
          </a:p>
          <a:p>
            <a:r>
              <a:rPr lang="ru-RU" sz="2800" dirty="0">
                <a:solidFill>
                  <a:schemeClr val="hlink"/>
                </a:solidFill>
              </a:rPr>
              <a:t>Закон предложения</a:t>
            </a:r>
          </a:p>
          <a:p>
            <a:pPr>
              <a:buClrTx/>
            </a:pPr>
            <a:r>
              <a:rPr lang="ru-RU" sz="2800" dirty="0">
                <a:solidFill>
                  <a:schemeClr val="hlink"/>
                </a:solidFill>
              </a:rPr>
              <a:t>Ценовые и </a:t>
            </a:r>
            <a:r>
              <a:rPr lang="ru-RU" sz="2800" dirty="0">
                <a:solidFill>
                  <a:schemeClr val="hlink"/>
                </a:solidFill>
                <a:hlinkClick r:id="rId5" action="ppaction://hlinksldjump"/>
              </a:rPr>
              <a:t>неценовые факторы предложения</a:t>
            </a:r>
            <a:endParaRPr lang="ru-RU" sz="2800" dirty="0">
              <a:solidFill>
                <a:schemeClr val="hlink"/>
              </a:solidFill>
            </a:endParaRPr>
          </a:p>
          <a:p>
            <a:r>
              <a:rPr lang="ru-RU" sz="2800" dirty="0">
                <a:solidFill>
                  <a:schemeClr val="hlink"/>
                </a:solidFill>
                <a:hlinkClick r:id="rId6" action="ppaction://hlinksldjump"/>
              </a:rPr>
              <a:t>Рыночное равновесие </a:t>
            </a:r>
            <a:endParaRPr lang="ru-RU" sz="2800" dirty="0">
              <a:solidFill>
                <a:schemeClr val="hlink"/>
              </a:solidFill>
            </a:endParaRPr>
          </a:p>
          <a:p>
            <a:endParaRPr lang="ru-RU" sz="2800" dirty="0">
              <a:solidFill>
                <a:schemeClr val="hlink"/>
              </a:solidFill>
            </a:endParaRPr>
          </a:p>
          <a:p>
            <a:endParaRPr lang="ru-RU" sz="2800" dirty="0">
              <a:solidFill>
                <a:schemeClr val="hlink"/>
              </a:solidFill>
            </a:endParaRPr>
          </a:p>
        </p:txBody>
      </p:sp>
      <p:sp>
        <p:nvSpPr>
          <p:cNvPr id="16388" name="AutoShape 4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Спрос. Закон спроса.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Спрос</a:t>
            </a:r>
            <a:r>
              <a:rPr lang="ru-RU" sz="2800" dirty="0"/>
              <a:t> – сложившаяся в определенный период времени зависимость величин спроса на данном товарном рынке от цен, по которым товары могут быть предложены к продаже.</a:t>
            </a:r>
          </a:p>
          <a:p>
            <a:pPr algn="just"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Закон спроса</a:t>
            </a:r>
            <a:r>
              <a:rPr lang="ru-RU" sz="2800" dirty="0"/>
              <a:t> – повышение цен ведет к уменьшению величины спроса.</a:t>
            </a:r>
          </a:p>
        </p:txBody>
      </p:sp>
      <p:sp>
        <p:nvSpPr>
          <p:cNvPr id="1741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Предложение. Закон предложения.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Предложение</a:t>
            </a:r>
            <a:r>
              <a:rPr lang="ru-RU" sz="2800" dirty="0"/>
              <a:t> – сложившаяся в определенный период времени зависимость величины предложения на рынке определенного товара в течение определенного периода времени от уровней цен, по которым этот товар может быть продан.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ru-RU" sz="2800" dirty="0">
                <a:solidFill>
                  <a:schemeClr val="hlink"/>
                </a:solidFill>
              </a:rPr>
              <a:t>Закон предложения</a:t>
            </a:r>
            <a:r>
              <a:rPr lang="ru-RU" sz="2800" dirty="0"/>
              <a:t> – повышение цен ведет к росту величины предложения.</a:t>
            </a:r>
          </a:p>
        </p:txBody>
      </p:sp>
      <p:sp>
        <p:nvSpPr>
          <p:cNvPr id="18436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388350" y="6237288"/>
            <a:ext cx="504825" cy="431800"/>
          </a:xfrm>
          <a:prstGeom prst="actionButtonReturn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Неценовые факторы спроса: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438400" y="1600200"/>
            <a:ext cx="6705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вкусы и предпочтения потребителей</a:t>
            </a:r>
          </a:p>
          <a:p>
            <a:pPr>
              <a:lnSpc>
                <a:spcPct val="90000"/>
              </a:lnSpc>
            </a:pPr>
            <a:r>
              <a:rPr lang="ru-RU" dirty="0"/>
              <a:t>число покупателей на рынке</a:t>
            </a:r>
          </a:p>
          <a:p>
            <a:pPr>
              <a:lnSpc>
                <a:spcPct val="90000"/>
              </a:lnSpc>
            </a:pPr>
            <a:r>
              <a:rPr lang="ru-RU" dirty="0"/>
              <a:t>цены на взаимозаменяемые и взаимодополняющие товары</a:t>
            </a:r>
          </a:p>
          <a:p>
            <a:pPr>
              <a:lnSpc>
                <a:spcPct val="90000"/>
              </a:lnSpc>
            </a:pPr>
            <a:r>
              <a:rPr lang="ru-RU" dirty="0"/>
              <a:t>изменения в доходе потребителей</a:t>
            </a:r>
          </a:p>
          <a:p>
            <a:pPr>
              <a:lnSpc>
                <a:spcPct val="90000"/>
              </a:lnSpc>
            </a:pPr>
            <a:r>
              <a:rPr lang="ru-RU" dirty="0"/>
              <a:t>ожидание будущего изменения цен и доходов</a:t>
            </a:r>
          </a:p>
          <a:p>
            <a:pPr>
              <a:lnSpc>
                <a:spcPct val="90000"/>
              </a:lnSpc>
            </a:pPr>
            <a:endParaRPr lang="ru-RU" dirty="0"/>
          </a:p>
        </p:txBody>
      </p:sp>
      <p:sp>
        <p:nvSpPr>
          <p:cNvPr id="23558" name="AutoShape 6">
            <a:hlinkClick r:id="rId2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532813" y="3644900"/>
            <a:ext cx="360362" cy="358775"/>
          </a:xfrm>
          <a:prstGeom prst="actionButtonDocumen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Изменение спроса</a:t>
            </a:r>
          </a:p>
        </p:txBody>
      </p:sp>
      <p:sp>
        <p:nvSpPr>
          <p:cNvPr id="32771" name="Line 3"/>
          <p:cNvSpPr>
            <a:spLocks noChangeShapeType="1"/>
          </p:cNvSpPr>
          <p:nvPr/>
        </p:nvSpPr>
        <p:spPr bwMode="auto">
          <a:xfrm flipV="1">
            <a:off x="3419475" y="1341438"/>
            <a:ext cx="0" cy="3959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3276600" y="5157788"/>
            <a:ext cx="52562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040063" y="5176838"/>
            <a:ext cx="36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О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967038" y="12890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P</a:t>
            </a:r>
            <a:endParaRPr lang="ru-RU" b="1" dirty="0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8367713" y="5248275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/>
              <a:t>Q</a:t>
            </a:r>
            <a:endParaRPr lang="ru-RU" b="1" dirty="0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4572000" y="1989138"/>
            <a:ext cx="2160588" cy="2160587"/>
          </a:xfrm>
          <a:prstGeom prst="line">
            <a:avLst/>
          </a:prstGeom>
          <a:noFill/>
          <a:ln w="76200">
            <a:solidFill>
              <a:srgbClr val="660029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3851275" y="2708275"/>
            <a:ext cx="2160588" cy="2160588"/>
          </a:xfrm>
          <a:prstGeom prst="line">
            <a:avLst/>
          </a:prstGeom>
          <a:noFill/>
          <a:ln w="76200">
            <a:solidFill>
              <a:schemeClr val="fol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>
            <a:off x="5292725" y="1268413"/>
            <a:ext cx="2159000" cy="2160587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5292725" y="2708275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4572000" y="3429000"/>
            <a:ext cx="14398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/>
          <a:lstStyle/>
          <a:p>
            <a:endParaRPr lang="ru-RU" dirty="0"/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3059113" y="5661025"/>
            <a:ext cx="5761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Влияние неценовых факторов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6011863" y="1557338"/>
            <a:ext cx="152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hlink"/>
                </a:solidFill>
              </a:rPr>
              <a:t>увеличение</a:t>
            </a:r>
          </a:p>
        </p:txBody>
      </p:sp>
      <p:sp>
        <p:nvSpPr>
          <p:cNvPr id="32791" name="Text Box 23"/>
          <p:cNvSpPr txBox="1">
            <a:spLocks noChangeArrowheads="1"/>
          </p:cNvSpPr>
          <p:nvPr/>
        </p:nvSpPr>
        <p:spPr bwMode="auto">
          <a:xfrm>
            <a:off x="3419475" y="4437063"/>
            <a:ext cx="1617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chemeClr val="folHlink"/>
                </a:solidFill>
              </a:rPr>
              <a:t>уменьшение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2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2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2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" presetClass="entr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2" dur="2000" fill="hold"/>
                                        <p:tgtEl>
                                          <p:spTgt spid="32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500"/>
                            </p:stCondLst>
                            <p:childTnLst>
                              <p:par>
                                <p:cTn id="5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70" dur="2000" fill="hold"/>
                                        <p:tgtEl>
                                          <p:spTgt spid="32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5" dur="2000" fill="hold"/>
                                        <p:tgtEl>
                                          <p:spTgt spid="32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398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animBg="1"/>
      <p:bldP spid="32772" grpId="0" animBg="1"/>
      <p:bldP spid="32773" grpId="0"/>
      <p:bldP spid="32774" grpId="0"/>
      <p:bldP spid="32775" grpId="0"/>
      <p:bldP spid="32780" grpId="0" animBg="1"/>
      <p:bldP spid="32781" grpId="0" animBg="1"/>
      <p:bldP spid="32782" grpId="0" animBg="1"/>
      <p:bldP spid="32784" grpId="0" animBg="1"/>
      <p:bldP spid="32786" grpId="0" animBg="1"/>
      <p:bldP spid="32790" grpId="0" build="allAtOnce"/>
      <p:bldP spid="32791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543981"/>
                </a:solidFill>
              </a:rPr>
              <a:t>Неценовые факторы предложения: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38400" y="1600200"/>
            <a:ext cx="6705600" cy="4495800"/>
          </a:xfrm>
        </p:spPr>
        <p:txBody>
          <a:bodyPr/>
          <a:lstStyle/>
          <a:p>
            <a:r>
              <a:rPr lang="ru-RU" dirty="0"/>
              <a:t>цены на производственные ресурсы</a:t>
            </a:r>
          </a:p>
          <a:p>
            <a:r>
              <a:rPr lang="ru-RU" dirty="0"/>
              <a:t>технология</a:t>
            </a:r>
          </a:p>
          <a:p>
            <a:r>
              <a:rPr lang="ru-RU" dirty="0"/>
              <a:t>налоги и субсидии государства</a:t>
            </a:r>
          </a:p>
          <a:p>
            <a:r>
              <a:rPr lang="ru-RU" dirty="0"/>
              <a:t>число продавцов на рынке</a:t>
            </a:r>
          </a:p>
          <a:p>
            <a:r>
              <a:rPr lang="ru-RU" dirty="0"/>
              <a:t>цены альтернативных товаров</a:t>
            </a:r>
          </a:p>
          <a:p>
            <a:r>
              <a:rPr lang="ru-RU" dirty="0"/>
              <a:t>ожидаемые в будущем изменения цен на данный товар</a:t>
            </a:r>
          </a:p>
          <a:p>
            <a:pPr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лан">
  <a:themeElements>
    <a:clrScheme name="План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План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лан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лан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лан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531</TotalTime>
  <Words>508</Words>
  <Application>Microsoft Office PowerPoint</Application>
  <PresentationFormat>Экран (4:3)</PresentationFormat>
  <Paragraphs>152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План</vt:lpstr>
      <vt:lpstr>Спрос и предложение</vt:lpstr>
      <vt:lpstr>Цели урока:</vt:lpstr>
      <vt:lpstr>План урока:</vt:lpstr>
      <vt:lpstr>Основные понятия:</vt:lpstr>
      <vt:lpstr>Спрос. Закон спроса.</vt:lpstr>
      <vt:lpstr>Предложение. Закон предложения.</vt:lpstr>
      <vt:lpstr>Неценовые факторы спроса:</vt:lpstr>
      <vt:lpstr>Изменение спроса</vt:lpstr>
      <vt:lpstr>Неценовые факторы предложения:</vt:lpstr>
      <vt:lpstr>Изменение предложения</vt:lpstr>
      <vt:lpstr>Равновесие на рынке.</vt:lpstr>
      <vt:lpstr>Задача – образец № 1.</vt:lpstr>
      <vt:lpstr>Спрос на товар А описывается уравнением: Qd = 50 – 6 · Р. Предложение товара А: Qs = 4 · Р – 10. Определите равновесные цену и количество товара А.</vt:lpstr>
      <vt:lpstr>Задача 1.</vt:lpstr>
      <vt:lpstr>Задача 2.</vt:lpstr>
      <vt:lpstr>Задача – образец № 2.</vt:lpstr>
      <vt:lpstr>Слайд 17</vt:lpstr>
      <vt:lpstr>Выводы:</vt:lpstr>
      <vt:lpstr>Спрос и предложение</vt:lpstr>
      <vt:lpstr>Ответы к задачам</vt:lpstr>
      <vt:lpstr>Равновесие на рынке.</vt:lpstr>
    </vt:vector>
  </TitlesOfParts>
  <Company>cs&amp;s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Спрос и предложение</dc:title>
  <dc:creator>radio</dc:creator>
  <cp:lastModifiedBy>1</cp:lastModifiedBy>
  <cp:revision>20</cp:revision>
  <dcterms:created xsi:type="dcterms:W3CDTF">2005-05-28T12:05:28Z</dcterms:created>
  <dcterms:modified xsi:type="dcterms:W3CDTF">2015-07-24T11:16:38Z</dcterms:modified>
</cp:coreProperties>
</file>