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6" r:id="rId3"/>
    <p:sldId id="257" r:id="rId4"/>
    <p:sldId id="258" r:id="rId5"/>
    <p:sldId id="259" r:id="rId6"/>
    <p:sldId id="261" r:id="rId7"/>
    <p:sldId id="262" r:id="rId8"/>
    <p:sldId id="267" r:id="rId9"/>
    <p:sldId id="268" r:id="rId10"/>
    <p:sldId id="263" r:id="rId11"/>
    <p:sldId id="265" r:id="rId12"/>
    <p:sldId id="266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0D69"/>
    <a:srgbClr val="009136"/>
    <a:srgbClr val="6ED8EF"/>
    <a:srgbClr val="5D5454"/>
    <a:srgbClr val="E87B0E"/>
    <a:srgbClr val="E6E6E6"/>
    <a:srgbClr val="FF99FF"/>
    <a:srgbClr val="CC99FF"/>
    <a:srgbClr val="FF9900"/>
    <a:srgbClr val="37CB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5" autoAdjust="0"/>
    <p:restoredTop sz="94660"/>
  </p:normalViewPr>
  <p:slideViewPr>
    <p:cSldViewPr snapToGrid="0">
      <p:cViewPr varScale="1">
        <p:scale>
          <a:sx n="68" d="100"/>
          <a:sy n="68" d="100"/>
        </p:scale>
        <p:origin x="-11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solidFill>
          <a:srgbClr val="E5EA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42" b="1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Скругленный прямоугольник 11"/>
          <p:cNvSpPr/>
          <p:nvPr userDrawn="1"/>
        </p:nvSpPr>
        <p:spPr>
          <a:xfrm>
            <a:off x="685800" y="3699308"/>
            <a:ext cx="7772400" cy="2876059"/>
          </a:xfrm>
          <a:prstGeom prst="roundRect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  <a:alpha val="25000"/>
                  <a:lumMod val="70000"/>
                  <a:lumOff val="3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  <a:gs pos="100000">
                <a:schemeClr val="accent6">
                  <a:lumMod val="40000"/>
                  <a:lumOff val="60000"/>
                  <a:tint val="23500"/>
                  <a:satMod val="160000"/>
                </a:schemeClr>
              </a:gs>
            </a:gsLst>
            <a:lin ang="2700000" scaled="1"/>
            <a:tileRect/>
          </a:gra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699308"/>
            <a:ext cx="7772400" cy="2855912"/>
          </a:xfrm>
        </p:spPr>
        <p:txBody>
          <a:bodyPr anchor="ctr" anchorCtr="0">
            <a:normAutofit/>
          </a:bodyPr>
          <a:lstStyle>
            <a:lvl1pPr algn="ctr">
              <a:defRPr sz="56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85010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151E-B606-4815-9FDE-C92037CF54D1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3BA0-D41D-49DF-B26E-25D147C258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11249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151E-B606-4815-9FDE-C92037CF54D1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3BA0-D41D-49DF-B26E-25D147C258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639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485" r="1335" b="17212"/>
          <a:stretch/>
        </p:blipFill>
        <p:spPr>
          <a:xfrm>
            <a:off x="0" y="1"/>
            <a:ext cx="4192510" cy="430599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4305993"/>
            <a:ext cx="6858000" cy="1820486"/>
          </a:xfrm>
        </p:spPr>
        <p:txBody>
          <a:bodyPr anchor="ctr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151E-B606-4815-9FDE-C92037CF54D1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3BA0-D41D-49DF-B26E-25D147C258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Объект 14"/>
          <p:cNvSpPr>
            <a:spLocks noGrp="1"/>
          </p:cNvSpPr>
          <p:nvPr>
            <p:ph sz="quarter" idx="13"/>
          </p:nvPr>
        </p:nvSpPr>
        <p:spPr>
          <a:xfrm>
            <a:off x="4538749" y="423949"/>
            <a:ext cx="4189326" cy="342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8248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151E-B606-4815-9FDE-C92037CF54D1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3BA0-D41D-49DF-B26E-25D147C258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39763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151E-B606-4815-9FDE-C92037CF54D1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3BA0-D41D-49DF-B26E-25D147C258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32952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695796"/>
            <a:ext cx="3886200" cy="448116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695796"/>
            <a:ext cx="3886200" cy="448116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151E-B606-4815-9FDE-C92037CF54D1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3BA0-D41D-49DF-B26E-25D147C258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68798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90946"/>
            <a:ext cx="7886700" cy="13399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151E-B606-4815-9FDE-C92037CF54D1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3BA0-D41D-49DF-B26E-25D147C258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70593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151E-B606-4815-9FDE-C92037CF54D1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3BA0-D41D-49DF-B26E-25D147C258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89136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151E-B606-4815-9FDE-C92037CF54D1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3BA0-D41D-49DF-B26E-25D147C258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41458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151E-B606-4815-9FDE-C92037CF54D1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3BA0-D41D-49DF-B26E-25D147C258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1565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151E-B606-4815-9FDE-C92037CF54D1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3BA0-D41D-49DF-B26E-25D147C258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41398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DC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Багетная рамка 21"/>
          <p:cNvSpPr/>
          <p:nvPr/>
        </p:nvSpPr>
        <p:spPr>
          <a:xfrm rot="19210274">
            <a:off x="8619811" y="62696"/>
            <a:ext cx="244177" cy="244177"/>
          </a:xfrm>
          <a:prstGeom prst="bevel">
            <a:avLst>
              <a:gd name="adj" fmla="val 15530"/>
            </a:avLst>
          </a:prstGeom>
          <a:solidFill>
            <a:srgbClr val="FF99FF"/>
          </a:solidFill>
          <a:ln>
            <a:solidFill>
              <a:srgbClr val="FF99F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/>
              <a:t>2</a:t>
            </a:r>
            <a:endParaRPr lang="ru-RU" sz="800" dirty="0"/>
          </a:p>
        </p:txBody>
      </p:sp>
      <p:sp>
        <p:nvSpPr>
          <p:cNvPr id="19" name="Багетная рамка 18"/>
          <p:cNvSpPr/>
          <p:nvPr/>
        </p:nvSpPr>
        <p:spPr>
          <a:xfrm rot="549100">
            <a:off x="4591415" y="29953"/>
            <a:ext cx="440668" cy="279400"/>
          </a:xfrm>
          <a:prstGeom prst="bevel">
            <a:avLst>
              <a:gd name="adj" fmla="val 15530"/>
            </a:avLst>
          </a:prstGeom>
          <a:solidFill>
            <a:srgbClr val="CC99FF"/>
          </a:solidFill>
          <a:ln>
            <a:solidFill>
              <a:srgbClr val="CC99F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smtClean="0"/>
              <a:t>Tab</a:t>
            </a:r>
            <a:endParaRPr lang="ru-RU" sz="900" dirty="0"/>
          </a:p>
        </p:txBody>
      </p:sp>
      <p:sp>
        <p:nvSpPr>
          <p:cNvPr id="18" name="Багетная рамка 17"/>
          <p:cNvSpPr/>
          <p:nvPr/>
        </p:nvSpPr>
        <p:spPr>
          <a:xfrm rot="21354383">
            <a:off x="6466242" y="55501"/>
            <a:ext cx="1318003" cy="279400"/>
          </a:xfrm>
          <a:prstGeom prst="bevel">
            <a:avLst>
              <a:gd name="adj" fmla="val 15768"/>
            </a:avLst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агетная рамка 16"/>
          <p:cNvSpPr/>
          <p:nvPr/>
        </p:nvSpPr>
        <p:spPr>
          <a:xfrm rot="1019198">
            <a:off x="8869482" y="179172"/>
            <a:ext cx="244177" cy="244177"/>
          </a:xfrm>
          <a:prstGeom prst="bevel">
            <a:avLst>
              <a:gd name="adj" fmla="val 15530"/>
            </a:avLst>
          </a:prstGeom>
          <a:solidFill>
            <a:srgbClr val="37CBFF"/>
          </a:solidFill>
          <a:ln>
            <a:solidFill>
              <a:srgbClr val="37CBF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/>
              <a:t>9</a:t>
            </a:r>
            <a:endParaRPr lang="ru-RU" sz="800" dirty="0"/>
          </a:p>
        </p:txBody>
      </p:sp>
      <p:sp>
        <p:nvSpPr>
          <p:cNvPr id="14" name="Багетная рамка 13"/>
          <p:cNvSpPr/>
          <p:nvPr/>
        </p:nvSpPr>
        <p:spPr>
          <a:xfrm rot="474543">
            <a:off x="8810294" y="6518640"/>
            <a:ext cx="279400" cy="279400"/>
          </a:xfrm>
          <a:prstGeom prst="bevel">
            <a:avLst>
              <a:gd name="adj" fmla="val 1553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smtClean="0"/>
              <a:t>Alt</a:t>
            </a:r>
            <a:endParaRPr lang="ru-RU" sz="800" dirty="0"/>
          </a:p>
        </p:txBody>
      </p:sp>
      <p:sp>
        <p:nvSpPr>
          <p:cNvPr id="13" name="Багетная рамка 12"/>
          <p:cNvSpPr/>
          <p:nvPr/>
        </p:nvSpPr>
        <p:spPr>
          <a:xfrm rot="5113579">
            <a:off x="338109" y="11141"/>
            <a:ext cx="279400" cy="279400"/>
          </a:xfrm>
          <a:prstGeom prst="bevel">
            <a:avLst>
              <a:gd name="adj" fmla="val 15530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smtClean="0"/>
              <a:t>Ins</a:t>
            </a:r>
            <a:endParaRPr lang="ru-RU" sz="800" dirty="0"/>
          </a:p>
        </p:txBody>
      </p:sp>
      <p:sp>
        <p:nvSpPr>
          <p:cNvPr id="12" name="Багетная рамка 11"/>
          <p:cNvSpPr/>
          <p:nvPr/>
        </p:nvSpPr>
        <p:spPr>
          <a:xfrm rot="1019198">
            <a:off x="59961" y="36839"/>
            <a:ext cx="279400" cy="279400"/>
          </a:xfrm>
          <a:prstGeom prst="bevel">
            <a:avLst>
              <a:gd name="adj" fmla="val 15530"/>
            </a:avLst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Esc</a:t>
            </a:r>
            <a:endParaRPr lang="ru-RU" sz="800" dirty="0">
              <a:solidFill>
                <a:schemeClr val="tx1"/>
              </a:solidFill>
            </a:endParaRPr>
          </a:p>
        </p:txBody>
      </p:sp>
      <p:sp>
        <p:nvSpPr>
          <p:cNvPr id="11" name="Багетная рамка 10"/>
          <p:cNvSpPr/>
          <p:nvPr/>
        </p:nvSpPr>
        <p:spPr>
          <a:xfrm rot="20696560">
            <a:off x="31974" y="332756"/>
            <a:ext cx="279400" cy="279400"/>
          </a:xfrm>
          <a:prstGeom prst="bevel">
            <a:avLst>
              <a:gd name="adj" fmla="val 15530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smtClean="0"/>
              <a:t>End</a:t>
            </a:r>
            <a:endParaRPr lang="ru-RU" sz="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9505" y="191193"/>
            <a:ext cx="8744990" cy="6475614"/>
          </a:xfrm>
          <a:prstGeom prst="roundRect">
            <a:avLst>
              <a:gd name="adj" fmla="val 6000"/>
            </a:avLst>
          </a:prstGeom>
          <a:solidFill>
            <a:srgbClr val="E5EAF0"/>
          </a:solidFill>
          <a:ln w="57150"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9031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14990"/>
            <a:ext cx="7886700" cy="4461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23997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E151E-B606-4815-9FDE-C92037CF54D1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2399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23997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43BA0-D41D-49DF-B26E-25D147C258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Багетная рамка 14"/>
          <p:cNvSpPr/>
          <p:nvPr/>
        </p:nvSpPr>
        <p:spPr>
          <a:xfrm rot="4193504">
            <a:off x="109104" y="6458160"/>
            <a:ext cx="279400" cy="279400"/>
          </a:xfrm>
          <a:prstGeom prst="bevel">
            <a:avLst>
              <a:gd name="adj" fmla="val 15530"/>
            </a:avLst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l"/>
            <a:r>
              <a:rPr lang="en-US" sz="800" b="1" dirty="0" smtClean="0"/>
              <a:t>O</a:t>
            </a:r>
          </a:p>
          <a:p>
            <a:pPr algn="r"/>
            <a:r>
              <a:rPr lang="ru-RU" sz="800" b="1" dirty="0" smtClean="0">
                <a:solidFill>
                  <a:srgbClr val="FF0000"/>
                </a:solidFill>
              </a:rPr>
              <a:t>Щ</a:t>
            </a:r>
            <a:endParaRPr lang="ru-RU" sz="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34846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4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ln>
            <a:noFill/>
          </a:ln>
          <a:solidFill>
            <a:srgbClr val="002060"/>
          </a:solidFill>
          <a:effectLst>
            <a:glow rad="63500">
              <a:schemeClr val="bg1"/>
            </a:glow>
          </a:effectLst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Работу выполнила: </a:t>
            </a:r>
            <a:br>
              <a:rPr lang="ru-RU" sz="2400" dirty="0" smtClean="0"/>
            </a:br>
            <a:r>
              <a:rPr lang="ru-RU" sz="2400" dirty="0" smtClean="0"/>
              <a:t>Преподаватель информатики и  информационных технологий </a:t>
            </a:r>
            <a:br>
              <a:rPr lang="ru-RU" sz="2400" dirty="0" smtClean="0"/>
            </a:br>
            <a:r>
              <a:rPr lang="ru-RU" sz="2400" dirty="0" smtClean="0"/>
              <a:t>Василовская Людмила Игоревна</a:t>
            </a:r>
            <a:br>
              <a:rPr lang="ru-RU" sz="2400" dirty="0" smtClean="0"/>
            </a:br>
            <a:r>
              <a:rPr lang="ru-RU" sz="2400" dirty="0" smtClean="0"/>
              <a:t>Красноярский Строительный Техникум</a:t>
            </a:r>
            <a:endParaRPr lang="ru-RU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Проверь себя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496451"/>
            <a:ext cx="80288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/>
              <a:t>Задание 1:</a:t>
            </a:r>
            <a:r>
              <a:rPr lang="ru-RU" b="1" dirty="0" smtClean="0"/>
              <a:t> Установите связь между названием объекта и его определением.</a:t>
            </a:r>
            <a:endParaRPr lang="ru-RU" dirty="0"/>
          </a:p>
        </p:txBody>
      </p:sp>
      <p:graphicFrame>
        <p:nvGraphicFramePr>
          <p:cNvPr id="3" name="Group 140"/>
          <p:cNvGraphicFramePr>
            <a:graphicFrameLocks noGrp="1"/>
          </p:cNvGraphicFramePr>
          <p:nvPr/>
        </p:nvGraphicFramePr>
        <p:xfrm>
          <a:off x="685800" y="1295400"/>
          <a:ext cx="7543800" cy="4332923"/>
        </p:xfrm>
        <a:graphic>
          <a:graphicData uri="http://schemas.openxmlformats.org/drawingml/2006/table">
            <a:tbl>
              <a:tblPr/>
              <a:tblGrid>
                <a:gridCol w="1477963"/>
                <a:gridCol w="6065837"/>
              </a:tblGrid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Символ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а)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произвольная последовательность символов между  левой и правой границами документа.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1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Фрагмент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б)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произвольная последовательность символов, завершающаяся  специальным символом его конца. Бывают пустые.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4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Слово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в)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это некоторое количество рядом стоящих символов, которые можно рассматривать как единое целое. Им может быть отдельное слово, строка, абзац, страница и даже весь вводимый текст.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Строка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г)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минимальная единица текстовой информации: цифра, буква, знак препинания и т.д. 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1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Абзац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произвольная последовательность символов (букв, цифр и др.), ограниченная с двух сторон служебными символами (пробел, запятая, скобки и др.)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1374" y="267178"/>
            <a:ext cx="77835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sz="2000" b="1" dirty="0" smtClean="0"/>
              <a:t>Задание 2: Укажите назначение клавиш для быстрого перемещения  курсора по тексту.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80585" y="1215482"/>
            <a:ext cx="2932771" cy="480131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spcBef>
                <a:spcPct val="50000"/>
              </a:spcBef>
              <a:buAutoNum type="arabicPeriod"/>
            </a:pPr>
            <a:r>
              <a:rPr lang="ru-RU" sz="2400" dirty="0" err="1" smtClean="0"/>
              <a:t>Home</a:t>
            </a:r>
            <a:endParaRPr lang="ru-RU" sz="2400" dirty="0" smtClean="0"/>
          </a:p>
          <a:p>
            <a:pPr>
              <a:spcBef>
                <a:spcPct val="50000"/>
              </a:spcBef>
            </a:pPr>
            <a:r>
              <a:rPr lang="ru-RU" sz="2400" dirty="0" smtClean="0"/>
              <a:t>2. </a:t>
            </a:r>
            <a:r>
              <a:rPr lang="ru-RU" sz="2400" dirty="0" err="1" smtClean="0"/>
              <a:t>End</a:t>
            </a:r>
            <a:endParaRPr lang="ru-RU" sz="2400" dirty="0" smtClean="0"/>
          </a:p>
          <a:p>
            <a:pPr>
              <a:spcBef>
                <a:spcPct val="50000"/>
              </a:spcBef>
            </a:pPr>
            <a:r>
              <a:rPr lang="ru-RU" sz="2400" dirty="0" smtClean="0"/>
              <a:t>3. </a:t>
            </a:r>
            <a:r>
              <a:rPr lang="ru-RU" sz="2400" dirty="0" err="1" smtClean="0"/>
              <a:t>Ctrl</a:t>
            </a:r>
            <a:r>
              <a:rPr lang="ru-RU" sz="2400" dirty="0" smtClean="0"/>
              <a:t> + </a:t>
            </a:r>
            <a:r>
              <a:rPr lang="ru-RU" sz="2400" dirty="0" smtClean="0">
                <a:sym typeface="Wingdings 3" pitchFamily="18" charset="2"/>
              </a:rPr>
              <a:t></a:t>
            </a:r>
          </a:p>
          <a:p>
            <a:pPr>
              <a:spcBef>
                <a:spcPct val="50000"/>
              </a:spcBef>
            </a:pPr>
            <a:r>
              <a:rPr lang="ru-RU" sz="2400" dirty="0" smtClean="0"/>
              <a:t>4. </a:t>
            </a:r>
            <a:r>
              <a:rPr lang="ru-RU" sz="2400" dirty="0" err="1" smtClean="0"/>
              <a:t>Ctrl</a:t>
            </a:r>
            <a:r>
              <a:rPr lang="ru-RU" sz="2400" dirty="0" smtClean="0"/>
              <a:t> + </a:t>
            </a:r>
            <a:r>
              <a:rPr lang="ru-RU" sz="2400" dirty="0" smtClean="0">
                <a:sym typeface="Wingdings 3" pitchFamily="18" charset="2"/>
              </a:rPr>
              <a:t></a:t>
            </a:r>
          </a:p>
          <a:p>
            <a:pPr>
              <a:spcBef>
                <a:spcPct val="50000"/>
              </a:spcBef>
            </a:pPr>
            <a:r>
              <a:rPr lang="ru-RU" sz="2400" dirty="0" smtClean="0"/>
              <a:t>5. </a:t>
            </a:r>
            <a:r>
              <a:rPr lang="ru-RU" sz="2400" dirty="0" err="1" smtClean="0"/>
              <a:t>Page</a:t>
            </a:r>
            <a:r>
              <a:rPr lang="ru-RU" sz="2400" dirty="0" smtClean="0"/>
              <a:t> </a:t>
            </a:r>
            <a:r>
              <a:rPr lang="ru-RU" sz="2400" dirty="0" err="1" smtClean="0"/>
              <a:t>Up</a:t>
            </a:r>
            <a:endParaRPr lang="ru-RU" sz="2400" dirty="0" smtClean="0"/>
          </a:p>
          <a:p>
            <a:r>
              <a:rPr lang="ru-RU" sz="2400" dirty="0" smtClean="0"/>
              <a:t>6. </a:t>
            </a:r>
            <a:r>
              <a:rPr lang="ru-RU" sz="2400" dirty="0" err="1" smtClean="0"/>
              <a:t>Page</a:t>
            </a:r>
            <a:r>
              <a:rPr lang="ru-RU" sz="2400" dirty="0" smtClean="0"/>
              <a:t> </a:t>
            </a:r>
            <a:r>
              <a:rPr lang="ru-RU" sz="2400" dirty="0" err="1" smtClean="0"/>
              <a:t>Down</a:t>
            </a:r>
            <a:endParaRPr lang="ru-RU" sz="2400" dirty="0" smtClean="0"/>
          </a:p>
          <a:p>
            <a:r>
              <a:rPr lang="ru-RU" sz="2400" dirty="0" smtClean="0"/>
              <a:t>7. </a:t>
            </a:r>
            <a:r>
              <a:rPr lang="ru-RU" sz="2400" dirty="0" err="1" smtClean="0"/>
              <a:t>Ctrl</a:t>
            </a:r>
            <a:r>
              <a:rPr lang="ru-RU" sz="2400" dirty="0" smtClean="0"/>
              <a:t> + </a:t>
            </a:r>
            <a:r>
              <a:rPr lang="ru-RU" sz="2400" dirty="0" err="1" smtClean="0"/>
              <a:t>Page</a:t>
            </a:r>
            <a:r>
              <a:rPr lang="ru-RU" sz="2400" dirty="0" smtClean="0"/>
              <a:t> </a:t>
            </a:r>
            <a:r>
              <a:rPr lang="ru-RU" sz="2400" dirty="0" err="1" smtClean="0"/>
              <a:t>Up</a:t>
            </a:r>
            <a:endParaRPr lang="ru-RU" sz="2400" dirty="0" smtClean="0"/>
          </a:p>
          <a:p>
            <a:r>
              <a:rPr lang="ru-RU" sz="2400" dirty="0" smtClean="0"/>
              <a:t>8. </a:t>
            </a:r>
            <a:r>
              <a:rPr lang="ru-RU" sz="2400" dirty="0" err="1" smtClean="0"/>
              <a:t>Ctrl</a:t>
            </a:r>
            <a:r>
              <a:rPr lang="ru-RU" sz="2400" dirty="0" smtClean="0"/>
              <a:t> + </a:t>
            </a:r>
            <a:r>
              <a:rPr lang="ru-RU" sz="2400" dirty="0" err="1" smtClean="0"/>
              <a:t>Page</a:t>
            </a:r>
            <a:r>
              <a:rPr lang="ru-RU" sz="2400" dirty="0" smtClean="0"/>
              <a:t> </a:t>
            </a:r>
            <a:r>
              <a:rPr lang="ru-RU" sz="2400" dirty="0" err="1" smtClean="0"/>
              <a:t>Down</a:t>
            </a:r>
            <a:endParaRPr lang="ru-RU" sz="2400" dirty="0" smtClean="0"/>
          </a:p>
          <a:p>
            <a:r>
              <a:rPr lang="ru-RU" sz="2400" dirty="0" smtClean="0"/>
              <a:t>9. </a:t>
            </a:r>
            <a:r>
              <a:rPr lang="ru-RU" sz="2400" dirty="0" err="1" smtClean="0"/>
              <a:t>Ctrl</a:t>
            </a:r>
            <a:r>
              <a:rPr lang="ru-RU" sz="2400" dirty="0" smtClean="0"/>
              <a:t> + </a:t>
            </a:r>
            <a:r>
              <a:rPr lang="ru-RU" sz="2400" dirty="0" err="1" smtClean="0"/>
              <a:t>Home</a:t>
            </a:r>
            <a:endParaRPr lang="ru-RU" sz="2400" dirty="0" smtClean="0"/>
          </a:p>
          <a:p>
            <a:r>
              <a:rPr lang="ru-RU" sz="2400" dirty="0" smtClean="0"/>
              <a:t>10. </a:t>
            </a:r>
            <a:r>
              <a:rPr lang="ru-RU" sz="2400" dirty="0" err="1" smtClean="0"/>
              <a:t>Ctrl</a:t>
            </a:r>
            <a:r>
              <a:rPr lang="ru-RU" sz="2400" dirty="0" smtClean="0"/>
              <a:t> + </a:t>
            </a:r>
            <a:r>
              <a:rPr lang="ru-RU" sz="2400" dirty="0" err="1" smtClean="0"/>
              <a:t>End</a:t>
            </a:r>
            <a:endParaRPr lang="ru-RU" sz="2400" dirty="0" smtClean="0"/>
          </a:p>
          <a:p>
            <a:endParaRPr lang="ru-RU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404732" y="1129990"/>
            <a:ext cx="421144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1"/>
            <a:r>
              <a:rPr lang="ru-RU" sz="2400" dirty="0" smtClean="0"/>
              <a:t>А) в </a:t>
            </a:r>
            <a:r>
              <a:rPr lang="ru-RU" sz="2400" dirty="0"/>
              <a:t>начало </a:t>
            </a:r>
            <a:r>
              <a:rPr lang="ru-RU" sz="2400" dirty="0" smtClean="0"/>
              <a:t>строки</a:t>
            </a:r>
          </a:p>
          <a:p>
            <a:pPr lvl="1"/>
            <a:r>
              <a:rPr lang="ru-RU" sz="2400" dirty="0" smtClean="0"/>
              <a:t>Б) в конец строки</a:t>
            </a:r>
          </a:p>
          <a:p>
            <a:pPr lvl="1"/>
            <a:r>
              <a:rPr lang="ru-RU" sz="2400" dirty="0" smtClean="0"/>
              <a:t>В) на слово вправо</a:t>
            </a:r>
          </a:p>
          <a:p>
            <a:pPr lvl="1"/>
            <a:r>
              <a:rPr lang="ru-RU" sz="2400" dirty="0" smtClean="0"/>
              <a:t>Г) на слово влево</a:t>
            </a:r>
          </a:p>
          <a:p>
            <a:pPr lvl="1"/>
            <a:r>
              <a:rPr lang="ru-RU" sz="2400" dirty="0" smtClean="0"/>
              <a:t>Д) на экранную страницу вверх</a:t>
            </a:r>
          </a:p>
          <a:p>
            <a:pPr lvl="1"/>
            <a:r>
              <a:rPr lang="ru-RU" sz="2400" dirty="0" smtClean="0"/>
              <a:t>Е) на экранную страницу вниз</a:t>
            </a:r>
          </a:p>
          <a:p>
            <a:pPr lvl="1"/>
            <a:r>
              <a:rPr lang="ru-RU" sz="2400" dirty="0" smtClean="0"/>
              <a:t>Ж) на страницу вверх</a:t>
            </a:r>
          </a:p>
          <a:p>
            <a:pPr lvl="1"/>
            <a:r>
              <a:rPr lang="ru-RU" sz="2400" dirty="0" smtClean="0"/>
              <a:t>З) на страницу вниз</a:t>
            </a:r>
          </a:p>
          <a:p>
            <a:pPr lvl="1"/>
            <a:r>
              <a:rPr lang="ru-RU" sz="2400" dirty="0" smtClean="0"/>
              <a:t>И) в начало текста</a:t>
            </a:r>
          </a:p>
          <a:p>
            <a:pPr lvl="1"/>
            <a:r>
              <a:rPr lang="ru-RU" sz="2400" dirty="0" smtClean="0"/>
              <a:t>К) в конец текста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3316" y="279891"/>
            <a:ext cx="78504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Задание 3: Назовите действия, которые необходимо выполнить, чтобы из первого фрагмента текста, получить второй: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2955" y="1234211"/>
            <a:ext cx="667958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FF"/>
                </a:solidFill>
              </a:rPr>
              <a:t>1) Сначала подумай, </a:t>
            </a:r>
          </a:p>
          <a:p>
            <a:r>
              <a:rPr lang="ru-RU" sz="2400" dirty="0" smtClean="0">
                <a:solidFill>
                  <a:srgbClr val="0000FF"/>
                </a:solidFill>
              </a:rPr>
              <a:t>    потом начинай. </a:t>
            </a:r>
          </a:p>
          <a:p>
            <a:r>
              <a:rPr lang="ru-RU" sz="2400" dirty="0" smtClean="0">
                <a:solidFill>
                  <a:srgbClr val="0000FF"/>
                </a:solidFill>
              </a:rPr>
              <a:t> </a:t>
            </a:r>
            <a:endParaRPr lang="en-US" sz="2400" dirty="0" smtClean="0">
              <a:solidFill>
                <a:srgbClr val="0000FF"/>
              </a:solidFill>
            </a:endParaRPr>
          </a:p>
          <a:p>
            <a:r>
              <a:rPr lang="ru-RU" sz="2400" dirty="0" smtClean="0">
                <a:solidFill>
                  <a:srgbClr val="0000FF"/>
                </a:solidFill>
              </a:rPr>
              <a:t>2)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ru-RU" sz="2400" dirty="0" smtClean="0">
                <a:solidFill>
                  <a:srgbClr val="0000FF"/>
                </a:solidFill>
              </a:rPr>
              <a:t>Сначала подумай, потом начинай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601844" y="3404014"/>
            <a:ext cx="5374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1) Семь раз отмерь, один раз отрежь. Работа страшна не рукам, а глазам. </a:t>
            </a:r>
          </a:p>
          <a:p>
            <a:endParaRPr lang="en-US" sz="2400" dirty="0" smtClean="0">
              <a:solidFill>
                <a:srgbClr val="C00000"/>
              </a:solidFill>
            </a:endParaRPr>
          </a:p>
          <a:p>
            <a:r>
              <a:rPr lang="ru-RU" sz="2400" dirty="0" smtClean="0">
                <a:solidFill>
                  <a:srgbClr val="C00000"/>
                </a:solidFill>
              </a:rPr>
              <a:t>2) Семь раз отмерь, один раз отрежь. </a:t>
            </a:r>
          </a:p>
          <a:p>
            <a:r>
              <a:rPr lang="ru-RU" sz="2400" dirty="0" smtClean="0">
                <a:solidFill>
                  <a:srgbClr val="C00000"/>
                </a:solidFill>
              </a:rPr>
              <a:t>    Работа страшна не рукам, а глазам. </a:t>
            </a:r>
            <a:endParaRPr lang="ru-RU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Текстовый редактор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 Word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0672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Текстовый редактор</a:t>
            </a:r>
            <a:r>
              <a:rPr lang="ru-RU" sz="27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  <a:r>
              <a:rPr lang="ru-RU" sz="2700" dirty="0" smtClean="0">
                <a:solidFill>
                  <a:srgbClr val="270D6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прикладная программа, предназначенная для создания и редактирования текстовых документов</a:t>
            </a:r>
            <a:endParaRPr lang="ru-RU" sz="2700" dirty="0">
              <a:solidFill>
                <a:srgbClr val="270D6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714991"/>
            <a:ext cx="7886700" cy="1318142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Текстовый процессор – </a:t>
            </a:r>
            <a:r>
              <a:rPr lang="ru-RU" sz="2400" b="1" dirty="0" smtClean="0">
                <a:solidFill>
                  <a:srgbClr val="270D6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текстовый редактор с расширенными возможностями оформления текста.</a:t>
            </a:r>
            <a:endParaRPr lang="en-US" sz="2400" b="1" dirty="0" smtClean="0">
              <a:solidFill>
                <a:srgbClr val="270D6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None/>
            </a:pPr>
            <a:endParaRPr lang="en-US" sz="2400" b="1" dirty="0" smtClean="0">
              <a:solidFill>
                <a:srgbClr val="270D6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sz="2400" b="1" dirty="0" smtClean="0">
              <a:solidFill>
                <a:srgbClr val="270D6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028" name="Picture 4" descr="C:\Users\пк\Desktop\52115_origi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2361" y="2709746"/>
            <a:ext cx="3778637" cy="37786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503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3891776" y="-1"/>
            <a:ext cx="5252224" cy="1929161"/>
          </a:xfrm>
        </p:spPr>
        <p:txBody>
          <a:bodyPr/>
          <a:lstStyle/>
          <a:p>
            <a:r>
              <a:rPr lang="ru-RU" dirty="0" smtClean="0">
                <a:solidFill>
                  <a:srgbClr val="00FF00"/>
                </a:solidFill>
              </a:rPr>
              <a:t>Виды редакторов: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3"/>
          </p:nvPr>
        </p:nvSpPr>
        <p:spPr>
          <a:xfrm>
            <a:off x="4014440" y="1683833"/>
            <a:ext cx="4928838" cy="452739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270D69"/>
                </a:solidFill>
              </a:rPr>
              <a:t>1</a:t>
            </a:r>
            <a:r>
              <a:rPr lang="ru-RU" b="1" dirty="0" smtClean="0">
                <a:solidFill>
                  <a:srgbClr val="270D69"/>
                </a:solidFill>
              </a:rPr>
              <a:t>. Блокнот </a:t>
            </a:r>
            <a:r>
              <a:rPr lang="ru-RU" dirty="0" smtClean="0"/>
              <a:t>(стандартное приложение </a:t>
            </a:r>
            <a:r>
              <a:rPr lang="en-US" dirty="0" smtClean="0"/>
              <a:t>Windows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b="1" dirty="0" smtClean="0">
                <a:solidFill>
                  <a:srgbClr val="270D69"/>
                </a:solidFill>
              </a:rPr>
              <a:t>2. </a:t>
            </a:r>
            <a:r>
              <a:rPr lang="en-US" b="1" dirty="0" smtClean="0">
                <a:solidFill>
                  <a:srgbClr val="270D69"/>
                </a:solidFill>
              </a:rPr>
              <a:t>MS Word</a:t>
            </a:r>
            <a:endParaRPr lang="ru-RU" b="1" dirty="0" smtClean="0">
              <a:solidFill>
                <a:srgbClr val="270D69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270D69"/>
                </a:solidFill>
              </a:rPr>
              <a:t>3. </a:t>
            </a:r>
            <a:r>
              <a:rPr lang="en-US" b="1" dirty="0" smtClean="0">
                <a:solidFill>
                  <a:srgbClr val="270D69"/>
                </a:solidFill>
              </a:rPr>
              <a:t>Star Office Writer </a:t>
            </a:r>
            <a:r>
              <a:rPr lang="ru-RU" dirty="0" smtClean="0"/>
              <a:t>(текстовые процессоры)</a:t>
            </a:r>
          </a:p>
          <a:p>
            <a:pPr>
              <a:buNone/>
            </a:pPr>
            <a:r>
              <a:rPr lang="ru-RU" b="1" dirty="0" smtClean="0">
                <a:solidFill>
                  <a:srgbClr val="270D69"/>
                </a:solidFill>
              </a:rPr>
              <a:t>4. </a:t>
            </a:r>
            <a:r>
              <a:rPr lang="en-US" b="1" dirty="0" smtClean="0">
                <a:solidFill>
                  <a:srgbClr val="270D69"/>
                </a:solidFill>
              </a:rPr>
              <a:t>Adobe PageMaker</a:t>
            </a:r>
            <a:r>
              <a:rPr lang="ru-RU" b="1" dirty="0" smtClean="0">
                <a:solidFill>
                  <a:srgbClr val="270D69"/>
                </a:solidFill>
              </a:rPr>
              <a:t> </a:t>
            </a:r>
            <a:r>
              <a:rPr lang="ru-RU" dirty="0" smtClean="0"/>
              <a:t>(настольные издательские системы для подготовки к изданию книг, журналов, газет</a:t>
            </a:r>
          </a:p>
          <a:p>
            <a:pPr>
              <a:buNone/>
            </a:pPr>
            <a:r>
              <a:rPr lang="ru-RU" b="1" dirty="0" smtClean="0">
                <a:solidFill>
                  <a:srgbClr val="270D69"/>
                </a:solidFill>
              </a:rPr>
              <a:t>5. </a:t>
            </a:r>
            <a:r>
              <a:rPr lang="en-US" b="1" dirty="0" smtClean="0">
                <a:solidFill>
                  <a:srgbClr val="270D69"/>
                </a:solidFill>
              </a:rPr>
              <a:t>MS FrontPage </a:t>
            </a:r>
            <a:r>
              <a:rPr lang="ru-RU" dirty="0" smtClean="0"/>
              <a:t>(для подготовки публикации в Интернете </a:t>
            </a:r>
            <a:r>
              <a:rPr lang="en-US" dirty="0" smtClean="0"/>
              <a:t>web</a:t>
            </a:r>
            <a:r>
              <a:rPr lang="ru-RU" dirty="0" smtClean="0"/>
              <a:t>-страниц и </a:t>
            </a:r>
            <a:r>
              <a:rPr lang="en-US" dirty="0" smtClean="0"/>
              <a:t>web</a:t>
            </a:r>
            <a:r>
              <a:rPr lang="ru-RU" dirty="0" smtClean="0"/>
              <a:t>-сайтов.</a:t>
            </a: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6896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Форматы текстовых файлов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713678" y="1360450"/>
            <a:ext cx="7750098" cy="490653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ru-RU" sz="3200" dirty="0" smtClean="0"/>
              <a:t>Формат файла определяет способ хранения текста в файле. </a:t>
            </a:r>
          </a:p>
          <a:p>
            <a:pPr>
              <a:lnSpc>
                <a:spcPct val="80000"/>
              </a:lnSpc>
              <a:buNone/>
            </a:pPr>
            <a:r>
              <a:rPr lang="ru-RU" sz="3200" dirty="0" smtClean="0"/>
              <a:t>Существуют </a:t>
            </a:r>
            <a:r>
              <a:rPr lang="ru-RU" sz="3200" dirty="0" smtClean="0">
                <a:solidFill>
                  <a:srgbClr val="FF0000"/>
                </a:solidFill>
              </a:rPr>
              <a:t>УНИВЕРСАЛЬНЫЕ</a:t>
            </a:r>
            <a:r>
              <a:rPr lang="ru-RU" sz="3200" dirty="0" smtClean="0">
                <a:solidFill>
                  <a:srgbClr val="FFCC00"/>
                </a:solidFill>
              </a:rPr>
              <a:t> </a:t>
            </a:r>
            <a:r>
              <a:rPr lang="ru-RU" sz="3200" dirty="0" smtClean="0"/>
              <a:t>и  </a:t>
            </a:r>
            <a:r>
              <a:rPr lang="ru-RU" sz="3200" dirty="0" smtClean="0">
                <a:solidFill>
                  <a:srgbClr val="FF0000"/>
                </a:solidFill>
              </a:rPr>
              <a:t>ОРИГИНАЛЬНЫЕ форматы.</a:t>
            </a:r>
          </a:p>
          <a:p>
            <a:pPr algn="ctr">
              <a:lnSpc>
                <a:spcPct val="80000"/>
              </a:lnSpc>
              <a:buNone/>
            </a:pPr>
            <a:r>
              <a:rPr lang="ru-RU" b="1" dirty="0" smtClean="0">
                <a:solidFill>
                  <a:srgbClr val="270D69"/>
                </a:solidFill>
              </a:rPr>
              <a:t>Виды  форматов: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</a:rPr>
              <a:t>TXT</a:t>
            </a:r>
            <a:r>
              <a:rPr lang="ru-RU" dirty="0" smtClean="0"/>
              <a:t> (только текст) – универсальный, текст без форматирования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</a:rPr>
              <a:t>RTF</a:t>
            </a:r>
            <a:r>
              <a:rPr lang="ru-RU" dirty="0" smtClean="0"/>
              <a:t> – Универсальный, сохраняет форматирование, используется во многих приложениях, большой информационный объем.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</a:rPr>
              <a:t>DOC</a:t>
            </a:r>
            <a:r>
              <a:rPr lang="ru-RU" dirty="0" smtClean="0"/>
              <a:t> – оригинальный, версия </a:t>
            </a:r>
            <a:r>
              <a:rPr lang="en-US" dirty="0" smtClean="0"/>
              <a:t>Word</a:t>
            </a:r>
            <a:r>
              <a:rPr lang="ru-RU" dirty="0" smtClean="0"/>
              <a:t>. Кодировка </a:t>
            </a:r>
            <a:r>
              <a:rPr lang="en-US" dirty="0" smtClean="0"/>
              <a:t>Unicode</a:t>
            </a:r>
            <a:r>
              <a:rPr lang="ru-RU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</a:rPr>
              <a:t>DOCX</a:t>
            </a:r>
            <a:r>
              <a:rPr lang="ru-RU" dirty="0" smtClean="0"/>
              <a:t> – оригинальный, версия </a:t>
            </a:r>
            <a:r>
              <a:rPr lang="en-US" dirty="0" smtClean="0"/>
              <a:t>Word</a:t>
            </a:r>
            <a:r>
              <a:rPr lang="ru-RU" dirty="0" smtClean="0"/>
              <a:t> 2007.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</a:rPr>
              <a:t>HTM, HTML</a:t>
            </a:r>
            <a:r>
              <a:rPr lang="ru-RU" dirty="0" smtClean="0"/>
              <a:t> – формат хранения </a:t>
            </a:r>
            <a:r>
              <a:rPr lang="en-US" dirty="0" smtClean="0"/>
              <a:t>web</a:t>
            </a:r>
            <a:r>
              <a:rPr lang="ru-RU" dirty="0" smtClean="0"/>
              <a:t>-страниц.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</a:rPr>
              <a:t>LX</a:t>
            </a:r>
            <a:r>
              <a:rPr lang="ru-RU" dirty="0" smtClean="0"/>
              <a:t> – формат отечественного редактора Лексикон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3230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270D69"/>
                </a:solidFill>
              </a:rPr>
              <a:t>Возможности текстового процессора</a:t>
            </a:r>
            <a:endParaRPr lang="ru-RU" dirty="0">
              <a:solidFill>
                <a:srgbClr val="270D6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28650" y="1695796"/>
            <a:ext cx="8024696" cy="434816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ru-RU" dirty="0" smtClean="0">
                <a:solidFill>
                  <a:srgbClr val="0000FF"/>
                </a:solidFill>
              </a:rPr>
              <a:t>Поддержка двух и более языков с возможностью редактировать синтаксически и стилистически;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Использование разнообразных шрифтов и изменения их размера, цвета, начертания;</a:t>
            </a:r>
          </a:p>
          <a:p>
            <a:pPr>
              <a:lnSpc>
                <a:spcPct val="80000"/>
              </a:lnSpc>
            </a:pPr>
            <a:r>
              <a:rPr lang="ru-RU" dirty="0" smtClean="0">
                <a:solidFill>
                  <a:srgbClr val="0000FF"/>
                </a:solidFill>
              </a:rPr>
              <a:t>Использование в одном документе символов разных языков (латинских, греческих);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Работа с несколькими документами и несколькими средами (графический, текстовый редакторы, электронные таблицы, базы данных, презентации и т.д.);</a:t>
            </a:r>
          </a:p>
          <a:p>
            <a:pPr>
              <a:lnSpc>
                <a:spcPct val="80000"/>
              </a:lnSpc>
            </a:pPr>
            <a:r>
              <a:rPr lang="ru-RU" dirty="0" smtClean="0">
                <a:solidFill>
                  <a:srgbClr val="0000FF"/>
                </a:solidFill>
              </a:rPr>
              <a:t>Большой выбор объектов, которые можно вставить в документ;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Автоматическое разбиение документа на страницы;</a:t>
            </a:r>
          </a:p>
          <a:p>
            <a:pPr>
              <a:lnSpc>
                <a:spcPct val="80000"/>
              </a:lnSpc>
            </a:pPr>
            <a:r>
              <a:rPr lang="ru-RU" dirty="0" smtClean="0">
                <a:solidFill>
                  <a:srgbClr val="0000FF"/>
                </a:solidFill>
              </a:rPr>
              <a:t>Добавление списков, гиперссылок, сносок, колонтитулов;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Расширенные возможности работы с таблицей и т.д.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270D69"/>
                </a:solidFill>
              </a:rPr>
              <a:t>Основные объекты текстового процессора:</a:t>
            </a:r>
            <a:endParaRPr lang="ru-RU" dirty="0">
              <a:solidFill>
                <a:srgbClr val="270D6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28649" y="1695796"/>
            <a:ext cx="8047000" cy="3857511"/>
          </a:xfrm>
        </p:spPr>
        <p:txBody>
          <a:bodyPr>
            <a:normAutofit fontScale="62500" lnSpcReduction="20000"/>
          </a:bodyPr>
          <a:lstStyle/>
          <a:p>
            <a:r>
              <a:rPr lang="ru-RU" sz="4000" dirty="0" smtClean="0"/>
              <a:t>Символ</a:t>
            </a:r>
            <a:r>
              <a:rPr lang="ru-RU" sz="4000" dirty="0" smtClean="0">
                <a:solidFill>
                  <a:srgbClr val="0000FF"/>
                </a:solidFill>
              </a:rPr>
              <a:t> – знак, введенный с клавиатуры, который позволяет передвинуть курсор ввода на одну позицию</a:t>
            </a:r>
          </a:p>
          <a:p>
            <a:r>
              <a:rPr lang="ru-RU" sz="4000" dirty="0" smtClean="0"/>
              <a:t>Слово</a:t>
            </a:r>
            <a:r>
              <a:rPr lang="ru-RU" sz="4000" dirty="0" smtClean="0">
                <a:solidFill>
                  <a:srgbClr val="0000FF"/>
                </a:solidFill>
              </a:rPr>
              <a:t> – набор символов, ограниченный с обеих сторон знаками препинания либо пробелом</a:t>
            </a:r>
          </a:p>
          <a:p>
            <a:r>
              <a:rPr lang="ru-RU" sz="4000" dirty="0" smtClean="0"/>
              <a:t>Строка</a:t>
            </a:r>
            <a:r>
              <a:rPr lang="ru-RU" sz="4000" dirty="0" smtClean="0">
                <a:solidFill>
                  <a:srgbClr val="0000FF"/>
                </a:solidFill>
              </a:rPr>
              <a:t> – набор символов и слов от начала до конца листа по горизонтали </a:t>
            </a:r>
          </a:p>
          <a:p>
            <a:r>
              <a:rPr lang="ru-RU" sz="4000" dirty="0" smtClean="0"/>
              <a:t>Абзац</a:t>
            </a:r>
            <a:r>
              <a:rPr lang="ru-RU" sz="4000" dirty="0" smtClean="0">
                <a:solidFill>
                  <a:srgbClr val="0000FF"/>
                </a:solidFill>
              </a:rPr>
              <a:t> – последовательность строк, которые сгруппированы для смыслового выделения содержания </a:t>
            </a:r>
          </a:p>
          <a:p>
            <a:r>
              <a:rPr lang="ru-RU" sz="4000" dirty="0" smtClean="0"/>
              <a:t>Страница</a:t>
            </a:r>
            <a:r>
              <a:rPr lang="ru-RU" sz="4000" dirty="0" smtClean="0">
                <a:solidFill>
                  <a:srgbClr val="0000FF"/>
                </a:solidFill>
              </a:rPr>
              <a:t> – последовательность абзацев от начала до конца листа по вертикали</a:t>
            </a:r>
          </a:p>
          <a:p>
            <a:r>
              <a:rPr lang="ru-RU" sz="4000" dirty="0" smtClean="0"/>
              <a:t>Фрагмент</a:t>
            </a:r>
            <a:r>
              <a:rPr lang="ru-RU" sz="4000" dirty="0" smtClean="0">
                <a:solidFill>
                  <a:srgbClr val="0000FF"/>
                </a:solidFill>
              </a:rPr>
              <a:t> – выделенная часть текста.</a:t>
            </a:r>
          </a:p>
          <a:p>
            <a:endParaRPr lang="ru-RU" sz="4000" dirty="0" smtClean="0">
              <a:solidFill>
                <a:srgbClr val="0000FF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8937" y="373786"/>
            <a:ext cx="67241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cs typeface="Times New Roman" pitchFamily="18" charset="0"/>
              </a:rPr>
              <a:t>Схема алгоритма работы с фрагментами текста</a:t>
            </a:r>
            <a:endParaRPr lang="ru-RU" sz="2400" b="1" dirty="0"/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371600" y="914400"/>
            <a:ext cx="6019800" cy="4953000"/>
            <a:chOff x="1728" y="6912"/>
            <a:chExt cx="6313" cy="4320"/>
          </a:xfrm>
        </p:grpSpPr>
        <p:sp>
          <p:nvSpPr>
            <p:cNvPr id="4" name="Text Box 18"/>
            <p:cNvSpPr txBox="1">
              <a:spLocks noChangeArrowheads="1"/>
            </p:cNvSpPr>
            <p:nvPr/>
          </p:nvSpPr>
          <p:spPr bwMode="auto">
            <a:xfrm>
              <a:off x="3906" y="6912"/>
              <a:ext cx="1872" cy="43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36000" tIns="36000" rIns="36000" bIns="36000"/>
            <a:lstStyle/>
            <a:p>
              <a:pPr algn="ctr"/>
              <a:r>
                <a:rPr lang="ru-RU" sz="1600">
                  <a:latin typeface="Arial" charset="0"/>
                  <a:ea typeface="Times New Roman" pitchFamily="18" charset="0"/>
                  <a:cs typeface="Arial" charset="0"/>
                </a:rPr>
                <a:t>Выделить</a:t>
              </a:r>
              <a:endParaRPr lang="ru-RU" sz="2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sp>
          <p:nvSpPr>
            <p:cNvPr id="5" name="Text Box 17"/>
            <p:cNvSpPr txBox="1">
              <a:spLocks noChangeArrowheads="1"/>
            </p:cNvSpPr>
            <p:nvPr/>
          </p:nvSpPr>
          <p:spPr bwMode="auto">
            <a:xfrm>
              <a:off x="1728" y="8679"/>
              <a:ext cx="1417" cy="43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36000" tIns="36000" rIns="36000" bIns="36000"/>
            <a:lstStyle/>
            <a:p>
              <a:pPr algn="ctr"/>
              <a:r>
                <a:rPr lang="ru-RU">
                  <a:latin typeface="Arial" charset="0"/>
                  <a:ea typeface="Times New Roman" pitchFamily="18" charset="0"/>
                  <a:cs typeface="Arial" charset="0"/>
                </a:rPr>
                <a:t>Удалить</a:t>
              </a:r>
              <a:endParaRPr lang="ru-RU" sz="32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sp>
          <p:nvSpPr>
            <p:cNvPr id="6" name="Text Box 16"/>
            <p:cNvSpPr txBox="1">
              <a:spLocks noChangeArrowheads="1"/>
            </p:cNvSpPr>
            <p:nvPr/>
          </p:nvSpPr>
          <p:spPr bwMode="auto">
            <a:xfrm>
              <a:off x="3360" y="8679"/>
              <a:ext cx="1417" cy="43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36000" tIns="36000" rIns="36000" bIns="36000"/>
            <a:lstStyle/>
            <a:p>
              <a:pPr algn="ctr"/>
              <a:r>
                <a:rPr lang="ru-RU" sz="1600">
                  <a:latin typeface="Arial" charset="0"/>
                  <a:ea typeface="Times New Roman" pitchFamily="18" charset="0"/>
                  <a:cs typeface="Arial" charset="0"/>
                </a:rPr>
                <a:t>Копировать</a:t>
              </a:r>
            </a:p>
          </p:txBody>
        </p:sp>
        <p:sp>
          <p:nvSpPr>
            <p:cNvPr id="7" name="Text Box 15"/>
            <p:cNvSpPr txBox="1">
              <a:spLocks noChangeArrowheads="1"/>
            </p:cNvSpPr>
            <p:nvPr/>
          </p:nvSpPr>
          <p:spPr bwMode="auto">
            <a:xfrm>
              <a:off x="4992" y="8679"/>
              <a:ext cx="1417" cy="43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36000" tIns="36000" rIns="36000" bIns="36000"/>
            <a:lstStyle/>
            <a:p>
              <a:pPr algn="ctr"/>
              <a:r>
                <a:rPr lang="ru-RU" sz="1600">
                  <a:latin typeface="Arial" charset="0"/>
                  <a:ea typeface="Times New Roman" pitchFamily="18" charset="0"/>
                  <a:cs typeface="Arial" charset="0"/>
                </a:rPr>
                <a:t>Вырезать</a:t>
              </a:r>
            </a:p>
          </p:txBody>
        </p:sp>
        <p:sp>
          <p:nvSpPr>
            <p:cNvPr id="8" name="Text Box 14"/>
            <p:cNvSpPr txBox="1">
              <a:spLocks noChangeArrowheads="1"/>
            </p:cNvSpPr>
            <p:nvPr/>
          </p:nvSpPr>
          <p:spPr bwMode="auto">
            <a:xfrm>
              <a:off x="6624" y="8679"/>
              <a:ext cx="1417" cy="43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36000" tIns="36000" rIns="36000" bIns="36000"/>
            <a:lstStyle/>
            <a:p>
              <a:pPr algn="ctr"/>
              <a:r>
                <a:rPr lang="ru-RU" sz="1600">
                  <a:latin typeface="Arial" charset="0"/>
                  <a:ea typeface="Times New Roman" pitchFamily="18" charset="0"/>
                  <a:cs typeface="Arial" charset="0"/>
                </a:rPr>
                <a:t>Перетащить</a:t>
              </a:r>
            </a:p>
          </p:txBody>
        </p:sp>
        <p:sp>
          <p:nvSpPr>
            <p:cNvPr id="9" name="Line 13"/>
            <p:cNvSpPr>
              <a:spLocks noChangeShapeType="1"/>
            </p:cNvSpPr>
            <p:nvPr/>
          </p:nvSpPr>
          <p:spPr bwMode="auto">
            <a:xfrm flipH="1">
              <a:off x="2370" y="7368"/>
              <a:ext cx="2508" cy="13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 flipH="1">
              <a:off x="4023" y="7368"/>
              <a:ext cx="852" cy="13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4875" y="7368"/>
              <a:ext cx="801" cy="13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4875" y="7368"/>
              <a:ext cx="2454" cy="13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Text Box 9"/>
            <p:cNvSpPr txBox="1">
              <a:spLocks noChangeArrowheads="1"/>
            </p:cNvSpPr>
            <p:nvPr/>
          </p:nvSpPr>
          <p:spPr bwMode="auto">
            <a:xfrm>
              <a:off x="4032" y="10800"/>
              <a:ext cx="1872" cy="43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36000" tIns="36000" rIns="36000" bIns="36000"/>
            <a:lstStyle/>
            <a:p>
              <a:pPr algn="ctr"/>
              <a:r>
                <a:rPr lang="ru-RU" sz="1600">
                  <a:latin typeface="Arial" charset="0"/>
                  <a:ea typeface="Times New Roman" pitchFamily="18" charset="0"/>
                  <a:cs typeface="Arial" charset="0"/>
                </a:rPr>
                <a:t>Вставить</a:t>
              </a:r>
            </a:p>
          </p:txBody>
        </p:sp>
        <p:sp>
          <p:nvSpPr>
            <p:cNvPr id="14" name="Line 8"/>
            <p:cNvSpPr>
              <a:spLocks noChangeShapeType="1"/>
            </p:cNvSpPr>
            <p:nvPr/>
          </p:nvSpPr>
          <p:spPr bwMode="auto">
            <a:xfrm>
              <a:off x="4023" y="9135"/>
              <a:ext cx="855" cy="8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 flipH="1">
              <a:off x="4878" y="9135"/>
              <a:ext cx="855" cy="8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3168" y="9936"/>
              <a:ext cx="3600" cy="43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36000" tIns="36000" rIns="36000" bIns="36000"/>
            <a:lstStyle/>
            <a:p>
              <a:pPr algn="ctr"/>
              <a:r>
                <a:rPr lang="ru-RU" sz="1600">
                  <a:latin typeface="Arial" charset="0"/>
                  <a:ea typeface="Times New Roman" pitchFamily="18" charset="0"/>
                  <a:cs typeface="Arial" charset="0"/>
                </a:rPr>
                <a:t>Выбрать место вставки</a:t>
              </a:r>
            </a:p>
          </p:txBody>
        </p:sp>
        <p:sp>
          <p:nvSpPr>
            <p:cNvPr id="17" name="Line 5"/>
            <p:cNvSpPr>
              <a:spLocks noChangeShapeType="1"/>
            </p:cNvSpPr>
            <p:nvPr/>
          </p:nvSpPr>
          <p:spPr bwMode="auto">
            <a:xfrm>
              <a:off x="4896" y="10368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Group 195"/>
          <p:cNvGraphicFramePr>
            <a:graphicFrameLocks noGrp="1"/>
          </p:cNvGraphicFramePr>
          <p:nvPr/>
        </p:nvGraphicFramePr>
        <p:xfrm>
          <a:off x="607741" y="1143000"/>
          <a:ext cx="8229600" cy="4299586"/>
        </p:xfrm>
        <a:graphic>
          <a:graphicData uri="http://schemas.openxmlformats.org/drawingml/2006/table">
            <a:tbl>
              <a:tblPr/>
              <a:tblGrid>
                <a:gridCol w="1452563"/>
                <a:gridCol w="1976437"/>
                <a:gridCol w="1573213"/>
                <a:gridCol w="1322387"/>
                <a:gridCol w="1905000"/>
              </a:tblGrid>
              <a:tr h="3333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Операция</a:t>
                      </a:r>
                      <a:endParaRPr kumimoji="0" lang="ru-RU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 выполнения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1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Панель инструментов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Клавиатура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Перетаскивание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6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70D6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Удаление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Delete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4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70D6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Копирование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Правка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Копировать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 нажатой клавише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Ctrl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6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70D6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Вырезка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Правка – Вырезать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Простое перетаскивание равносильно вырезке с последующей вставкой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4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70D6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Вставка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Правка – Вставить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3124200"/>
            <a:ext cx="609600" cy="554038"/>
          </a:xfrm>
          <a:prstGeom prst="rect">
            <a:avLst/>
          </a:prstGeom>
          <a:noFill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3962400"/>
            <a:ext cx="609600" cy="573088"/>
          </a:xfrm>
          <a:prstGeom prst="rect">
            <a:avLst/>
          </a:prstGeom>
          <a:noFill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4800" y="4800600"/>
            <a:ext cx="609600" cy="571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лавиатура">
  <a:themeElements>
    <a:clrScheme name="Красный и оранжевый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Клавиатура" id="{F26DBFD6-43B9-478F-8F8D-170F213E122F}" vid="{DD39142D-9279-4B33-A4E5-E39706405DE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Клавиатура</Template>
  <TotalTime>47</TotalTime>
  <Words>699</Words>
  <Application>Microsoft Office PowerPoint</Application>
  <PresentationFormat>Экран (4:3)</PresentationFormat>
  <Paragraphs>104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Клавиатура</vt:lpstr>
      <vt:lpstr>Работу выполнила:  Преподаватель информатики и  информационных технологий  Василовская Людмила Игоревна Красноярский Строительный Техникум</vt:lpstr>
      <vt:lpstr>Текстовый редактор MS Word</vt:lpstr>
      <vt:lpstr>Текстовый редактор – прикладная программа, предназначенная для создания и редактирования текстовых документов</vt:lpstr>
      <vt:lpstr>Виды редакторов:</vt:lpstr>
      <vt:lpstr>Форматы текстовых файлов</vt:lpstr>
      <vt:lpstr>Возможности текстового процессора</vt:lpstr>
      <vt:lpstr>Основные объекты текстового процессора:</vt:lpstr>
      <vt:lpstr>Слайд 8</vt:lpstr>
      <vt:lpstr>Слайд 9</vt:lpstr>
      <vt:lpstr>Проверь себя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Текстовый редактор MS Word</dc:title>
  <dc:creator>пк</dc:creator>
  <cp:lastModifiedBy>пк</cp:lastModifiedBy>
  <cp:revision>6</cp:revision>
  <dcterms:created xsi:type="dcterms:W3CDTF">2014-05-12T11:26:40Z</dcterms:created>
  <dcterms:modified xsi:type="dcterms:W3CDTF">2014-05-12T12:18:27Z</dcterms:modified>
</cp:coreProperties>
</file>