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7" r:id="rId9"/>
    <p:sldId id="268" r:id="rId10"/>
    <p:sldId id="263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D69"/>
    <a:srgbClr val="009136"/>
    <a:srgbClr val="6ED8EF"/>
    <a:srgbClr val="5D5454"/>
    <a:srgbClr val="E87B0E"/>
    <a:srgbClr val="E6E6E6"/>
    <a:srgbClr val="FF99FF"/>
    <a:srgbClr val="CC99FF"/>
    <a:srgbClr val="FF9900"/>
    <a:srgbClr val="37CB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1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E5E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2" b="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 userDrawn="1"/>
        </p:nvSpPr>
        <p:spPr>
          <a:xfrm>
            <a:off x="685800" y="3699308"/>
            <a:ext cx="7772400" cy="287605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  <a:alpha val="25000"/>
                  <a:lumMod val="70000"/>
                  <a:lumOff val="3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308"/>
            <a:ext cx="7772400" cy="2855912"/>
          </a:xfrm>
        </p:spPr>
        <p:txBody>
          <a:bodyPr anchor="ctr" anchorCtr="0">
            <a:normAutofit/>
          </a:bodyPr>
          <a:lstStyle>
            <a:lvl1pPr algn="ctr">
              <a:defRPr sz="56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501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124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85" r="1335" b="17212"/>
          <a:stretch/>
        </p:blipFill>
        <p:spPr>
          <a:xfrm>
            <a:off x="0" y="1"/>
            <a:ext cx="4192510" cy="4305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4305993"/>
            <a:ext cx="6858000" cy="1820486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sz="quarter" idx="13"/>
          </p:nvPr>
        </p:nvSpPr>
        <p:spPr>
          <a:xfrm>
            <a:off x="4538749" y="423949"/>
            <a:ext cx="4189326" cy="3425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248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976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295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87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0946"/>
            <a:ext cx="7886700" cy="13399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05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91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14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56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139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агетная рамка 21"/>
          <p:cNvSpPr/>
          <p:nvPr/>
        </p:nvSpPr>
        <p:spPr>
          <a:xfrm rot="19210274">
            <a:off x="8619811" y="62696"/>
            <a:ext cx="244177" cy="244177"/>
          </a:xfrm>
          <a:prstGeom prst="bevel">
            <a:avLst>
              <a:gd name="adj" fmla="val 15530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2</a:t>
            </a:r>
            <a:endParaRPr lang="ru-RU" sz="800" dirty="0"/>
          </a:p>
        </p:txBody>
      </p:sp>
      <p:sp>
        <p:nvSpPr>
          <p:cNvPr id="19" name="Багетная рамка 18"/>
          <p:cNvSpPr/>
          <p:nvPr/>
        </p:nvSpPr>
        <p:spPr>
          <a:xfrm rot="549100">
            <a:off x="4591415" y="29953"/>
            <a:ext cx="440668" cy="279400"/>
          </a:xfrm>
          <a:prstGeom prst="bevel">
            <a:avLst>
              <a:gd name="adj" fmla="val 15530"/>
            </a:avLst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Tab</a:t>
            </a:r>
            <a:endParaRPr lang="ru-RU" sz="900" dirty="0"/>
          </a:p>
        </p:txBody>
      </p:sp>
      <p:sp>
        <p:nvSpPr>
          <p:cNvPr id="18" name="Багетная рамка 17"/>
          <p:cNvSpPr/>
          <p:nvPr/>
        </p:nvSpPr>
        <p:spPr>
          <a:xfrm rot="21354383">
            <a:off x="6466242" y="55501"/>
            <a:ext cx="1318003" cy="279400"/>
          </a:xfrm>
          <a:prstGeom prst="bevel">
            <a:avLst>
              <a:gd name="adj" fmla="val 15768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 rot="1019198">
            <a:off x="8869482" y="179172"/>
            <a:ext cx="244177" cy="244177"/>
          </a:xfrm>
          <a:prstGeom prst="bevel">
            <a:avLst>
              <a:gd name="adj" fmla="val 15530"/>
            </a:avLst>
          </a:prstGeom>
          <a:solidFill>
            <a:srgbClr val="37CBFF"/>
          </a:solidFill>
          <a:ln>
            <a:solidFill>
              <a:srgbClr val="37CB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9</a:t>
            </a:r>
            <a:endParaRPr lang="ru-RU" sz="800" dirty="0"/>
          </a:p>
        </p:txBody>
      </p:sp>
      <p:sp>
        <p:nvSpPr>
          <p:cNvPr id="14" name="Багетная рамка 13"/>
          <p:cNvSpPr/>
          <p:nvPr/>
        </p:nvSpPr>
        <p:spPr>
          <a:xfrm rot="474543">
            <a:off x="8810294" y="6518640"/>
            <a:ext cx="279400" cy="279400"/>
          </a:xfrm>
          <a:prstGeom prst="bevel">
            <a:avLst>
              <a:gd name="adj" fmla="val 1553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Alt</a:t>
            </a:r>
            <a:endParaRPr lang="ru-RU" sz="800" dirty="0"/>
          </a:p>
        </p:txBody>
      </p:sp>
      <p:sp>
        <p:nvSpPr>
          <p:cNvPr id="13" name="Багетная рамка 12"/>
          <p:cNvSpPr/>
          <p:nvPr/>
        </p:nvSpPr>
        <p:spPr>
          <a:xfrm rot="5113579">
            <a:off x="338109" y="11141"/>
            <a:ext cx="279400" cy="279400"/>
          </a:xfrm>
          <a:prstGeom prst="bevel">
            <a:avLst>
              <a:gd name="adj" fmla="val 1553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Ins</a:t>
            </a:r>
            <a:endParaRPr lang="ru-RU" sz="800" dirty="0"/>
          </a:p>
        </p:txBody>
      </p:sp>
      <p:sp>
        <p:nvSpPr>
          <p:cNvPr id="12" name="Багетная рамка 11"/>
          <p:cNvSpPr/>
          <p:nvPr/>
        </p:nvSpPr>
        <p:spPr>
          <a:xfrm rot="1019198">
            <a:off x="59961" y="36839"/>
            <a:ext cx="279400" cy="279400"/>
          </a:xfrm>
          <a:prstGeom prst="bevel">
            <a:avLst>
              <a:gd name="adj" fmla="val 15530"/>
            </a:avLst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Esc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 rot="20696560">
            <a:off x="31974" y="332756"/>
            <a:ext cx="279400" cy="279400"/>
          </a:xfrm>
          <a:prstGeom prst="bevel">
            <a:avLst>
              <a:gd name="adj" fmla="val 1553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End</a:t>
            </a:r>
            <a:endParaRPr lang="ru-RU" sz="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9505" y="191193"/>
            <a:ext cx="8744990" cy="6475614"/>
          </a:xfrm>
          <a:prstGeom prst="roundRect">
            <a:avLst>
              <a:gd name="adj" fmla="val 6000"/>
            </a:avLst>
          </a:prstGeom>
          <a:solidFill>
            <a:srgbClr val="E5EAF0"/>
          </a:solidFill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031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14990"/>
            <a:ext cx="7886700" cy="446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151E-B606-4815-9FDE-C92037CF54D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2399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 rot="4193504">
            <a:off x="109104" y="6458160"/>
            <a:ext cx="279400" cy="279400"/>
          </a:xfrm>
          <a:prstGeom prst="bevel">
            <a:avLst>
              <a:gd name="adj" fmla="val 1553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l"/>
            <a:r>
              <a:rPr lang="en-US" sz="800" b="1" dirty="0" smtClean="0"/>
              <a:t>O</a:t>
            </a:r>
          </a:p>
          <a:p>
            <a:pPr algn="r"/>
            <a:r>
              <a:rPr lang="ru-RU" sz="800" b="1" dirty="0" smtClean="0">
                <a:solidFill>
                  <a:srgbClr val="FF0000"/>
                </a:solidFill>
              </a:rPr>
              <a:t>Щ</a:t>
            </a:r>
            <a:endParaRPr lang="ru-RU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484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ln>
            <a:noFill/>
          </a:ln>
          <a:solidFill>
            <a:srgbClr val="002060"/>
          </a:solidFill>
          <a:effectLst>
            <a:glow rad="63500">
              <a:schemeClr val="bg1"/>
            </a:glow>
          </a:effectLs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Работу выполнила: </a:t>
            </a:r>
            <a:br>
              <a:rPr lang="ru-RU" sz="2400" dirty="0" smtClean="0"/>
            </a:br>
            <a:r>
              <a:rPr lang="ru-RU" sz="2400" dirty="0" smtClean="0"/>
              <a:t>Преподаватель информатики и  информационных технологий </a:t>
            </a:r>
            <a:br>
              <a:rPr lang="ru-RU" sz="2400" dirty="0" smtClean="0"/>
            </a:br>
            <a:r>
              <a:rPr lang="ru-RU" sz="2400" dirty="0" smtClean="0"/>
              <a:t>Василовская Людмила Игоревна</a:t>
            </a:r>
            <a:br>
              <a:rPr lang="ru-RU" sz="2400" dirty="0" smtClean="0"/>
            </a:br>
            <a:r>
              <a:rPr lang="ru-RU" sz="2400" dirty="0" smtClean="0"/>
              <a:t>Красноярский Строительный Техникум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96451"/>
            <a:ext cx="8028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Задание 1:</a:t>
            </a:r>
            <a:r>
              <a:rPr lang="ru-RU" b="1" dirty="0" smtClean="0"/>
              <a:t> Установите связь между названием объекта и его определением.</a:t>
            </a:r>
            <a:endParaRPr lang="ru-RU" dirty="0"/>
          </a:p>
        </p:txBody>
      </p:sp>
      <p:graphicFrame>
        <p:nvGraphicFramePr>
          <p:cNvPr id="3" name="Group 140"/>
          <p:cNvGraphicFramePr>
            <a:graphicFrameLocks noGrp="1"/>
          </p:cNvGraphicFramePr>
          <p:nvPr/>
        </p:nvGraphicFramePr>
        <p:xfrm>
          <a:off x="685800" y="1295400"/>
          <a:ext cx="7543800" cy="4332923"/>
        </p:xfrm>
        <a:graphic>
          <a:graphicData uri="http://schemas.openxmlformats.org/drawingml/2006/table">
            <a:tbl>
              <a:tblPr/>
              <a:tblGrid>
                <a:gridCol w="1477963"/>
                <a:gridCol w="6065837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Символ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произвольная последовательность символов между  левой и правой границами документа.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Фрагмент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произвольная последовательность символов, завершающаяся  специальным символом его конца. Бывают пустые.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Слово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это некоторое количество рядом стоящих символов, которые можно рассматривать как единое целое. Им может быть отдельное слово, строка, абзац, страница и даже весь вводимый текст.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минимальная единица текстовой информации: цифра, буква, знак препинания и т.д.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Абзац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произвольная последовательность символов (букв, цифр и др.), ограниченная с двух сторон служебными символами (пробел, запятая, скобки и др.)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74" y="267178"/>
            <a:ext cx="77835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Задание 2: Укажите назначение клавиш для быстрого перемещения  курсора по тексту.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0585" y="1215482"/>
            <a:ext cx="2932771" cy="48013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ru-RU" sz="2400" dirty="0" err="1" smtClean="0"/>
              <a:t>Home</a:t>
            </a:r>
            <a:endParaRPr lang="ru-RU" sz="2400" dirty="0" smtClean="0"/>
          </a:p>
          <a:p>
            <a:pPr>
              <a:spcBef>
                <a:spcPct val="50000"/>
              </a:spcBef>
            </a:pPr>
            <a:r>
              <a:rPr lang="ru-RU" sz="2400" dirty="0" smtClean="0"/>
              <a:t>2. </a:t>
            </a:r>
            <a:r>
              <a:rPr lang="ru-RU" sz="2400" dirty="0" err="1" smtClean="0"/>
              <a:t>End</a:t>
            </a:r>
            <a:endParaRPr lang="ru-RU" sz="2400" dirty="0" smtClean="0"/>
          </a:p>
          <a:p>
            <a:pPr>
              <a:spcBef>
                <a:spcPct val="50000"/>
              </a:spcBef>
            </a:pPr>
            <a:r>
              <a:rPr lang="ru-RU" sz="2400" dirty="0" smtClean="0"/>
              <a:t>3. </a:t>
            </a:r>
            <a:r>
              <a:rPr lang="ru-RU" sz="2400" dirty="0" err="1" smtClean="0"/>
              <a:t>Ctrl</a:t>
            </a:r>
            <a:r>
              <a:rPr lang="ru-RU" sz="2400" dirty="0" smtClean="0"/>
              <a:t> + </a:t>
            </a:r>
            <a:r>
              <a:rPr lang="ru-RU" sz="2400" dirty="0" smtClean="0">
                <a:sym typeface="Wingdings 3" pitchFamily="18" charset="2"/>
              </a:rPr>
              <a:t></a:t>
            </a:r>
          </a:p>
          <a:p>
            <a:pPr>
              <a:spcBef>
                <a:spcPct val="50000"/>
              </a:spcBef>
            </a:pPr>
            <a:r>
              <a:rPr lang="ru-RU" sz="2400" dirty="0" smtClean="0"/>
              <a:t>4. </a:t>
            </a:r>
            <a:r>
              <a:rPr lang="ru-RU" sz="2400" dirty="0" err="1" smtClean="0"/>
              <a:t>Ctrl</a:t>
            </a:r>
            <a:r>
              <a:rPr lang="ru-RU" sz="2400" dirty="0" smtClean="0"/>
              <a:t> + </a:t>
            </a:r>
            <a:r>
              <a:rPr lang="ru-RU" sz="2400" dirty="0" smtClean="0">
                <a:sym typeface="Wingdings 3" pitchFamily="18" charset="2"/>
              </a:rPr>
              <a:t></a:t>
            </a:r>
          </a:p>
          <a:p>
            <a:pPr>
              <a:spcBef>
                <a:spcPct val="50000"/>
              </a:spcBef>
            </a:pPr>
            <a:r>
              <a:rPr lang="ru-RU" sz="2400" dirty="0" smtClean="0"/>
              <a:t>5. </a:t>
            </a:r>
            <a:r>
              <a:rPr lang="ru-RU" sz="2400" dirty="0" err="1" smtClean="0"/>
              <a:t>Page</a:t>
            </a:r>
            <a:r>
              <a:rPr lang="ru-RU" sz="2400" dirty="0" smtClean="0"/>
              <a:t> </a:t>
            </a:r>
            <a:r>
              <a:rPr lang="ru-RU" sz="2400" dirty="0" err="1" smtClean="0"/>
              <a:t>Up</a:t>
            </a:r>
            <a:endParaRPr lang="ru-RU" sz="2400" dirty="0" smtClean="0"/>
          </a:p>
          <a:p>
            <a:r>
              <a:rPr lang="ru-RU" sz="2400" dirty="0" smtClean="0"/>
              <a:t>6. </a:t>
            </a:r>
            <a:r>
              <a:rPr lang="ru-RU" sz="2400" dirty="0" err="1" smtClean="0"/>
              <a:t>Page</a:t>
            </a:r>
            <a:r>
              <a:rPr lang="ru-RU" sz="2400" dirty="0" smtClean="0"/>
              <a:t> </a:t>
            </a:r>
            <a:r>
              <a:rPr lang="ru-RU" sz="2400" dirty="0" err="1" smtClean="0"/>
              <a:t>Down</a:t>
            </a:r>
            <a:endParaRPr lang="ru-RU" sz="2400" dirty="0" smtClean="0"/>
          </a:p>
          <a:p>
            <a:r>
              <a:rPr lang="ru-RU" sz="2400" dirty="0" smtClean="0"/>
              <a:t>7. </a:t>
            </a:r>
            <a:r>
              <a:rPr lang="ru-RU" sz="2400" dirty="0" err="1" smtClean="0"/>
              <a:t>Ctrl</a:t>
            </a:r>
            <a:r>
              <a:rPr lang="ru-RU" sz="2400" dirty="0" smtClean="0"/>
              <a:t> + </a:t>
            </a:r>
            <a:r>
              <a:rPr lang="ru-RU" sz="2400" dirty="0" err="1" smtClean="0"/>
              <a:t>Page</a:t>
            </a:r>
            <a:r>
              <a:rPr lang="ru-RU" sz="2400" dirty="0" smtClean="0"/>
              <a:t> </a:t>
            </a:r>
            <a:r>
              <a:rPr lang="ru-RU" sz="2400" dirty="0" err="1" smtClean="0"/>
              <a:t>Up</a:t>
            </a:r>
            <a:endParaRPr lang="ru-RU" sz="2400" dirty="0" smtClean="0"/>
          </a:p>
          <a:p>
            <a:r>
              <a:rPr lang="ru-RU" sz="2400" dirty="0" smtClean="0"/>
              <a:t>8. </a:t>
            </a:r>
            <a:r>
              <a:rPr lang="ru-RU" sz="2400" dirty="0" err="1" smtClean="0"/>
              <a:t>Ctrl</a:t>
            </a:r>
            <a:r>
              <a:rPr lang="ru-RU" sz="2400" dirty="0" smtClean="0"/>
              <a:t> + </a:t>
            </a:r>
            <a:r>
              <a:rPr lang="ru-RU" sz="2400" dirty="0" err="1" smtClean="0"/>
              <a:t>Page</a:t>
            </a:r>
            <a:r>
              <a:rPr lang="ru-RU" sz="2400" dirty="0" smtClean="0"/>
              <a:t> </a:t>
            </a:r>
            <a:r>
              <a:rPr lang="ru-RU" sz="2400" dirty="0" err="1" smtClean="0"/>
              <a:t>Down</a:t>
            </a:r>
            <a:endParaRPr lang="ru-RU" sz="2400" dirty="0" smtClean="0"/>
          </a:p>
          <a:p>
            <a:r>
              <a:rPr lang="ru-RU" sz="2400" dirty="0" smtClean="0"/>
              <a:t>9. </a:t>
            </a:r>
            <a:r>
              <a:rPr lang="ru-RU" sz="2400" dirty="0" err="1" smtClean="0"/>
              <a:t>Ctrl</a:t>
            </a:r>
            <a:r>
              <a:rPr lang="ru-RU" sz="2400" dirty="0" smtClean="0"/>
              <a:t> + </a:t>
            </a:r>
            <a:r>
              <a:rPr lang="ru-RU" sz="2400" dirty="0" err="1" smtClean="0"/>
              <a:t>Home</a:t>
            </a:r>
            <a:endParaRPr lang="ru-RU" sz="2400" dirty="0" smtClean="0"/>
          </a:p>
          <a:p>
            <a:r>
              <a:rPr lang="ru-RU" sz="2400" dirty="0" smtClean="0"/>
              <a:t>10. </a:t>
            </a:r>
            <a:r>
              <a:rPr lang="ru-RU" sz="2400" dirty="0" err="1" smtClean="0"/>
              <a:t>Ctrl</a:t>
            </a:r>
            <a:r>
              <a:rPr lang="ru-RU" sz="2400" dirty="0" smtClean="0"/>
              <a:t> + </a:t>
            </a:r>
            <a:r>
              <a:rPr lang="ru-RU" sz="2400" dirty="0" err="1" smtClean="0"/>
              <a:t>End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404732" y="1129990"/>
            <a:ext cx="421144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r>
              <a:rPr lang="ru-RU" sz="2400" dirty="0" smtClean="0"/>
              <a:t>А) в </a:t>
            </a:r>
            <a:r>
              <a:rPr lang="ru-RU" sz="2400" dirty="0"/>
              <a:t>начало </a:t>
            </a:r>
            <a:r>
              <a:rPr lang="ru-RU" sz="2400" dirty="0" smtClean="0"/>
              <a:t>строки</a:t>
            </a:r>
          </a:p>
          <a:p>
            <a:pPr lvl="1"/>
            <a:r>
              <a:rPr lang="ru-RU" sz="2400" dirty="0" smtClean="0"/>
              <a:t>Б) в конец строки</a:t>
            </a:r>
          </a:p>
          <a:p>
            <a:pPr lvl="1"/>
            <a:r>
              <a:rPr lang="ru-RU" sz="2400" dirty="0" smtClean="0"/>
              <a:t>В) на слово вправо</a:t>
            </a:r>
          </a:p>
          <a:p>
            <a:pPr lvl="1"/>
            <a:r>
              <a:rPr lang="ru-RU" sz="2400" dirty="0" smtClean="0"/>
              <a:t>Г) на слово влево</a:t>
            </a:r>
          </a:p>
          <a:p>
            <a:pPr lvl="1"/>
            <a:r>
              <a:rPr lang="ru-RU" sz="2400" dirty="0" smtClean="0"/>
              <a:t>Д) на экранную страницу вверх</a:t>
            </a:r>
          </a:p>
          <a:p>
            <a:pPr lvl="1"/>
            <a:r>
              <a:rPr lang="ru-RU" sz="2400" dirty="0" smtClean="0"/>
              <a:t>Е) на экранную страницу вниз</a:t>
            </a:r>
          </a:p>
          <a:p>
            <a:pPr lvl="1"/>
            <a:r>
              <a:rPr lang="ru-RU" sz="2400" dirty="0" smtClean="0"/>
              <a:t>Ж) на страницу вверх</a:t>
            </a:r>
          </a:p>
          <a:p>
            <a:pPr lvl="1"/>
            <a:r>
              <a:rPr lang="ru-RU" sz="2400" dirty="0" smtClean="0"/>
              <a:t>З) на страницу вниз</a:t>
            </a:r>
          </a:p>
          <a:p>
            <a:pPr lvl="1"/>
            <a:r>
              <a:rPr lang="ru-RU" sz="2400" dirty="0" smtClean="0"/>
              <a:t>И) в начало текста</a:t>
            </a:r>
          </a:p>
          <a:p>
            <a:pPr lvl="1"/>
            <a:r>
              <a:rPr lang="ru-RU" sz="2400" dirty="0" smtClean="0"/>
              <a:t>К) в конец текста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316" y="279891"/>
            <a:ext cx="7850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Задание 3: Назовите действия, которые необходимо выполнить, чтобы из первого фрагмента текста, получить второй: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2955" y="1234211"/>
            <a:ext cx="66795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1) Сначала подумай, 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   потом начинай. 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2)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Сначала подумай, потом начинай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01844" y="3404014"/>
            <a:ext cx="5374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1) Семь раз отмерь, один раз отрежь. Работа страшна не рукам, а глазам. 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2) Семь раз отмерь, один раз отрежь.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    Работа страшна не рукам, а глазам.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Текстовый редактор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Word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7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Текстовый редактор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ru-RU" sz="2700" dirty="0" smtClean="0">
                <a:solidFill>
                  <a:srgbClr val="270D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прикладная программа, предназначенная для создания и редактирования текстовых документов</a:t>
            </a:r>
            <a:endParaRPr lang="ru-RU" sz="2700" dirty="0">
              <a:solidFill>
                <a:srgbClr val="270D6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14991"/>
            <a:ext cx="7886700" cy="13181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Текстовый процессор – </a:t>
            </a:r>
            <a:r>
              <a:rPr lang="ru-RU" sz="2400" b="1" dirty="0" smtClean="0">
                <a:solidFill>
                  <a:srgbClr val="270D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текстовый редактор с расширенными возможностями оформления текста.</a:t>
            </a:r>
            <a:endParaRPr lang="en-US" sz="2400" b="1" dirty="0" smtClean="0">
              <a:solidFill>
                <a:srgbClr val="270D6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en-US" sz="2400" b="1" dirty="0" smtClean="0">
              <a:solidFill>
                <a:srgbClr val="270D6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sz="2400" b="1" dirty="0" smtClean="0">
              <a:solidFill>
                <a:srgbClr val="270D6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8" name="Picture 4" descr="C:\Users\пк\Desktop\52115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361" y="2709746"/>
            <a:ext cx="3778637" cy="3778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50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891776" y="-1"/>
            <a:ext cx="5252224" cy="1929161"/>
          </a:xfrm>
        </p:spPr>
        <p:txBody>
          <a:bodyPr/>
          <a:lstStyle/>
          <a:p>
            <a:r>
              <a:rPr lang="ru-RU" dirty="0" smtClean="0">
                <a:solidFill>
                  <a:srgbClr val="00FF00"/>
                </a:solidFill>
              </a:rPr>
              <a:t>Виды редакторов: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4014440" y="1683833"/>
            <a:ext cx="4928838" cy="4527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270D69"/>
                </a:solidFill>
              </a:rPr>
              <a:t>1</a:t>
            </a:r>
            <a:r>
              <a:rPr lang="ru-RU" b="1" dirty="0" smtClean="0">
                <a:solidFill>
                  <a:srgbClr val="270D69"/>
                </a:solidFill>
              </a:rPr>
              <a:t>. Блокнот </a:t>
            </a:r>
            <a:r>
              <a:rPr lang="ru-RU" dirty="0" smtClean="0"/>
              <a:t>(стандартное приложение </a:t>
            </a:r>
            <a:r>
              <a:rPr lang="en-US" dirty="0" smtClean="0"/>
              <a:t>Windows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rgbClr val="270D69"/>
                </a:solidFill>
              </a:rPr>
              <a:t>2. </a:t>
            </a:r>
            <a:r>
              <a:rPr lang="en-US" b="1" dirty="0" smtClean="0">
                <a:solidFill>
                  <a:srgbClr val="270D69"/>
                </a:solidFill>
              </a:rPr>
              <a:t>MS Word</a:t>
            </a:r>
            <a:endParaRPr lang="ru-RU" b="1" dirty="0" smtClean="0">
              <a:solidFill>
                <a:srgbClr val="270D6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270D69"/>
                </a:solidFill>
              </a:rPr>
              <a:t>3. </a:t>
            </a:r>
            <a:r>
              <a:rPr lang="en-US" b="1" dirty="0" smtClean="0">
                <a:solidFill>
                  <a:srgbClr val="270D69"/>
                </a:solidFill>
              </a:rPr>
              <a:t>Star Office Writer </a:t>
            </a:r>
            <a:r>
              <a:rPr lang="ru-RU" dirty="0" smtClean="0"/>
              <a:t>(текстовые процессоры)</a:t>
            </a:r>
          </a:p>
          <a:p>
            <a:pPr>
              <a:buNone/>
            </a:pPr>
            <a:r>
              <a:rPr lang="ru-RU" b="1" dirty="0" smtClean="0">
                <a:solidFill>
                  <a:srgbClr val="270D69"/>
                </a:solidFill>
              </a:rPr>
              <a:t>4. </a:t>
            </a:r>
            <a:r>
              <a:rPr lang="en-US" b="1" dirty="0" smtClean="0">
                <a:solidFill>
                  <a:srgbClr val="270D69"/>
                </a:solidFill>
              </a:rPr>
              <a:t>Adobe PageMaker</a:t>
            </a:r>
            <a:r>
              <a:rPr lang="ru-RU" b="1" dirty="0" smtClean="0">
                <a:solidFill>
                  <a:srgbClr val="270D69"/>
                </a:solidFill>
              </a:rPr>
              <a:t> </a:t>
            </a:r>
            <a:r>
              <a:rPr lang="ru-RU" dirty="0" smtClean="0"/>
              <a:t>(настольные издательские системы для подготовки к изданию книг, журналов, газет</a:t>
            </a:r>
          </a:p>
          <a:p>
            <a:pPr>
              <a:buNone/>
            </a:pPr>
            <a:r>
              <a:rPr lang="ru-RU" b="1" dirty="0" smtClean="0">
                <a:solidFill>
                  <a:srgbClr val="270D69"/>
                </a:solidFill>
              </a:rPr>
              <a:t>5. </a:t>
            </a:r>
            <a:r>
              <a:rPr lang="en-US" b="1" dirty="0" smtClean="0">
                <a:solidFill>
                  <a:srgbClr val="270D69"/>
                </a:solidFill>
              </a:rPr>
              <a:t>MS FrontPage </a:t>
            </a:r>
            <a:r>
              <a:rPr lang="ru-RU" dirty="0" smtClean="0"/>
              <a:t>(для подготовки публикации в Интернете </a:t>
            </a:r>
            <a:r>
              <a:rPr lang="en-US" dirty="0" smtClean="0"/>
              <a:t>web</a:t>
            </a:r>
            <a:r>
              <a:rPr lang="ru-RU" dirty="0" smtClean="0"/>
              <a:t>-страниц и </a:t>
            </a:r>
            <a:r>
              <a:rPr lang="en-US" dirty="0" smtClean="0"/>
              <a:t>web</a:t>
            </a:r>
            <a:r>
              <a:rPr lang="ru-RU" dirty="0" smtClean="0"/>
              <a:t>-сайтов.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89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текстовых файлов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13678" y="1360450"/>
            <a:ext cx="7750098" cy="49065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Формат файла определяет способ хранения текста в файле. 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Существуют </a:t>
            </a:r>
            <a:r>
              <a:rPr lang="ru-RU" sz="3200" dirty="0" smtClean="0">
                <a:solidFill>
                  <a:srgbClr val="FF0000"/>
                </a:solidFill>
              </a:rPr>
              <a:t>УНИВЕРСАЛЬНЫЕ</a:t>
            </a:r>
            <a:r>
              <a:rPr lang="ru-RU" sz="3200" dirty="0" smtClean="0">
                <a:solidFill>
                  <a:srgbClr val="FFCC00"/>
                </a:solidFill>
              </a:rPr>
              <a:t> </a:t>
            </a:r>
            <a:r>
              <a:rPr lang="ru-RU" sz="3200" dirty="0" smtClean="0"/>
              <a:t>и  </a:t>
            </a:r>
            <a:r>
              <a:rPr lang="ru-RU" sz="3200" dirty="0" smtClean="0">
                <a:solidFill>
                  <a:srgbClr val="FF0000"/>
                </a:solidFill>
              </a:rPr>
              <a:t>ОРИГИНАЛЬНЫЕ форматы.</a:t>
            </a:r>
          </a:p>
          <a:p>
            <a:pPr algn="ctr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270D69"/>
                </a:solidFill>
              </a:rPr>
              <a:t>Виды  форматов: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</a:rPr>
              <a:t>TXT</a:t>
            </a:r>
            <a:r>
              <a:rPr lang="ru-RU" dirty="0" smtClean="0"/>
              <a:t> (только текст) – универсальный, текст без форматирования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</a:rPr>
              <a:t>RTF</a:t>
            </a:r>
            <a:r>
              <a:rPr lang="ru-RU" dirty="0" smtClean="0"/>
              <a:t> – Универсальный, сохраняет форматирование, используется во многих приложениях, большой информационный объем.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</a:rPr>
              <a:t>DOC</a:t>
            </a:r>
            <a:r>
              <a:rPr lang="ru-RU" dirty="0" smtClean="0"/>
              <a:t> – оригинальный, версия </a:t>
            </a:r>
            <a:r>
              <a:rPr lang="en-US" dirty="0" smtClean="0"/>
              <a:t>Word</a:t>
            </a:r>
            <a:r>
              <a:rPr lang="ru-RU" dirty="0" smtClean="0"/>
              <a:t>. Кодировка </a:t>
            </a:r>
            <a:r>
              <a:rPr lang="en-US" dirty="0" smtClean="0"/>
              <a:t>Unicode</a:t>
            </a:r>
            <a:r>
              <a:rPr lang="ru-RU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</a:rPr>
              <a:t>DOCX</a:t>
            </a:r>
            <a:r>
              <a:rPr lang="ru-RU" dirty="0" smtClean="0"/>
              <a:t> – оригинальный, версия </a:t>
            </a:r>
            <a:r>
              <a:rPr lang="en-US" dirty="0" smtClean="0"/>
              <a:t>Word</a:t>
            </a:r>
            <a:r>
              <a:rPr lang="ru-RU" dirty="0" smtClean="0"/>
              <a:t> 2007.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</a:rPr>
              <a:t>HTM, HTML</a:t>
            </a:r>
            <a:r>
              <a:rPr lang="ru-RU" dirty="0" smtClean="0"/>
              <a:t> – формат хранения </a:t>
            </a:r>
            <a:r>
              <a:rPr lang="en-US" dirty="0" smtClean="0"/>
              <a:t>web</a:t>
            </a:r>
            <a:r>
              <a:rPr lang="ru-RU" dirty="0" smtClean="0"/>
              <a:t>-страниц.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</a:rPr>
              <a:t>LX</a:t>
            </a:r>
            <a:r>
              <a:rPr lang="ru-RU" dirty="0" smtClean="0"/>
              <a:t> – формат отечественного редактора Лексикон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23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70D69"/>
                </a:solidFill>
              </a:rPr>
              <a:t>Возможности текстового процессора</a:t>
            </a:r>
            <a:endParaRPr lang="ru-RU" dirty="0">
              <a:solidFill>
                <a:srgbClr val="270D6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695796"/>
            <a:ext cx="8024696" cy="43481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FF"/>
                </a:solidFill>
              </a:rPr>
              <a:t>Поддержка двух и более языков с возможностью редактировать синтаксически и стилистически;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Использование разнообразных шрифтов и изменения их размера, цвета, начертания;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FF"/>
                </a:solidFill>
              </a:rPr>
              <a:t>Использование в одном документе символов разных языков (латинских, греческих);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Работа с несколькими документами и несколькими средами (графический, текстовый редакторы, электронные таблицы, базы данных, презентации и т.д.);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FF"/>
                </a:solidFill>
              </a:rPr>
              <a:t>Большой выбор объектов, которые можно вставить в документ;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Автоматическое разбиение документа на страницы;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FF"/>
                </a:solidFill>
              </a:rPr>
              <a:t>Добавление списков, гиперссылок, сносок, колонтитулов;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Расширенные возможности работы с таблицей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70D69"/>
                </a:solidFill>
              </a:rPr>
              <a:t>Основные объекты текстового процессора:</a:t>
            </a:r>
            <a:endParaRPr lang="ru-RU" dirty="0">
              <a:solidFill>
                <a:srgbClr val="270D6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49" y="1695796"/>
            <a:ext cx="8047000" cy="3857511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Символ</a:t>
            </a:r>
            <a:r>
              <a:rPr lang="ru-RU" sz="4000" dirty="0" smtClean="0">
                <a:solidFill>
                  <a:srgbClr val="0000FF"/>
                </a:solidFill>
              </a:rPr>
              <a:t> – знак, введенный с клавиатуры, который позволяет передвинуть курсор ввода на одну позицию</a:t>
            </a:r>
          </a:p>
          <a:p>
            <a:r>
              <a:rPr lang="ru-RU" sz="4000" dirty="0" smtClean="0"/>
              <a:t>Слово</a:t>
            </a:r>
            <a:r>
              <a:rPr lang="ru-RU" sz="4000" dirty="0" smtClean="0">
                <a:solidFill>
                  <a:srgbClr val="0000FF"/>
                </a:solidFill>
              </a:rPr>
              <a:t> – набор символов, ограниченный с обеих сторон знаками препинания либо пробелом</a:t>
            </a:r>
          </a:p>
          <a:p>
            <a:r>
              <a:rPr lang="ru-RU" sz="4000" dirty="0" smtClean="0"/>
              <a:t>Строка</a:t>
            </a:r>
            <a:r>
              <a:rPr lang="ru-RU" sz="4000" dirty="0" smtClean="0">
                <a:solidFill>
                  <a:srgbClr val="0000FF"/>
                </a:solidFill>
              </a:rPr>
              <a:t> – набор символов и слов от начала до конца листа по горизонтали </a:t>
            </a:r>
          </a:p>
          <a:p>
            <a:r>
              <a:rPr lang="ru-RU" sz="4000" dirty="0" smtClean="0"/>
              <a:t>Абзац</a:t>
            </a:r>
            <a:r>
              <a:rPr lang="ru-RU" sz="4000" dirty="0" smtClean="0">
                <a:solidFill>
                  <a:srgbClr val="0000FF"/>
                </a:solidFill>
              </a:rPr>
              <a:t> – последовательность строк, которые сгруппированы для смыслового выделения содержания </a:t>
            </a:r>
          </a:p>
          <a:p>
            <a:r>
              <a:rPr lang="ru-RU" sz="4000" dirty="0" smtClean="0"/>
              <a:t>Страница</a:t>
            </a:r>
            <a:r>
              <a:rPr lang="ru-RU" sz="4000" dirty="0" smtClean="0">
                <a:solidFill>
                  <a:srgbClr val="0000FF"/>
                </a:solidFill>
              </a:rPr>
              <a:t> – последовательность абзацев от начала до конца листа по вертикали</a:t>
            </a:r>
          </a:p>
          <a:p>
            <a:r>
              <a:rPr lang="ru-RU" sz="4000" dirty="0" smtClean="0"/>
              <a:t>Фрагмент</a:t>
            </a:r>
            <a:r>
              <a:rPr lang="ru-RU" sz="4000" dirty="0" smtClean="0">
                <a:solidFill>
                  <a:srgbClr val="0000FF"/>
                </a:solidFill>
              </a:rPr>
              <a:t> – выделенная часть текста.</a:t>
            </a:r>
          </a:p>
          <a:p>
            <a:endParaRPr lang="ru-RU" sz="4000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937" y="373786"/>
            <a:ext cx="6724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Схема алгоритма работы с фрагментами текста</a:t>
            </a:r>
            <a:endParaRPr lang="ru-RU" sz="2400" b="1" dirty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71600" y="914400"/>
            <a:ext cx="6019800" cy="4953000"/>
            <a:chOff x="1728" y="6912"/>
            <a:chExt cx="6313" cy="4320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906" y="6912"/>
              <a:ext cx="1872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/>
              <a:r>
                <a:rPr lang="ru-RU" sz="1600">
                  <a:latin typeface="Arial" charset="0"/>
                  <a:ea typeface="Times New Roman" pitchFamily="18" charset="0"/>
                  <a:cs typeface="Arial" charset="0"/>
                </a:rPr>
                <a:t>Выделить</a:t>
              </a:r>
              <a:endParaRPr lang="ru-RU" sz="2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1728" y="8679"/>
              <a:ext cx="1417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/>
              <a:r>
                <a:rPr lang="ru-RU">
                  <a:latin typeface="Arial" charset="0"/>
                  <a:ea typeface="Times New Roman" pitchFamily="18" charset="0"/>
                  <a:cs typeface="Arial" charset="0"/>
                </a:rPr>
                <a:t>Удалить</a:t>
              </a:r>
              <a:endParaRPr lang="ru-RU" sz="32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3360" y="8679"/>
              <a:ext cx="1417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/>
              <a:r>
                <a:rPr lang="ru-RU" sz="1600">
                  <a:latin typeface="Arial" charset="0"/>
                  <a:ea typeface="Times New Roman" pitchFamily="18" charset="0"/>
                  <a:cs typeface="Arial" charset="0"/>
                </a:rPr>
                <a:t>Копировать</a:t>
              </a: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4992" y="8679"/>
              <a:ext cx="1417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/>
              <a:r>
                <a:rPr lang="ru-RU" sz="1600">
                  <a:latin typeface="Arial" charset="0"/>
                  <a:ea typeface="Times New Roman" pitchFamily="18" charset="0"/>
                  <a:cs typeface="Arial" charset="0"/>
                </a:rPr>
                <a:t>Вырезать</a:t>
              </a: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6624" y="8679"/>
              <a:ext cx="1417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/>
              <a:r>
                <a:rPr lang="ru-RU" sz="1600">
                  <a:latin typeface="Arial" charset="0"/>
                  <a:ea typeface="Times New Roman" pitchFamily="18" charset="0"/>
                  <a:cs typeface="Arial" charset="0"/>
                </a:rPr>
                <a:t>Перетащить</a:t>
              </a: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2370" y="7368"/>
              <a:ext cx="2508" cy="1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H="1">
              <a:off x="4023" y="7368"/>
              <a:ext cx="852" cy="1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875" y="7368"/>
              <a:ext cx="801" cy="1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875" y="7368"/>
              <a:ext cx="2454" cy="1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032" y="10800"/>
              <a:ext cx="1872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/>
              <a:r>
                <a:rPr lang="ru-RU" sz="1600">
                  <a:latin typeface="Arial" charset="0"/>
                  <a:ea typeface="Times New Roman" pitchFamily="18" charset="0"/>
                  <a:cs typeface="Arial" charset="0"/>
                </a:rPr>
                <a:t>Вставить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4023" y="9135"/>
              <a:ext cx="855" cy="8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H="1">
              <a:off x="4878" y="9135"/>
              <a:ext cx="855" cy="8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3168" y="9936"/>
              <a:ext cx="3600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/>
              <a:r>
                <a:rPr lang="ru-RU" sz="1600">
                  <a:latin typeface="Arial" charset="0"/>
                  <a:ea typeface="Times New Roman" pitchFamily="18" charset="0"/>
                  <a:cs typeface="Arial" charset="0"/>
                </a:rPr>
                <a:t>Выбрать место вставки</a:t>
              </a:r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4896" y="1036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oup 195"/>
          <p:cNvGraphicFramePr>
            <a:graphicFrameLocks noGrp="1"/>
          </p:cNvGraphicFramePr>
          <p:nvPr/>
        </p:nvGraphicFramePr>
        <p:xfrm>
          <a:off x="607741" y="1143000"/>
          <a:ext cx="8229600" cy="4299586"/>
        </p:xfrm>
        <a:graphic>
          <a:graphicData uri="http://schemas.openxmlformats.org/drawingml/2006/table">
            <a:tbl>
              <a:tblPr/>
              <a:tblGrid>
                <a:gridCol w="1452563"/>
                <a:gridCol w="1976437"/>
                <a:gridCol w="1573213"/>
                <a:gridCol w="1322387"/>
                <a:gridCol w="1905000"/>
              </a:tblGrid>
              <a:tr h="333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выполнения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Панель инструментов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Клавиатура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Перетаскивание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0D6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Delete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0D6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Правка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Копировать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нажатой клавише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0D6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Вырезка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Правка – Вырезать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Простое перетаскивание равносильно вырезке с последующей вставкой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0D6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Вставка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Правка – Вставить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124200"/>
            <a:ext cx="609600" cy="554038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962400"/>
            <a:ext cx="609600" cy="573088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800600"/>
            <a:ext cx="6096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авиатура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Клавиатура" id="{F26DBFD6-43B9-478F-8F8D-170F213E122F}" vid="{DD39142D-9279-4B33-A4E5-E39706405D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Клавиатура</Template>
  <TotalTime>47</TotalTime>
  <Words>699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Клавиатура</vt:lpstr>
      <vt:lpstr>Работу выполнила:  Преподаватель информатики и  информационных технологий  Василовская Людмила Игоревна Красноярский Строительный Техникум</vt:lpstr>
      <vt:lpstr>Текстовый редактор MS Word</vt:lpstr>
      <vt:lpstr>Текстовый редактор – прикладная программа, предназначенная для создания и редактирования текстовых документов</vt:lpstr>
      <vt:lpstr>Виды редакторов:</vt:lpstr>
      <vt:lpstr>Форматы текстовых файлов</vt:lpstr>
      <vt:lpstr>Возможности текстового процессора</vt:lpstr>
      <vt:lpstr>Основные объекты текстового процессора:</vt:lpstr>
      <vt:lpstr>Слайд 8</vt:lpstr>
      <vt:lpstr>Слайд 9</vt:lpstr>
      <vt:lpstr>Проверь себя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Текстовый редактор MS Word</dc:title>
  <dc:creator>пк</dc:creator>
  <cp:lastModifiedBy>пк</cp:lastModifiedBy>
  <cp:revision>6</cp:revision>
  <dcterms:created xsi:type="dcterms:W3CDTF">2014-05-12T11:26:40Z</dcterms:created>
  <dcterms:modified xsi:type="dcterms:W3CDTF">2014-05-12T12:18:27Z</dcterms:modified>
</cp:coreProperties>
</file>