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Default Extension="fntdata" ContentType="application/x-fontdata"/>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9" r:id="rId1"/>
    <p:sldMasterId id="2147483734" r:id="rId2"/>
  </p:sldMasterIdLst>
  <p:sldIdLst>
    <p:sldId id="256" r:id="rId3"/>
    <p:sldId id="259" r:id="rId4"/>
    <p:sldId id="261" r:id="rId5"/>
    <p:sldId id="262" r:id="rId6"/>
    <p:sldId id="260" r:id="rId7"/>
    <p:sldId id="270" r:id="rId8"/>
    <p:sldId id="263" r:id="rId9"/>
    <p:sldId id="264" r:id="rId10"/>
    <p:sldId id="265" r:id="rId11"/>
    <p:sldId id="266" r:id="rId12"/>
    <p:sldId id="276" r:id="rId13"/>
    <p:sldId id="267" r:id="rId14"/>
    <p:sldId id="268" r:id="rId15"/>
    <p:sldId id="277" r:id="rId16"/>
    <p:sldId id="269" r:id="rId17"/>
    <p:sldId id="278" r:id="rId18"/>
    <p:sldId id="271" r:id="rId19"/>
    <p:sldId id="274" r:id="rId20"/>
    <p:sldId id="275" r:id="rId21"/>
    <p:sldId id="279" r:id="rId22"/>
    <p:sldId id="280" r:id="rId23"/>
    <p:sldId id="281" r:id="rId24"/>
    <p:sldId id="282" r:id="rId25"/>
    <p:sldId id="283" r:id="rId26"/>
    <p:sldId id="284" r:id="rId27"/>
    <p:sldId id="285" r:id="rId28"/>
  </p:sldIdLst>
  <p:sldSz cx="9144000" cy="6858000" type="screen4x3"/>
  <p:notesSz cx="6858000" cy="9144000"/>
  <p:embeddedFontLst>
    <p:embeddedFont>
      <p:font typeface="Garamond" pitchFamily="18" charset="0"/>
      <p:regular r:id="rId29"/>
      <p:bold r:id="rId30"/>
      <p:italic r:id="rId31"/>
    </p:embeddedFont>
  </p:embeddedFontLst>
  <p:defaultTextStyle>
    <a:lvl1pPr marL="0" indent="0" algn="ctr" rtl="0" eaLnBrk="0" fontAlgn="base" hangingPunct="0">
      <a:lnSpc>
        <a:spcPct val="100000"/>
      </a:lnSpc>
      <a:spcBef>
        <a:spcPct val="0"/>
      </a:spcBef>
      <a:spcAft>
        <a:spcPct val="0"/>
      </a:spcAft>
      <a:buNone/>
      <a:defRPr sz="1800">
        <a:solidFill>
          <a:schemeClr val="tx1"/>
        </a:solidFill>
        <a:latin typeface="Garamond" charset="0"/>
      </a:defRPr>
    </a:lvl1pPr>
    <a:lvl2pPr marL="457200" indent="0" algn="ctr" rtl="0" eaLnBrk="0" fontAlgn="base" hangingPunct="0">
      <a:lnSpc>
        <a:spcPct val="100000"/>
      </a:lnSpc>
      <a:spcBef>
        <a:spcPct val="0"/>
      </a:spcBef>
      <a:spcAft>
        <a:spcPct val="0"/>
      </a:spcAft>
      <a:buNone/>
      <a:defRPr sz="1800">
        <a:solidFill>
          <a:schemeClr val="tx1"/>
        </a:solidFill>
        <a:latin typeface="Garamond" charset="0"/>
      </a:defRPr>
    </a:lvl2pPr>
    <a:lvl3pPr marL="914400" indent="0" algn="ctr" rtl="0" eaLnBrk="0" fontAlgn="base" hangingPunct="0">
      <a:lnSpc>
        <a:spcPct val="100000"/>
      </a:lnSpc>
      <a:spcBef>
        <a:spcPct val="0"/>
      </a:spcBef>
      <a:spcAft>
        <a:spcPct val="0"/>
      </a:spcAft>
      <a:buNone/>
      <a:defRPr sz="1800">
        <a:solidFill>
          <a:schemeClr val="tx1"/>
        </a:solidFill>
        <a:latin typeface="Garamond" charset="0"/>
      </a:defRPr>
    </a:lvl3pPr>
    <a:lvl4pPr marL="1371600" indent="0" algn="ctr" rtl="0" eaLnBrk="0" fontAlgn="base" hangingPunct="0">
      <a:lnSpc>
        <a:spcPct val="100000"/>
      </a:lnSpc>
      <a:spcBef>
        <a:spcPct val="0"/>
      </a:spcBef>
      <a:spcAft>
        <a:spcPct val="0"/>
      </a:spcAft>
      <a:buNone/>
      <a:defRPr sz="1800">
        <a:solidFill>
          <a:schemeClr val="tx1"/>
        </a:solidFill>
        <a:latin typeface="Garamond" charset="0"/>
      </a:defRPr>
    </a:lvl4pPr>
    <a:lvl5pPr marL="1828800" indent="0" algn="ctr" rtl="0" eaLnBrk="0" fontAlgn="base" hangingPunct="0">
      <a:lnSpc>
        <a:spcPct val="100000"/>
      </a:lnSpc>
      <a:spcBef>
        <a:spcPct val="0"/>
      </a:spcBef>
      <a:spcAft>
        <a:spcPct val="0"/>
      </a:spcAft>
      <a:buNone/>
      <a:defRPr sz="1800">
        <a:solidFill>
          <a:schemeClr val="tx1"/>
        </a:solidFill>
        <a:latin typeface="Garamond" charset="0"/>
      </a:defRPr>
    </a:lvl5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font" Target="fonts/font2.fntdata"/><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1874312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397527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34543064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sp>
        <p:nvSpPr>
          <p:cNvPr id="1026" name="Дата 1025"/>
          <p:cNvSpPr>
            <a:spLocks noGrp="1"/>
          </p:cNvSpPr>
          <p:nvPr>
            <p:ph type="dt" sz="half" idx="2"/>
          </p:nvPr>
        </p:nvSpPr>
        <p:spPr>
          <a:xfrm>
            <a:off x="457200" y="6251575"/>
            <a:ext cx="2133600" cy="476250"/>
          </a:xfrm>
          <a:prstGeom prst="rect">
            <a:avLst/>
          </a:prstGeom>
          <a:noFill/>
          <a:ln>
            <a:noFill/>
          </a:ln>
          <a:effectLst/>
        </p:spPr>
        <p:txBody>
          <a:bodyPr anchor="b" anchorCtr="0"/>
          <a:lstStyle/>
          <a:p>
            <a:pPr algn="l"/>
            <a:endParaRPr lang="en-US" altLang="en-US" sz="1200" dirty="0">
              <a:latin typeface="Arial" charset="0"/>
            </a:endParaRPr>
          </a:p>
        </p:txBody>
      </p:sp>
      <p:sp>
        <p:nvSpPr>
          <p:cNvPr id="1027" name="Номер слайда 1026"/>
          <p:cNvSpPr>
            <a:spLocks noGrp="1"/>
          </p:cNvSpPr>
          <p:nvPr>
            <p:ph type="sldNum" sz="quarter" idx="4"/>
          </p:nvPr>
        </p:nvSpPr>
        <p:spPr>
          <a:xfrm>
            <a:off x="6553200" y="6248400"/>
            <a:ext cx="2133600" cy="476250"/>
          </a:xfrm>
          <a:prstGeom prst="rect">
            <a:avLst/>
          </a:prstGeom>
          <a:noFill/>
          <a:ln>
            <a:noFill/>
          </a:ln>
          <a:effectLst/>
        </p:spPr>
        <p:txBody>
          <a:bodyPr anchor="b" anchorCtr="0"/>
          <a:lstStyle/>
          <a:p>
            <a:pPr algn="r"/>
            <a:fld id="{12FF1C42-D199-2027-1041-587298610EC3}" type="slidenum">
              <a:rPr lang="en-US" altLang="en-US" sz="1200" dirty="0">
                <a:latin typeface="Arial" charset="0"/>
              </a:rPr>
              <a:pPr algn="r"/>
              <a:t>‹#›</a:t>
            </a:fld>
            <a:endParaRPr lang="en-US" altLang="en-US" sz="1200" dirty="0">
              <a:latin typeface="Arial" charset="0"/>
            </a:endParaRPr>
          </a:p>
        </p:txBody>
      </p:sp>
      <p:grpSp>
        <p:nvGrpSpPr>
          <p:cNvPr id="1028" name="Группа 1027"/>
          <p:cNvGrpSpPr>
            <a:grpSpLocks/>
          </p:cNvGrpSpPr>
          <p:nvPr/>
        </p:nvGrpSpPr>
        <p:grpSpPr>
          <a:xfrm>
            <a:off x="0" y="0"/>
            <a:ext cx="9140826" cy="6850063"/>
            <a:chOff x="0" y="0"/>
            <a:chExt cx="5758" cy="4315"/>
          </a:xfrm>
        </p:grpSpPr>
        <p:grpSp>
          <p:nvGrpSpPr>
            <p:cNvPr id="1032" name="Группа 1031"/>
            <p:cNvGrpSpPr>
              <a:grpSpLocks/>
            </p:cNvGrpSpPr>
            <p:nvPr/>
          </p:nvGrpSpPr>
          <p:grpSpPr>
            <a:xfrm>
              <a:off x="1728" y="2230"/>
              <a:ext cx="4027" cy="2085"/>
              <a:chOff x="1728" y="2230"/>
              <a:chExt cx="4027" cy="2085"/>
            </a:xfrm>
          </p:grpSpPr>
          <p:sp>
            <p:nvSpPr>
              <p:cNvPr id="1035" name="Полилиния 1034"/>
              <p:cNvSpPr>
                <a:spLocks/>
              </p:cNvSpPr>
              <p:nvPr/>
            </p:nvSpPr>
            <p:spPr>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rgbClr val="003399">
                      <a:alpha val="100000"/>
                    </a:srgbClr>
                  </a:gs>
                  <a:gs pos="100000">
                    <a:srgbClr val="002E8B">
                      <a:alpha val="100000"/>
                    </a:srgbClr>
                  </a:gs>
                </a:gsLst>
                <a:lin ang="10800000" scaled="1"/>
              </a:gradFill>
              <a:ln>
                <a:noFill/>
              </a:ln>
            </p:spPr>
            <p:txBody>
              <a:bodyPr wrap="none" rtlCol="0" anchor="ctr"/>
              <a:lstStyle/>
              <a:p>
                <a:pPr algn="ctr"/>
                <a:endParaRPr lang="zh-CN" altLang="en-US"/>
              </a:p>
            </p:txBody>
          </p:sp>
          <p:sp>
            <p:nvSpPr>
              <p:cNvPr id="1036" name="Полилиния 1035"/>
              <p:cNvSpPr>
                <a:spLocks/>
              </p:cNvSpPr>
              <p:nvPr/>
            </p:nvSpPr>
            <p:spPr>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rgbClr val="003399">
                      <a:alpha val="100000"/>
                    </a:srgbClr>
                  </a:gs>
                  <a:gs pos="100000">
                    <a:srgbClr val="002E8B">
                      <a:alpha val="100000"/>
                    </a:srgbClr>
                  </a:gs>
                </a:gsLst>
                <a:lin ang="2700000" scaled="1"/>
              </a:gradFill>
              <a:ln>
                <a:noFill/>
              </a:ln>
            </p:spPr>
            <p:txBody>
              <a:bodyPr wrap="none" rtlCol="0" anchor="ctr"/>
              <a:lstStyle/>
              <a:p>
                <a:pPr algn="ctr"/>
                <a:endParaRPr lang="zh-CN" altLang="en-US"/>
              </a:p>
            </p:txBody>
          </p:sp>
          <p:sp>
            <p:nvSpPr>
              <p:cNvPr id="1037" name="Полилиния 1036"/>
              <p:cNvSpPr>
                <a:spLocks/>
              </p:cNvSpPr>
              <p:nvPr/>
            </p:nvSpPr>
            <p:spPr>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002A7D">
                      <a:alpha val="100000"/>
                    </a:srgbClr>
                  </a:gs>
                  <a:gs pos="100000">
                    <a:srgbClr val="003399">
                      <a:alpha val="100000"/>
                    </a:srgbClr>
                  </a:gs>
                </a:gsLst>
                <a:lin ang="5400000" scaled="1"/>
              </a:gradFill>
              <a:ln>
                <a:noFill/>
              </a:ln>
            </p:spPr>
            <p:txBody>
              <a:bodyPr wrap="none" rtlCol="0" anchor="ctr"/>
              <a:lstStyle/>
              <a:p>
                <a:pPr algn="ctr"/>
                <a:endParaRPr lang="zh-CN" altLang="en-US"/>
              </a:p>
            </p:txBody>
          </p:sp>
          <p:sp>
            <p:nvSpPr>
              <p:cNvPr id="1038" name="Полилиния 1037"/>
              <p:cNvSpPr>
                <a:spLocks/>
              </p:cNvSpPr>
              <p:nvPr/>
            </p:nvSpPr>
            <p:spPr>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rgbClr val="003399">
                  <a:alpha val="100000"/>
                </a:srgbClr>
              </a:solidFill>
              <a:ln>
                <a:noFill/>
              </a:ln>
            </p:spPr>
            <p:txBody>
              <a:bodyPr wrap="none" rtlCol="0" anchor="ctr"/>
              <a:lstStyle/>
              <a:p>
                <a:pPr algn="ctr"/>
                <a:endParaRPr lang="zh-CN" altLang="en-US"/>
              </a:p>
            </p:txBody>
          </p:sp>
          <p:sp>
            <p:nvSpPr>
              <p:cNvPr id="1039" name="Полилиния 1038"/>
              <p:cNvSpPr>
                <a:spLocks/>
              </p:cNvSpPr>
              <p:nvPr/>
            </p:nvSpPr>
            <p:spPr>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002D86">
                      <a:alpha val="100000"/>
                    </a:srgbClr>
                  </a:gs>
                  <a:gs pos="100000">
                    <a:srgbClr val="003399">
                      <a:alpha val="100000"/>
                    </a:srgbClr>
                  </a:gs>
                </a:gsLst>
                <a:lin ang="2700000" scaled="1"/>
              </a:gradFill>
              <a:ln>
                <a:noFill/>
              </a:ln>
            </p:spPr>
            <p:txBody>
              <a:bodyPr wrap="none" rtlCol="0" anchor="ctr"/>
              <a:lstStyle/>
              <a:p>
                <a:pPr algn="ctr"/>
                <a:endParaRPr lang="zh-CN" altLang="en-US"/>
              </a:p>
            </p:txBody>
          </p:sp>
        </p:grpSp>
        <p:sp>
          <p:nvSpPr>
            <p:cNvPr id="1033" name="Полилиния 1032"/>
            <p:cNvSpPr>
              <a:spLocks/>
            </p:cNvSpPr>
            <p:nvPr/>
          </p:nvSpPr>
          <p:spPr>
            <a:xfrm>
              <a:off x="3322" y="1341"/>
              <a:ext cx="1825" cy="1537"/>
            </a:xfrm>
            <a:custGeom>
              <a:avLst/>
              <a:gdLst>
                <a:gd name="T0" fmla="*/ 781 w 2296"/>
                <a:gd name="T1" fmla="*/ 1110 h 1469"/>
                <a:gd name="T2" fmla="*/ 1079 w 2296"/>
                <a:gd name="T3" fmla="*/ 1059 h 1469"/>
                <a:gd name="T4" fmla="*/ 1324 w 2296"/>
                <a:gd name="T5" fmla="*/ 1001 h 1469"/>
                <a:gd name="T6" fmla="*/ 1523 w 2296"/>
                <a:gd name="T7" fmla="*/ 939 h 1469"/>
                <a:gd name="T8" fmla="*/ 1669 w 2296"/>
                <a:gd name="T9" fmla="*/ 871 h 1469"/>
                <a:gd name="T10" fmla="*/ 1765 w 2296"/>
                <a:gd name="T11" fmla="*/ 791 h 1469"/>
                <a:gd name="T12" fmla="*/ 1816 w 2296"/>
                <a:gd name="T13" fmla="*/ 700 h 1469"/>
                <a:gd name="T14" fmla="*/ 1820 w 2296"/>
                <a:gd name="T15" fmla="*/ 586 h 1469"/>
                <a:gd name="T16" fmla="*/ 1781 w 2296"/>
                <a:gd name="T17" fmla="*/ 478 h 1469"/>
                <a:gd name="T18" fmla="*/ 1704 w 2296"/>
                <a:gd name="T19" fmla="*/ 381 h 1469"/>
                <a:gd name="T20" fmla="*/ 1596 w 2296"/>
                <a:gd name="T21" fmla="*/ 290 h 1469"/>
                <a:gd name="T22" fmla="*/ 1406 w 2296"/>
                <a:gd name="T23" fmla="*/ 164 h 1469"/>
                <a:gd name="T24" fmla="*/ 1281 w 2296"/>
                <a:gd name="T25" fmla="*/ 96 h 1469"/>
                <a:gd name="T26" fmla="*/ 1173 w 2296"/>
                <a:gd name="T27" fmla="*/ 45 h 1469"/>
                <a:gd name="T28" fmla="*/ 1100 w 2296"/>
                <a:gd name="T29" fmla="*/ 10 h 1469"/>
                <a:gd name="T30" fmla="*/ 1070 w 2296"/>
                <a:gd name="T31" fmla="*/ 0 h 1469"/>
                <a:gd name="T32" fmla="*/ 1315 w 2296"/>
                <a:gd name="T33" fmla="*/ 125 h 1469"/>
                <a:gd name="T34" fmla="*/ 1548 w 2296"/>
                <a:gd name="T35" fmla="*/ 267 h 1469"/>
                <a:gd name="T36" fmla="*/ 1644 w 2296"/>
                <a:gd name="T37" fmla="*/ 341 h 1469"/>
                <a:gd name="T38" fmla="*/ 1726 w 2296"/>
                <a:gd name="T39" fmla="*/ 421 h 1469"/>
                <a:gd name="T40" fmla="*/ 1777 w 2296"/>
                <a:gd name="T41" fmla="*/ 500 h 1469"/>
                <a:gd name="T42" fmla="*/ 1799 w 2296"/>
                <a:gd name="T43" fmla="*/ 586 h 1469"/>
                <a:gd name="T44" fmla="*/ 1781 w 2296"/>
                <a:gd name="T45" fmla="*/ 665 h 1469"/>
                <a:gd name="T46" fmla="*/ 1726 w 2296"/>
                <a:gd name="T47" fmla="*/ 734 h 1469"/>
                <a:gd name="T48" fmla="*/ 1639 w 2296"/>
                <a:gd name="T49" fmla="*/ 791 h 1469"/>
                <a:gd name="T50" fmla="*/ 1527 w 2296"/>
                <a:gd name="T51" fmla="*/ 837 h 1469"/>
                <a:gd name="T52" fmla="*/ 1389 w 2296"/>
                <a:gd name="T53" fmla="*/ 882 h 1469"/>
                <a:gd name="T54" fmla="*/ 1074 w 2296"/>
                <a:gd name="T55" fmla="*/ 950 h 1469"/>
                <a:gd name="T56" fmla="*/ 734 w 2296"/>
                <a:gd name="T57" fmla="*/ 1013 h 1469"/>
                <a:gd name="T58" fmla="*/ 414 w 2296"/>
                <a:gd name="T59" fmla="*/ 1076 h 1469"/>
                <a:gd name="T60" fmla="*/ 281 w 2296"/>
                <a:gd name="T61" fmla="*/ 1115 h 1469"/>
                <a:gd name="T62" fmla="*/ 164 w 2296"/>
                <a:gd name="T63" fmla="*/ 1155 h 1469"/>
                <a:gd name="T64" fmla="*/ 73 w 2296"/>
                <a:gd name="T65" fmla="*/ 1201 h 1469"/>
                <a:gd name="T66" fmla="*/ 17 w 2296"/>
                <a:gd name="T67" fmla="*/ 1258 h 1469"/>
                <a:gd name="T68" fmla="*/ 0 w 2296"/>
                <a:gd name="T69" fmla="*/ 1320 h 1469"/>
                <a:gd name="T70" fmla="*/ 21 w 2296"/>
                <a:gd name="T71" fmla="*/ 1388 h 1469"/>
                <a:gd name="T72" fmla="*/ 78 w 2296"/>
                <a:gd name="T73" fmla="*/ 1446 h 1469"/>
                <a:gd name="T74" fmla="*/ 156 w 2296"/>
                <a:gd name="T75" fmla="*/ 1491 h 1469"/>
                <a:gd name="T76" fmla="*/ 259 w 2296"/>
                <a:gd name="T77" fmla="*/ 1537 h 1469"/>
                <a:gd name="T78" fmla="*/ 172 w 2296"/>
                <a:gd name="T79" fmla="*/ 1479 h 1469"/>
                <a:gd name="T80" fmla="*/ 117 w 2296"/>
                <a:gd name="T81" fmla="*/ 1423 h 1469"/>
                <a:gd name="T82" fmla="*/ 95 w 2296"/>
                <a:gd name="T83" fmla="*/ 1366 h 1469"/>
                <a:gd name="T84" fmla="*/ 112 w 2296"/>
                <a:gd name="T85" fmla="*/ 1315 h 1469"/>
                <a:gd name="T86" fmla="*/ 169 w 2296"/>
                <a:gd name="T87" fmla="*/ 1264 h 1469"/>
                <a:gd name="T88" fmla="*/ 272 w 2296"/>
                <a:gd name="T89" fmla="*/ 1218 h 1469"/>
                <a:gd name="T90" fmla="*/ 419 w 2296"/>
                <a:gd name="T91" fmla="*/ 1173 h 1469"/>
                <a:gd name="T92" fmla="*/ 613 w 2296"/>
                <a:gd name="T93" fmla="*/ 1138 h 1469"/>
              </a:gdLst>
              <a:ahLst/>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002B82">
                    <a:alpha val="100000"/>
                  </a:srgbClr>
                </a:gs>
                <a:gs pos="100000">
                  <a:srgbClr val="003399">
                    <a:alpha val="100000"/>
                  </a:srgbClr>
                </a:gs>
              </a:gsLst>
              <a:lin ang="2700000" scaled="1"/>
            </a:gradFill>
            <a:ln>
              <a:noFill/>
            </a:ln>
          </p:spPr>
          <p:txBody>
            <a:bodyPr wrap="none" rtlCol="0" anchor="ctr"/>
            <a:lstStyle/>
            <a:p>
              <a:pPr algn="ctr"/>
              <a:endParaRPr lang="zh-CN" altLang="en-US"/>
            </a:p>
          </p:txBody>
        </p:sp>
        <p:sp>
          <p:nvSpPr>
            <p:cNvPr id="1034" name="Полилиния 1033"/>
            <p:cNvSpPr>
              <a:spLocks/>
            </p:cNvSpPr>
            <p:nvPr/>
          </p:nvSpPr>
          <p:spPr>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Lst>
              <a:ahLst/>
              <a:cxnLst/>
              <a:rect l="0" t="0" r="r" b="b"/>
              <a:pathLst>
                <a:path w="5740" h="1906">
                  <a:moveTo>
                    <a:pt x="0" y="0"/>
                  </a:moveTo>
                  <a:lnTo>
                    <a:pt x="0" y="1906"/>
                  </a:lnTo>
                  <a:lnTo>
                    <a:pt x="5740" y="1906"/>
                  </a:lnTo>
                  <a:lnTo>
                    <a:pt x="5740" y="0"/>
                  </a:lnTo>
                  <a:lnTo>
                    <a:pt x="0" y="0"/>
                  </a:lnTo>
                  <a:close/>
                </a:path>
              </a:pathLst>
            </a:custGeom>
            <a:gradFill>
              <a:gsLst>
                <a:gs pos="0">
                  <a:srgbClr val="000514">
                    <a:alpha val="100000"/>
                  </a:srgbClr>
                </a:gs>
                <a:gs pos="100000">
                  <a:srgbClr val="003399">
                    <a:alpha val="100000"/>
                  </a:srgbClr>
                </a:gs>
              </a:gsLst>
              <a:lin ang="5400000" scaled="1"/>
            </a:gradFill>
            <a:ln>
              <a:noFill/>
            </a:ln>
          </p:spPr>
          <p:txBody>
            <a:bodyPr wrap="none" rtlCol="0" anchor="ctr"/>
            <a:lstStyle/>
            <a:p>
              <a:pPr algn="ctr"/>
              <a:endParaRPr lang="zh-CN" altLang="en-US"/>
            </a:p>
          </p:txBody>
        </p:sp>
      </p:grpSp>
      <p:sp>
        <p:nvSpPr>
          <p:cNvPr id="1029" name="Заголовок 1028"/>
          <p:cNvSpPr>
            <a:spLocks noGrp="1" noRot="1"/>
          </p:cNvSpPr>
          <p:nvPr>
            <p:ph type="title" idx="4294967295"/>
          </p:nvPr>
        </p:nvSpPr>
        <p:spPr>
          <a:xfrm>
            <a:off x="457200" y="274638"/>
            <a:ext cx="8229600" cy="1143000"/>
          </a:xfrm>
          <a:prstGeom prst="rect">
            <a:avLst/>
          </a:prstGeom>
          <a:noFill/>
          <a:ln>
            <a:noFill/>
          </a:ln>
          <a:effectLst/>
        </p:spPr>
        <p:txBody>
          <a:bodyPr anchor="ctr"/>
          <a:lstStyle/>
          <a:p>
            <a:pPr lvl="0"/>
            <a:r>
              <a:rPr lang="en-US" altLang="en-US" dirty="0"/>
              <a:t>Образец заголовка</a:t>
            </a:r>
          </a:p>
        </p:txBody>
      </p:sp>
      <p:sp>
        <p:nvSpPr>
          <p:cNvPr id="1030" name="Нижний колонтитул 1029"/>
          <p:cNvSpPr>
            <a:spLocks noGrp="1"/>
          </p:cNvSpPr>
          <p:nvPr>
            <p:ph type="ftr" sz="quarter" idx="3"/>
          </p:nvPr>
        </p:nvSpPr>
        <p:spPr>
          <a:xfrm>
            <a:off x="3124200" y="6248400"/>
            <a:ext cx="2895600" cy="476250"/>
          </a:xfrm>
          <a:prstGeom prst="rect">
            <a:avLst/>
          </a:prstGeom>
          <a:noFill/>
          <a:ln>
            <a:noFill/>
          </a:ln>
          <a:effectLst/>
        </p:spPr>
        <p:txBody>
          <a:bodyPr anchor="b" anchorCtr="0"/>
          <a:lstStyle/>
          <a:p>
            <a:endParaRPr lang="en-US" altLang="en-US" sz="1200" dirty="0">
              <a:latin typeface="Arial" charset="0"/>
            </a:endParaRPr>
          </a:p>
        </p:txBody>
      </p:sp>
      <p:sp>
        <p:nvSpPr>
          <p:cNvPr id="1031" name="Текст 1030"/>
          <p:cNvSpPr>
            <a:spLocks noGrp="1"/>
          </p:cNvSpPr>
          <p:nvPr>
            <p:ph type="body" idx="1"/>
          </p:nvPr>
        </p:nvSpPr>
        <p:spPr>
          <a:xfrm>
            <a:off x="457200" y="1600200"/>
            <a:ext cx="8229600" cy="4525963"/>
          </a:xfrm>
          <a:prstGeom prst="rect">
            <a:avLst/>
          </a:prstGeom>
          <a:noFill/>
          <a:ln>
            <a:noFill/>
          </a:ln>
          <a:effectLst/>
        </p:spPr>
        <p:txBody>
          <a:bodyPr/>
          <a:lstStyle/>
          <a:p>
            <a:pPr lvl="0"/>
            <a:r>
              <a:rPr lang="en-US" altLang="en-US" dirty="0"/>
              <a:t>Образец текста</a:t>
            </a:r>
          </a:p>
          <a:p>
            <a:pPr lvl="1"/>
            <a:r>
              <a:rPr lang="en-US" altLang="en-US" dirty="0"/>
              <a:t>Второй уровень</a:t>
            </a:r>
          </a:p>
          <a:p>
            <a:pPr lvl="2"/>
            <a:r>
              <a:rPr lang="en-US" altLang="en-US" dirty="0"/>
              <a:t>Третий уровень</a:t>
            </a:r>
          </a:p>
          <a:p>
            <a:pPr lvl="3"/>
            <a:r>
              <a:rPr lang="en-US" altLang="en-US" dirty="0"/>
              <a:t>Четвертый уровень</a:t>
            </a:r>
          </a:p>
          <a:p>
            <a:pPr lvl="4"/>
            <a:r>
              <a:rPr lang="en-US" altLang="en-US" dirty="0"/>
              <a:t>Пятый уровень</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1874312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1560958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2398986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23151889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26171478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11045476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1333527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15609582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8467587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24376636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3975270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34543064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grpSp>
        <p:nvGrpSpPr>
          <p:cNvPr id="2050" name="Группа 2049"/>
          <p:cNvGrpSpPr>
            <a:grpSpLocks/>
          </p:cNvGrpSpPr>
          <p:nvPr/>
        </p:nvGrpSpPr>
        <p:grpSpPr>
          <a:xfrm>
            <a:off x="0" y="0"/>
            <a:ext cx="9140826" cy="6850063"/>
            <a:chOff x="0" y="0"/>
            <a:chExt cx="5758" cy="4315"/>
          </a:xfrm>
        </p:grpSpPr>
        <p:grpSp>
          <p:nvGrpSpPr>
            <p:cNvPr id="2056" name="Группа 2055"/>
            <p:cNvGrpSpPr>
              <a:grpSpLocks/>
            </p:cNvGrpSpPr>
            <p:nvPr/>
          </p:nvGrpSpPr>
          <p:grpSpPr>
            <a:xfrm>
              <a:off x="1728" y="2230"/>
              <a:ext cx="4027" cy="2085"/>
              <a:chOff x="1728" y="2230"/>
              <a:chExt cx="4027" cy="2085"/>
            </a:xfrm>
          </p:grpSpPr>
          <p:sp>
            <p:nvSpPr>
              <p:cNvPr id="2059" name="Полилиния 2058"/>
              <p:cNvSpPr>
                <a:spLocks/>
              </p:cNvSpPr>
              <p:nvPr/>
            </p:nvSpPr>
            <p:spPr>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rgbClr val="003399">
                      <a:alpha val="100000"/>
                    </a:srgbClr>
                  </a:gs>
                  <a:gs pos="100000">
                    <a:srgbClr val="002E8B">
                      <a:alpha val="100000"/>
                    </a:srgbClr>
                  </a:gs>
                </a:gsLst>
                <a:lin ang="10800000" scaled="1"/>
              </a:gradFill>
              <a:ln>
                <a:noFill/>
              </a:ln>
            </p:spPr>
            <p:txBody>
              <a:bodyPr wrap="none" rtlCol="0" anchor="ctr"/>
              <a:lstStyle/>
              <a:p>
                <a:pPr algn="ctr"/>
                <a:endParaRPr lang="zh-CN" altLang="en-US"/>
              </a:p>
            </p:txBody>
          </p:sp>
          <p:sp>
            <p:nvSpPr>
              <p:cNvPr id="2060" name="Полилиния 2059"/>
              <p:cNvSpPr>
                <a:spLocks/>
              </p:cNvSpPr>
              <p:nvPr/>
            </p:nvSpPr>
            <p:spPr>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rgbClr val="003399">
                      <a:alpha val="100000"/>
                    </a:srgbClr>
                  </a:gs>
                  <a:gs pos="100000">
                    <a:srgbClr val="002E8B">
                      <a:alpha val="100000"/>
                    </a:srgbClr>
                  </a:gs>
                </a:gsLst>
                <a:lin ang="2700000" scaled="1"/>
              </a:gradFill>
              <a:ln>
                <a:noFill/>
              </a:ln>
            </p:spPr>
            <p:txBody>
              <a:bodyPr wrap="none" rtlCol="0" anchor="ctr"/>
              <a:lstStyle/>
              <a:p>
                <a:pPr algn="ctr"/>
                <a:endParaRPr lang="zh-CN" altLang="en-US"/>
              </a:p>
            </p:txBody>
          </p:sp>
          <p:sp>
            <p:nvSpPr>
              <p:cNvPr id="2061" name="Полилиния 2060"/>
              <p:cNvSpPr>
                <a:spLocks/>
              </p:cNvSpPr>
              <p:nvPr/>
            </p:nvSpPr>
            <p:spPr>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002A7D">
                      <a:alpha val="100000"/>
                    </a:srgbClr>
                  </a:gs>
                  <a:gs pos="100000">
                    <a:srgbClr val="003399">
                      <a:alpha val="100000"/>
                    </a:srgbClr>
                  </a:gs>
                </a:gsLst>
                <a:lin ang="5400000" scaled="1"/>
              </a:gradFill>
              <a:ln>
                <a:noFill/>
              </a:ln>
            </p:spPr>
            <p:txBody>
              <a:bodyPr wrap="none" rtlCol="0" anchor="ctr"/>
              <a:lstStyle/>
              <a:p>
                <a:pPr algn="ctr"/>
                <a:endParaRPr lang="zh-CN" altLang="en-US"/>
              </a:p>
            </p:txBody>
          </p:sp>
          <p:sp>
            <p:nvSpPr>
              <p:cNvPr id="2062" name="Полилиния 2061"/>
              <p:cNvSpPr>
                <a:spLocks/>
              </p:cNvSpPr>
              <p:nvPr/>
            </p:nvSpPr>
            <p:spPr>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rgbClr val="003399">
                  <a:alpha val="100000"/>
                </a:srgbClr>
              </a:solidFill>
              <a:ln>
                <a:noFill/>
              </a:ln>
            </p:spPr>
            <p:txBody>
              <a:bodyPr wrap="none" rtlCol="0" anchor="ctr"/>
              <a:lstStyle/>
              <a:p>
                <a:pPr algn="ctr"/>
                <a:endParaRPr lang="zh-CN" altLang="en-US"/>
              </a:p>
            </p:txBody>
          </p:sp>
          <p:sp>
            <p:nvSpPr>
              <p:cNvPr id="2063" name="Полилиния 2062"/>
              <p:cNvSpPr>
                <a:spLocks/>
              </p:cNvSpPr>
              <p:nvPr/>
            </p:nvSpPr>
            <p:spPr>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002D86">
                      <a:alpha val="100000"/>
                    </a:srgbClr>
                  </a:gs>
                  <a:gs pos="100000">
                    <a:srgbClr val="003399">
                      <a:alpha val="100000"/>
                    </a:srgbClr>
                  </a:gs>
                </a:gsLst>
                <a:lin ang="2700000" scaled="1"/>
              </a:gradFill>
              <a:ln>
                <a:noFill/>
              </a:ln>
            </p:spPr>
            <p:txBody>
              <a:bodyPr wrap="none" rtlCol="0" anchor="ctr"/>
              <a:lstStyle/>
              <a:p>
                <a:pPr algn="ctr"/>
                <a:endParaRPr lang="zh-CN" altLang="en-US"/>
              </a:p>
            </p:txBody>
          </p:sp>
        </p:grpSp>
        <p:sp>
          <p:nvSpPr>
            <p:cNvPr id="2057" name="Полилиния 2056"/>
            <p:cNvSpPr>
              <a:spLocks/>
            </p:cNvSpPr>
            <p:nvPr/>
          </p:nvSpPr>
          <p:spPr>
            <a:xfrm>
              <a:off x="3322" y="1341"/>
              <a:ext cx="1825" cy="1537"/>
            </a:xfrm>
            <a:custGeom>
              <a:avLst/>
              <a:gdLst>
                <a:gd name="T0" fmla="*/ 781 w 2296"/>
                <a:gd name="T1" fmla="*/ 1110 h 1469"/>
                <a:gd name="T2" fmla="*/ 1079 w 2296"/>
                <a:gd name="T3" fmla="*/ 1059 h 1469"/>
                <a:gd name="T4" fmla="*/ 1324 w 2296"/>
                <a:gd name="T5" fmla="*/ 1001 h 1469"/>
                <a:gd name="T6" fmla="*/ 1523 w 2296"/>
                <a:gd name="T7" fmla="*/ 939 h 1469"/>
                <a:gd name="T8" fmla="*/ 1669 w 2296"/>
                <a:gd name="T9" fmla="*/ 871 h 1469"/>
                <a:gd name="T10" fmla="*/ 1765 w 2296"/>
                <a:gd name="T11" fmla="*/ 791 h 1469"/>
                <a:gd name="T12" fmla="*/ 1816 w 2296"/>
                <a:gd name="T13" fmla="*/ 700 h 1469"/>
                <a:gd name="T14" fmla="*/ 1820 w 2296"/>
                <a:gd name="T15" fmla="*/ 586 h 1469"/>
                <a:gd name="T16" fmla="*/ 1781 w 2296"/>
                <a:gd name="T17" fmla="*/ 478 h 1469"/>
                <a:gd name="T18" fmla="*/ 1704 w 2296"/>
                <a:gd name="T19" fmla="*/ 381 h 1469"/>
                <a:gd name="T20" fmla="*/ 1596 w 2296"/>
                <a:gd name="T21" fmla="*/ 290 h 1469"/>
                <a:gd name="T22" fmla="*/ 1406 w 2296"/>
                <a:gd name="T23" fmla="*/ 164 h 1469"/>
                <a:gd name="T24" fmla="*/ 1281 w 2296"/>
                <a:gd name="T25" fmla="*/ 96 h 1469"/>
                <a:gd name="T26" fmla="*/ 1173 w 2296"/>
                <a:gd name="T27" fmla="*/ 45 h 1469"/>
                <a:gd name="T28" fmla="*/ 1100 w 2296"/>
                <a:gd name="T29" fmla="*/ 10 h 1469"/>
                <a:gd name="T30" fmla="*/ 1070 w 2296"/>
                <a:gd name="T31" fmla="*/ 0 h 1469"/>
                <a:gd name="T32" fmla="*/ 1315 w 2296"/>
                <a:gd name="T33" fmla="*/ 125 h 1469"/>
                <a:gd name="T34" fmla="*/ 1548 w 2296"/>
                <a:gd name="T35" fmla="*/ 267 h 1469"/>
                <a:gd name="T36" fmla="*/ 1644 w 2296"/>
                <a:gd name="T37" fmla="*/ 341 h 1469"/>
                <a:gd name="T38" fmla="*/ 1726 w 2296"/>
                <a:gd name="T39" fmla="*/ 421 h 1469"/>
                <a:gd name="T40" fmla="*/ 1777 w 2296"/>
                <a:gd name="T41" fmla="*/ 500 h 1469"/>
                <a:gd name="T42" fmla="*/ 1799 w 2296"/>
                <a:gd name="T43" fmla="*/ 586 h 1469"/>
                <a:gd name="T44" fmla="*/ 1781 w 2296"/>
                <a:gd name="T45" fmla="*/ 665 h 1469"/>
                <a:gd name="T46" fmla="*/ 1726 w 2296"/>
                <a:gd name="T47" fmla="*/ 734 h 1469"/>
                <a:gd name="T48" fmla="*/ 1639 w 2296"/>
                <a:gd name="T49" fmla="*/ 791 h 1469"/>
                <a:gd name="T50" fmla="*/ 1527 w 2296"/>
                <a:gd name="T51" fmla="*/ 837 h 1469"/>
                <a:gd name="T52" fmla="*/ 1389 w 2296"/>
                <a:gd name="T53" fmla="*/ 882 h 1469"/>
                <a:gd name="T54" fmla="*/ 1074 w 2296"/>
                <a:gd name="T55" fmla="*/ 950 h 1469"/>
                <a:gd name="T56" fmla="*/ 734 w 2296"/>
                <a:gd name="T57" fmla="*/ 1013 h 1469"/>
                <a:gd name="T58" fmla="*/ 414 w 2296"/>
                <a:gd name="T59" fmla="*/ 1076 h 1469"/>
                <a:gd name="T60" fmla="*/ 281 w 2296"/>
                <a:gd name="T61" fmla="*/ 1115 h 1469"/>
                <a:gd name="T62" fmla="*/ 164 w 2296"/>
                <a:gd name="T63" fmla="*/ 1155 h 1469"/>
                <a:gd name="T64" fmla="*/ 73 w 2296"/>
                <a:gd name="T65" fmla="*/ 1201 h 1469"/>
                <a:gd name="T66" fmla="*/ 17 w 2296"/>
                <a:gd name="T67" fmla="*/ 1258 h 1469"/>
                <a:gd name="T68" fmla="*/ 0 w 2296"/>
                <a:gd name="T69" fmla="*/ 1320 h 1469"/>
                <a:gd name="T70" fmla="*/ 21 w 2296"/>
                <a:gd name="T71" fmla="*/ 1388 h 1469"/>
                <a:gd name="T72" fmla="*/ 78 w 2296"/>
                <a:gd name="T73" fmla="*/ 1446 h 1469"/>
                <a:gd name="T74" fmla="*/ 156 w 2296"/>
                <a:gd name="T75" fmla="*/ 1491 h 1469"/>
                <a:gd name="T76" fmla="*/ 259 w 2296"/>
                <a:gd name="T77" fmla="*/ 1537 h 1469"/>
                <a:gd name="T78" fmla="*/ 172 w 2296"/>
                <a:gd name="T79" fmla="*/ 1479 h 1469"/>
                <a:gd name="T80" fmla="*/ 117 w 2296"/>
                <a:gd name="T81" fmla="*/ 1423 h 1469"/>
                <a:gd name="T82" fmla="*/ 95 w 2296"/>
                <a:gd name="T83" fmla="*/ 1366 h 1469"/>
                <a:gd name="T84" fmla="*/ 112 w 2296"/>
                <a:gd name="T85" fmla="*/ 1315 h 1469"/>
                <a:gd name="T86" fmla="*/ 169 w 2296"/>
                <a:gd name="T87" fmla="*/ 1264 h 1469"/>
                <a:gd name="T88" fmla="*/ 272 w 2296"/>
                <a:gd name="T89" fmla="*/ 1218 h 1469"/>
                <a:gd name="T90" fmla="*/ 419 w 2296"/>
                <a:gd name="T91" fmla="*/ 1173 h 1469"/>
                <a:gd name="T92" fmla="*/ 613 w 2296"/>
                <a:gd name="T93" fmla="*/ 1138 h 1469"/>
              </a:gdLst>
              <a:ahLst/>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002B82">
                    <a:alpha val="100000"/>
                  </a:srgbClr>
                </a:gs>
                <a:gs pos="100000">
                  <a:srgbClr val="003399">
                    <a:alpha val="100000"/>
                  </a:srgbClr>
                </a:gs>
              </a:gsLst>
              <a:lin ang="2700000" scaled="1"/>
            </a:gradFill>
            <a:ln>
              <a:noFill/>
            </a:ln>
          </p:spPr>
          <p:txBody>
            <a:bodyPr wrap="none" rtlCol="0" anchor="ctr"/>
            <a:lstStyle/>
            <a:p>
              <a:pPr algn="ctr"/>
              <a:endParaRPr lang="zh-CN" altLang="en-US"/>
            </a:p>
          </p:txBody>
        </p:sp>
        <p:sp>
          <p:nvSpPr>
            <p:cNvPr id="2058" name="Полилиния 2057"/>
            <p:cNvSpPr>
              <a:spLocks/>
            </p:cNvSpPr>
            <p:nvPr/>
          </p:nvSpPr>
          <p:spPr>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Lst>
              <a:ahLst/>
              <a:cxnLst/>
              <a:rect l="0" t="0" r="r" b="b"/>
              <a:pathLst>
                <a:path w="5740" h="1906">
                  <a:moveTo>
                    <a:pt x="0" y="0"/>
                  </a:moveTo>
                  <a:lnTo>
                    <a:pt x="0" y="1906"/>
                  </a:lnTo>
                  <a:lnTo>
                    <a:pt x="5740" y="1906"/>
                  </a:lnTo>
                  <a:lnTo>
                    <a:pt x="5740" y="0"/>
                  </a:lnTo>
                  <a:lnTo>
                    <a:pt x="0" y="0"/>
                  </a:lnTo>
                  <a:close/>
                </a:path>
              </a:pathLst>
            </a:custGeom>
            <a:gradFill>
              <a:gsLst>
                <a:gs pos="0">
                  <a:srgbClr val="000514">
                    <a:alpha val="100000"/>
                  </a:srgbClr>
                </a:gs>
                <a:gs pos="100000">
                  <a:srgbClr val="003399">
                    <a:alpha val="100000"/>
                  </a:srgbClr>
                </a:gs>
              </a:gsLst>
              <a:lin ang="5400000" scaled="1"/>
            </a:gradFill>
            <a:ln>
              <a:noFill/>
            </a:ln>
          </p:spPr>
          <p:txBody>
            <a:bodyPr wrap="none" rtlCol="0" anchor="ctr"/>
            <a:lstStyle/>
            <a:p>
              <a:pPr algn="ctr"/>
              <a:endParaRPr lang="zh-CN" altLang="en-US"/>
            </a:p>
          </p:txBody>
        </p:sp>
      </p:grpSp>
      <p:sp>
        <p:nvSpPr>
          <p:cNvPr id="2051" name="Заголовок 2050"/>
          <p:cNvSpPr>
            <a:spLocks noGrp="1" noRot="1"/>
          </p:cNvSpPr>
          <p:nvPr>
            <p:ph type="title" idx="4294967295"/>
          </p:nvPr>
        </p:nvSpPr>
        <p:spPr>
          <a:xfrm>
            <a:off x="457200" y="274638"/>
            <a:ext cx="8229600" cy="1143000"/>
          </a:xfrm>
          <a:prstGeom prst="rect">
            <a:avLst/>
          </a:prstGeom>
          <a:noFill/>
          <a:ln>
            <a:noFill/>
          </a:ln>
          <a:effectLst/>
        </p:spPr>
        <p:txBody>
          <a:bodyPr anchor="ctr"/>
          <a:lstStyle/>
          <a:p>
            <a:pPr lvl="0"/>
            <a:r>
              <a:rPr lang="en-US" altLang="en-US" dirty="0"/>
              <a:t>Образец заголовка</a:t>
            </a:r>
          </a:p>
        </p:txBody>
      </p:sp>
      <p:sp>
        <p:nvSpPr>
          <p:cNvPr id="2052" name="Текст 2051"/>
          <p:cNvSpPr>
            <a:spLocks noGrp="1"/>
          </p:cNvSpPr>
          <p:nvPr>
            <p:ph type="body" idx="1"/>
          </p:nvPr>
        </p:nvSpPr>
        <p:spPr>
          <a:xfrm>
            <a:off x="457200" y="1600200"/>
            <a:ext cx="8229600" cy="4525963"/>
          </a:xfrm>
          <a:prstGeom prst="rect">
            <a:avLst/>
          </a:prstGeom>
          <a:noFill/>
          <a:ln>
            <a:noFill/>
          </a:ln>
          <a:effectLst/>
        </p:spPr>
        <p:txBody>
          <a:bodyPr/>
          <a:lstStyle/>
          <a:p>
            <a:pPr lvl="0"/>
            <a:r>
              <a:rPr lang="en-US" altLang="en-US" dirty="0"/>
              <a:t>Образец текста</a:t>
            </a:r>
          </a:p>
          <a:p>
            <a:pPr lvl="1"/>
            <a:r>
              <a:rPr lang="en-US" altLang="en-US" dirty="0"/>
              <a:t>Второй уровень</a:t>
            </a:r>
          </a:p>
          <a:p>
            <a:pPr lvl="2"/>
            <a:r>
              <a:rPr lang="en-US" altLang="en-US" dirty="0"/>
              <a:t>Третий уровень</a:t>
            </a:r>
          </a:p>
          <a:p>
            <a:pPr lvl="3"/>
            <a:r>
              <a:rPr lang="en-US" altLang="en-US" dirty="0"/>
              <a:t>Четвертый уровень</a:t>
            </a:r>
          </a:p>
          <a:p>
            <a:pPr lvl="4"/>
            <a:r>
              <a:rPr lang="en-US" altLang="en-US" dirty="0"/>
              <a:t>Пятый уровень</a:t>
            </a:r>
          </a:p>
        </p:txBody>
      </p:sp>
      <p:sp>
        <p:nvSpPr>
          <p:cNvPr id="2053" name="Дата 2052"/>
          <p:cNvSpPr>
            <a:spLocks noGrp="1"/>
          </p:cNvSpPr>
          <p:nvPr>
            <p:ph type="dt" sz="quarter" idx="2"/>
          </p:nvPr>
        </p:nvSpPr>
        <p:spPr>
          <a:xfrm>
            <a:off x="457200" y="6248400"/>
            <a:ext cx="2133600" cy="476250"/>
          </a:xfrm>
          <a:prstGeom prst="rect">
            <a:avLst/>
          </a:prstGeom>
          <a:noFill/>
          <a:ln>
            <a:noFill/>
          </a:ln>
          <a:effectLst/>
        </p:spPr>
        <p:txBody>
          <a:bodyPr anchor="b" anchorCtr="0"/>
          <a:lstStyle/>
          <a:p>
            <a:pPr algn="l"/>
            <a:endParaRPr lang="en-US" altLang="en-US" sz="1200" dirty="0">
              <a:latin typeface="Arial" charset="0"/>
            </a:endParaRPr>
          </a:p>
        </p:txBody>
      </p:sp>
      <p:sp>
        <p:nvSpPr>
          <p:cNvPr id="2054" name="Нижний колонтитул 2053"/>
          <p:cNvSpPr>
            <a:spLocks noGrp="1"/>
          </p:cNvSpPr>
          <p:nvPr>
            <p:ph type="ftr" sz="quarter" idx="3"/>
          </p:nvPr>
        </p:nvSpPr>
        <p:spPr>
          <a:xfrm>
            <a:off x="3124200" y="6251575"/>
            <a:ext cx="2895600" cy="476250"/>
          </a:xfrm>
          <a:prstGeom prst="rect">
            <a:avLst/>
          </a:prstGeom>
          <a:noFill/>
          <a:ln>
            <a:noFill/>
          </a:ln>
          <a:effectLst/>
        </p:spPr>
        <p:txBody>
          <a:bodyPr anchor="b" anchorCtr="0"/>
          <a:lstStyle/>
          <a:p>
            <a:endParaRPr lang="en-US" altLang="en-US" sz="1200" dirty="0">
              <a:latin typeface="Arial" charset="0"/>
            </a:endParaRPr>
          </a:p>
        </p:txBody>
      </p:sp>
      <p:sp>
        <p:nvSpPr>
          <p:cNvPr id="2055" name="Номер слайда 2054"/>
          <p:cNvSpPr>
            <a:spLocks noGrp="1"/>
          </p:cNvSpPr>
          <p:nvPr>
            <p:ph type="sldNum" sz="quarter" idx="4"/>
          </p:nvPr>
        </p:nvSpPr>
        <p:spPr>
          <a:xfrm>
            <a:off x="6553200" y="6254750"/>
            <a:ext cx="2133600" cy="476250"/>
          </a:xfrm>
          <a:prstGeom prst="rect">
            <a:avLst/>
          </a:prstGeom>
          <a:noFill/>
          <a:ln>
            <a:noFill/>
          </a:ln>
          <a:effectLst/>
        </p:spPr>
        <p:txBody>
          <a:bodyPr anchor="b" anchorCtr="0"/>
          <a:lstStyle/>
          <a:p>
            <a:pPr algn="r"/>
            <a:fld id="{12FF1C42-D199-3055-1086-587298610EC3}" type="slidenum">
              <a:rPr lang="en-US" altLang="en-US" sz="1200" dirty="0">
                <a:latin typeface="Arial" charset="0"/>
              </a:rPr>
              <a:pPr algn="r"/>
              <a:t>‹#›</a:t>
            </a:fld>
            <a:endParaRPr lang="en-US" altLang="en-US" sz="1200" dirty="0">
              <a:latin typeface="Arial"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2398986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2315188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2617147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110454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1333527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846758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32FC270-A41D-4253-8EDF-55E5B8520FA5}" type="datetimeFigureOut">
              <a:rPr lang="ru-RU" smtClean="0"/>
              <a:pPr/>
              <a:t>20.08.2015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A88733-6547-4EAD-A692-8E198EC52C46}" type="slidenum">
              <a:rPr lang="ru-RU" smtClean="0"/>
              <a:pPr/>
              <a:t>‹#›</a:t>
            </a:fld>
            <a:endParaRPr lang="ru-RU"/>
          </a:p>
        </p:txBody>
      </p:sp>
    </p:spTree>
    <p:extLst>
      <p:ext uri="{BB962C8B-B14F-4D97-AF65-F5344CB8AC3E}">
        <p14:creationId xmlns:v="urn:schemas-microsoft-com:vml" xmlns:c="http://schemas.openxmlformats.org/drawingml/2006/chart" xmlns:mc="http://schemas.openxmlformats.org/markup-compatibility/2006" xmlns:p14="http://schemas.microsoft.com/office/powerpoint/2010/main" xmlns:a14="http://schemas.microsoft.com/office/drawing/2010/main" xmlns="" val="2437663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sp>
        <p:nvSpPr>
          <p:cNvPr id="1026" name="Дата 1025"/>
          <p:cNvSpPr>
            <a:spLocks noGrp="1"/>
          </p:cNvSpPr>
          <p:nvPr>
            <p:ph type="dt" sz="half" idx="2"/>
          </p:nvPr>
        </p:nvSpPr>
        <p:spPr>
          <a:xfrm>
            <a:off x="457200" y="6251575"/>
            <a:ext cx="2133600" cy="476250"/>
          </a:xfrm>
          <a:prstGeom prst="rect">
            <a:avLst/>
          </a:prstGeom>
          <a:noFill/>
          <a:ln>
            <a:noFill/>
          </a:ln>
          <a:effectLst/>
        </p:spPr>
        <p:txBody>
          <a:bodyPr anchor="b" anchorCtr="0"/>
          <a:lstStyle/>
          <a:p>
            <a:pPr algn="l"/>
            <a:endParaRPr lang="en-US" altLang="en-US" sz="1200" dirty="0">
              <a:latin typeface="Arial" charset="0"/>
            </a:endParaRPr>
          </a:p>
        </p:txBody>
      </p:sp>
      <p:sp>
        <p:nvSpPr>
          <p:cNvPr id="1027" name="Номер слайда 1026"/>
          <p:cNvSpPr>
            <a:spLocks noGrp="1"/>
          </p:cNvSpPr>
          <p:nvPr>
            <p:ph type="sldNum" sz="quarter" idx="4"/>
          </p:nvPr>
        </p:nvSpPr>
        <p:spPr>
          <a:xfrm>
            <a:off x="6553200" y="6248400"/>
            <a:ext cx="2133600" cy="476250"/>
          </a:xfrm>
          <a:prstGeom prst="rect">
            <a:avLst/>
          </a:prstGeom>
          <a:noFill/>
          <a:ln>
            <a:noFill/>
          </a:ln>
          <a:effectLst/>
        </p:spPr>
        <p:txBody>
          <a:bodyPr anchor="b" anchorCtr="0"/>
          <a:lstStyle/>
          <a:p>
            <a:pPr algn="r"/>
            <a:fld id="{12FF1C42-D199-2027-1041-587298610EC3}" type="slidenum">
              <a:rPr lang="en-US" altLang="en-US" sz="1200" dirty="0">
                <a:latin typeface="Arial" charset="0"/>
              </a:rPr>
              <a:pPr algn="r"/>
              <a:t>‹#›</a:t>
            </a:fld>
            <a:endParaRPr lang="en-US" altLang="en-US" sz="1200" dirty="0">
              <a:latin typeface="Arial" charset="0"/>
            </a:endParaRPr>
          </a:p>
        </p:txBody>
      </p:sp>
      <p:grpSp>
        <p:nvGrpSpPr>
          <p:cNvPr id="1028" name="Группа 1027"/>
          <p:cNvGrpSpPr>
            <a:grpSpLocks/>
          </p:cNvGrpSpPr>
          <p:nvPr/>
        </p:nvGrpSpPr>
        <p:grpSpPr>
          <a:xfrm>
            <a:off x="0" y="0"/>
            <a:ext cx="9140826" cy="6850063"/>
            <a:chOff x="0" y="0"/>
            <a:chExt cx="5758" cy="4315"/>
          </a:xfrm>
        </p:grpSpPr>
        <p:grpSp>
          <p:nvGrpSpPr>
            <p:cNvPr id="1032" name="Группа 1031"/>
            <p:cNvGrpSpPr>
              <a:grpSpLocks/>
            </p:cNvGrpSpPr>
            <p:nvPr/>
          </p:nvGrpSpPr>
          <p:grpSpPr>
            <a:xfrm>
              <a:off x="1728" y="2230"/>
              <a:ext cx="4027" cy="2085"/>
              <a:chOff x="1728" y="2230"/>
              <a:chExt cx="4027" cy="2085"/>
            </a:xfrm>
          </p:grpSpPr>
          <p:sp>
            <p:nvSpPr>
              <p:cNvPr id="1035" name="Полилиния 1034"/>
              <p:cNvSpPr>
                <a:spLocks/>
              </p:cNvSpPr>
              <p:nvPr/>
            </p:nvSpPr>
            <p:spPr>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rgbClr val="003399">
                      <a:alpha val="100000"/>
                    </a:srgbClr>
                  </a:gs>
                  <a:gs pos="100000">
                    <a:srgbClr val="002E8B">
                      <a:alpha val="100000"/>
                    </a:srgbClr>
                  </a:gs>
                </a:gsLst>
                <a:lin ang="10800000" scaled="1"/>
              </a:gradFill>
              <a:ln>
                <a:noFill/>
              </a:ln>
            </p:spPr>
            <p:txBody>
              <a:bodyPr wrap="none" rtlCol="0" anchor="ctr"/>
              <a:lstStyle/>
              <a:p>
                <a:pPr algn="ctr"/>
                <a:endParaRPr lang="zh-CN" altLang="en-US"/>
              </a:p>
            </p:txBody>
          </p:sp>
          <p:sp>
            <p:nvSpPr>
              <p:cNvPr id="1036" name="Полилиния 1035"/>
              <p:cNvSpPr>
                <a:spLocks/>
              </p:cNvSpPr>
              <p:nvPr/>
            </p:nvSpPr>
            <p:spPr>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rgbClr val="003399">
                      <a:alpha val="100000"/>
                    </a:srgbClr>
                  </a:gs>
                  <a:gs pos="100000">
                    <a:srgbClr val="002E8B">
                      <a:alpha val="100000"/>
                    </a:srgbClr>
                  </a:gs>
                </a:gsLst>
                <a:lin ang="2700000" scaled="1"/>
              </a:gradFill>
              <a:ln>
                <a:noFill/>
              </a:ln>
            </p:spPr>
            <p:txBody>
              <a:bodyPr wrap="none" rtlCol="0" anchor="ctr"/>
              <a:lstStyle/>
              <a:p>
                <a:pPr algn="ctr"/>
                <a:endParaRPr lang="zh-CN" altLang="en-US"/>
              </a:p>
            </p:txBody>
          </p:sp>
          <p:sp>
            <p:nvSpPr>
              <p:cNvPr id="1037" name="Полилиния 1036"/>
              <p:cNvSpPr>
                <a:spLocks/>
              </p:cNvSpPr>
              <p:nvPr/>
            </p:nvSpPr>
            <p:spPr>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002A7D">
                      <a:alpha val="100000"/>
                    </a:srgbClr>
                  </a:gs>
                  <a:gs pos="100000">
                    <a:srgbClr val="003399">
                      <a:alpha val="100000"/>
                    </a:srgbClr>
                  </a:gs>
                </a:gsLst>
                <a:lin ang="5400000" scaled="1"/>
              </a:gradFill>
              <a:ln>
                <a:noFill/>
              </a:ln>
            </p:spPr>
            <p:txBody>
              <a:bodyPr wrap="none" rtlCol="0" anchor="ctr"/>
              <a:lstStyle/>
              <a:p>
                <a:pPr algn="ctr"/>
                <a:endParaRPr lang="zh-CN" altLang="en-US"/>
              </a:p>
            </p:txBody>
          </p:sp>
          <p:sp>
            <p:nvSpPr>
              <p:cNvPr id="1038" name="Полилиния 1037"/>
              <p:cNvSpPr>
                <a:spLocks/>
              </p:cNvSpPr>
              <p:nvPr/>
            </p:nvSpPr>
            <p:spPr>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rgbClr val="003399">
                  <a:alpha val="100000"/>
                </a:srgbClr>
              </a:solidFill>
              <a:ln>
                <a:noFill/>
              </a:ln>
            </p:spPr>
            <p:txBody>
              <a:bodyPr wrap="none" rtlCol="0" anchor="ctr"/>
              <a:lstStyle/>
              <a:p>
                <a:pPr algn="ctr"/>
                <a:endParaRPr lang="zh-CN" altLang="en-US"/>
              </a:p>
            </p:txBody>
          </p:sp>
          <p:sp>
            <p:nvSpPr>
              <p:cNvPr id="1039" name="Полилиния 1038"/>
              <p:cNvSpPr>
                <a:spLocks/>
              </p:cNvSpPr>
              <p:nvPr/>
            </p:nvSpPr>
            <p:spPr>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002D86">
                      <a:alpha val="100000"/>
                    </a:srgbClr>
                  </a:gs>
                  <a:gs pos="100000">
                    <a:srgbClr val="003399">
                      <a:alpha val="100000"/>
                    </a:srgbClr>
                  </a:gs>
                </a:gsLst>
                <a:lin ang="2700000" scaled="1"/>
              </a:gradFill>
              <a:ln>
                <a:noFill/>
              </a:ln>
            </p:spPr>
            <p:txBody>
              <a:bodyPr wrap="none" rtlCol="0" anchor="ctr"/>
              <a:lstStyle/>
              <a:p>
                <a:pPr algn="ctr"/>
                <a:endParaRPr lang="zh-CN" altLang="en-US"/>
              </a:p>
            </p:txBody>
          </p:sp>
        </p:grpSp>
        <p:sp>
          <p:nvSpPr>
            <p:cNvPr id="1033" name="Полилиния 1032"/>
            <p:cNvSpPr>
              <a:spLocks/>
            </p:cNvSpPr>
            <p:nvPr/>
          </p:nvSpPr>
          <p:spPr>
            <a:xfrm>
              <a:off x="3322" y="1341"/>
              <a:ext cx="1825" cy="1537"/>
            </a:xfrm>
            <a:custGeom>
              <a:avLst/>
              <a:gdLst>
                <a:gd name="T0" fmla="*/ 781 w 2296"/>
                <a:gd name="T1" fmla="*/ 1110 h 1469"/>
                <a:gd name="T2" fmla="*/ 1079 w 2296"/>
                <a:gd name="T3" fmla="*/ 1059 h 1469"/>
                <a:gd name="T4" fmla="*/ 1324 w 2296"/>
                <a:gd name="T5" fmla="*/ 1001 h 1469"/>
                <a:gd name="T6" fmla="*/ 1523 w 2296"/>
                <a:gd name="T7" fmla="*/ 939 h 1469"/>
                <a:gd name="T8" fmla="*/ 1669 w 2296"/>
                <a:gd name="T9" fmla="*/ 871 h 1469"/>
                <a:gd name="T10" fmla="*/ 1765 w 2296"/>
                <a:gd name="T11" fmla="*/ 791 h 1469"/>
                <a:gd name="T12" fmla="*/ 1816 w 2296"/>
                <a:gd name="T13" fmla="*/ 700 h 1469"/>
                <a:gd name="T14" fmla="*/ 1820 w 2296"/>
                <a:gd name="T15" fmla="*/ 586 h 1469"/>
                <a:gd name="T16" fmla="*/ 1781 w 2296"/>
                <a:gd name="T17" fmla="*/ 478 h 1469"/>
                <a:gd name="T18" fmla="*/ 1704 w 2296"/>
                <a:gd name="T19" fmla="*/ 381 h 1469"/>
                <a:gd name="T20" fmla="*/ 1596 w 2296"/>
                <a:gd name="T21" fmla="*/ 290 h 1469"/>
                <a:gd name="T22" fmla="*/ 1406 w 2296"/>
                <a:gd name="T23" fmla="*/ 164 h 1469"/>
                <a:gd name="T24" fmla="*/ 1281 w 2296"/>
                <a:gd name="T25" fmla="*/ 96 h 1469"/>
                <a:gd name="T26" fmla="*/ 1173 w 2296"/>
                <a:gd name="T27" fmla="*/ 45 h 1469"/>
                <a:gd name="T28" fmla="*/ 1100 w 2296"/>
                <a:gd name="T29" fmla="*/ 10 h 1469"/>
                <a:gd name="T30" fmla="*/ 1070 w 2296"/>
                <a:gd name="T31" fmla="*/ 0 h 1469"/>
                <a:gd name="T32" fmla="*/ 1315 w 2296"/>
                <a:gd name="T33" fmla="*/ 125 h 1469"/>
                <a:gd name="T34" fmla="*/ 1548 w 2296"/>
                <a:gd name="T35" fmla="*/ 267 h 1469"/>
                <a:gd name="T36" fmla="*/ 1644 w 2296"/>
                <a:gd name="T37" fmla="*/ 341 h 1469"/>
                <a:gd name="T38" fmla="*/ 1726 w 2296"/>
                <a:gd name="T39" fmla="*/ 421 h 1469"/>
                <a:gd name="T40" fmla="*/ 1777 w 2296"/>
                <a:gd name="T41" fmla="*/ 500 h 1469"/>
                <a:gd name="T42" fmla="*/ 1799 w 2296"/>
                <a:gd name="T43" fmla="*/ 586 h 1469"/>
                <a:gd name="T44" fmla="*/ 1781 w 2296"/>
                <a:gd name="T45" fmla="*/ 665 h 1469"/>
                <a:gd name="T46" fmla="*/ 1726 w 2296"/>
                <a:gd name="T47" fmla="*/ 734 h 1469"/>
                <a:gd name="T48" fmla="*/ 1639 w 2296"/>
                <a:gd name="T49" fmla="*/ 791 h 1469"/>
                <a:gd name="T50" fmla="*/ 1527 w 2296"/>
                <a:gd name="T51" fmla="*/ 837 h 1469"/>
                <a:gd name="T52" fmla="*/ 1389 w 2296"/>
                <a:gd name="T53" fmla="*/ 882 h 1469"/>
                <a:gd name="T54" fmla="*/ 1074 w 2296"/>
                <a:gd name="T55" fmla="*/ 950 h 1469"/>
                <a:gd name="T56" fmla="*/ 734 w 2296"/>
                <a:gd name="T57" fmla="*/ 1013 h 1469"/>
                <a:gd name="T58" fmla="*/ 414 w 2296"/>
                <a:gd name="T59" fmla="*/ 1076 h 1469"/>
                <a:gd name="T60" fmla="*/ 281 w 2296"/>
                <a:gd name="T61" fmla="*/ 1115 h 1469"/>
                <a:gd name="T62" fmla="*/ 164 w 2296"/>
                <a:gd name="T63" fmla="*/ 1155 h 1469"/>
                <a:gd name="T64" fmla="*/ 73 w 2296"/>
                <a:gd name="T65" fmla="*/ 1201 h 1469"/>
                <a:gd name="T66" fmla="*/ 17 w 2296"/>
                <a:gd name="T67" fmla="*/ 1258 h 1469"/>
                <a:gd name="T68" fmla="*/ 0 w 2296"/>
                <a:gd name="T69" fmla="*/ 1320 h 1469"/>
                <a:gd name="T70" fmla="*/ 21 w 2296"/>
                <a:gd name="T71" fmla="*/ 1388 h 1469"/>
                <a:gd name="T72" fmla="*/ 78 w 2296"/>
                <a:gd name="T73" fmla="*/ 1446 h 1469"/>
                <a:gd name="T74" fmla="*/ 156 w 2296"/>
                <a:gd name="T75" fmla="*/ 1491 h 1469"/>
                <a:gd name="T76" fmla="*/ 259 w 2296"/>
                <a:gd name="T77" fmla="*/ 1537 h 1469"/>
                <a:gd name="T78" fmla="*/ 172 w 2296"/>
                <a:gd name="T79" fmla="*/ 1479 h 1469"/>
                <a:gd name="T80" fmla="*/ 117 w 2296"/>
                <a:gd name="T81" fmla="*/ 1423 h 1469"/>
                <a:gd name="T82" fmla="*/ 95 w 2296"/>
                <a:gd name="T83" fmla="*/ 1366 h 1469"/>
                <a:gd name="T84" fmla="*/ 112 w 2296"/>
                <a:gd name="T85" fmla="*/ 1315 h 1469"/>
                <a:gd name="T86" fmla="*/ 169 w 2296"/>
                <a:gd name="T87" fmla="*/ 1264 h 1469"/>
                <a:gd name="T88" fmla="*/ 272 w 2296"/>
                <a:gd name="T89" fmla="*/ 1218 h 1469"/>
                <a:gd name="T90" fmla="*/ 419 w 2296"/>
                <a:gd name="T91" fmla="*/ 1173 h 1469"/>
                <a:gd name="T92" fmla="*/ 613 w 2296"/>
                <a:gd name="T93" fmla="*/ 1138 h 1469"/>
              </a:gdLst>
              <a:ahLst/>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002B82">
                    <a:alpha val="100000"/>
                  </a:srgbClr>
                </a:gs>
                <a:gs pos="100000">
                  <a:srgbClr val="003399">
                    <a:alpha val="100000"/>
                  </a:srgbClr>
                </a:gs>
              </a:gsLst>
              <a:lin ang="2700000" scaled="1"/>
            </a:gradFill>
            <a:ln>
              <a:noFill/>
            </a:ln>
          </p:spPr>
          <p:txBody>
            <a:bodyPr wrap="none" rtlCol="0" anchor="ctr"/>
            <a:lstStyle/>
            <a:p>
              <a:pPr algn="ctr"/>
              <a:endParaRPr lang="zh-CN" altLang="en-US"/>
            </a:p>
          </p:txBody>
        </p:sp>
        <p:sp>
          <p:nvSpPr>
            <p:cNvPr id="1034" name="Полилиния 1033"/>
            <p:cNvSpPr>
              <a:spLocks/>
            </p:cNvSpPr>
            <p:nvPr/>
          </p:nvSpPr>
          <p:spPr>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Lst>
              <a:ahLst/>
              <a:cxnLst/>
              <a:rect l="0" t="0" r="r" b="b"/>
              <a:pathLst>
                <a:path w="5740" h="1906">
                  <a:moveTo>
                    <a:pt x="0" y="0"/>
                  </a:moveTo>
                  <a:lnTo>
                    <a:pt x="0" y="1906"/>
                  </a:lnTo>
                  <a:lnTo>
                    <a:pt x="5740" y="1906"/>
                  </a:lnTo>
                  <a:lnTo>
                    <a:pt x="5740" y="0"/>
                  </a:lnTo>
                  <a:lnTo>
                    <a:pt x="0" y="0"/>
                  </a:lnTo>
                  <a:close/>
                </a:path>
              </a:pathLst>
            </a:custGeom>
            <a:gradFill>
              <a:gsLst>
                <a:gs pos="0">
                  <a:srgbClr val="000514">
                    <a:alpha val="100000"/>
                  </a:srgbClr>
                </a:gs>
                <a:gs pos="100000">
                  <a:srgbClr val="003399">
                    <a:alpha val="100000"/>
                  </a:srgbClr>
                </a:gs>
              </a:gsLst>
              <a:lin ang="5400000" scaled="1"/>
            </a:gradFill>
            <a:ln>
              <a:noFill/>
            </a:ln>
          </p:spPr>
          <p:txBody>
            <a:bodyPr wrap="none" rtlCol="0" anchor="ctr"/>
            <a:lstStyle/>
            <a:p>
              <a:pPr algn="ctr"/>
              <a:endParaRPr lang="zh-CN" altLang="en-US"/>
            </a:p>
          </p:txBody>
        </p:sp>
      </p:grpSp>
      <p:sp>
        <p:nvSpPr>
          <p:cNvPr id="1029" name="Заголовок 1028"/>
          <p:cNvSpPr>
            <a:spLocks noGrp="1" noRot="1"/>
          </p:cNvSpPr>
          <p:nvPr>
            <p:ph type="title" idx="4294967295"/>
          </p:nvPr>
        </p:nvSpPr>
        <p:spPr>
          <a:xfrm>
            <a:off x="457200" y="274638"/>
            <a:ext cx="8229600" cy="1143000"/>
          </a:xfrm>
          <a:prstGeom prst="rect">
            <a:avLst/>
          </a:prstGeom>
          <a:noFill/>
          <a:ln>
            <a:noFill/>
          </a:ln>
          <a:effectLst/>
        </p:spPr>
        <p:txBody>
          <a:bodyPr anchor="ctr"/>
          <a:lstStyle/>
          <a:p>
            <a:pPr lvl="0"/>
            <a:r>
              <a:rPr lang="en-US" altLang="en-US" dirty="0"/>
              <a:t>Образец заголовка</a:t>
            </a:r>
          </a:p>
        </p:txBody>
      </p:sp>
      <p:sp>
        <p:nvSpPr>
          <p:cNvPr id="1030" name="Нижний колонтитул 1029"/>
          <p:cNvSpPr>
            <a:spLocks noGrp="1"/>
          </p:cNvSpPr>
          <p:nvPr>
            <p:ph type="ftr" sz="quarter" idx="3"/>
          </p:nvPr>
        </p:nvSpPr>
        <p:spPr>
          <a:xfrm>
            <a:off x="3124200" y="6248400"/>
            <a:ext cx="2895600" cy="476250"/>
          </a:xfrm>
          <a:prstGeom prst="rect">
            <a:avLst/>
          </a:prstGeom>
          <a:noFill/>
          <a:ln>
            <a:noFill/>
          </a:ln>
          <a:effectLst/>
        </p:spPr>
        <p:txBody>
          <a:bodyPr anchor="b" anchorCtr="0"/>
          <a:lstStyle/>
          <a:p>
            <a:endParaRPr lang="en-US" altLang="en-US" sz="1200" dirty="0">
              <a:latin typeface="Arial" charset="0"/>
            </a:endParaRPr>
          </a:p>
        </p:txBody>
      </p:sp>
      <p:sp>
        <p:nvSpPr>
          <p:cNvPr id="1031" name="Текст 1030"/>
          <p:cNvSpPr>
            <a:spLocks noGrp="1"/>
          </p:cNvSpPr>
          <p:nvPr>
            <p:ph type="body" idx="1"/>
          </p:nvPr>
        </p:nvSpPr>
        <p:spPr>
          <a:xfrm>
            <a:off x="457200" y="1600200"/>
            <a:ext cx="8229600" cy="4525963"/>
          </a:xfrm>
          <a:prstGeom prst="rect">
            <a:avLst/>
          </a:prstGeom>
          <a:noFill/>
          <a:ln>
            <a:noFill/>
          </a:ln>
          <a:effectLst/>
        </p:spPr>
        <p:txBody>
          <a:bodyPr/>
          <a:lstStyle/>
          <a:p>
            <a:pPr lvl="0"/>
            <a:r>
              <a:rPr lang="en-US" altLang="en-US" dirty="0"/>
              <a:t>Образец текста</a:t>
            </a:r>
          </a:p>
          <a:p>
            <a:pPr lvl="1"/>
            <a:r>
              <a:rPr lang="en-US" altLang="en-US" dirty="0"/>
              <a:t>Второй уровень</a:t>
            </a:r>
          </a:p>
          <a:p>
            <a:pPr lvl="2"/>
            <a:r>
              <a:rPr lang="en-US" altLang="en-US" dirty="0"/>
              <a:t>Третий уровень</a:t>
            </a:r>
          </a:p>
          <a:p>
            <a:pPr lvl="3"/>
            <a:r>
              <a:rPr lang="en-US" altLang="en-US" dirty="0"/>
              <a:t>Четвертый уровень</a:t>
            </a:r>
          </a:p>
          <a:p>
            <a:pPr lvl="4"/>
            <a:r>
              <a:rPr lang="en-US" altLang="en-US" dirty="0"/>
              <a:t>Пятый уровень</a:t>
            </a:r>
          </a:p>
        </p:txBody>
      </p:sp>
    </p:spTree>
  </p:cSld>
  <p:clrMap bg1="dk1" tx1="lt1" bg2="dk2" tx2="lt2" accent1="accent1" accent2="accent2" accent3="accent3" accent4="accent4" accent5="accent5" accent6="accent6" hlink="hlink" folHlink="folHlink"/>
  <p:sldLayoutIdLst>
    <p:sldLayoutId id="2147489136" r:id="rId1"/>
    <p:sldLayoutId id="2147489137" r:id="rId2"/>
    <p:sldLayoutId id="2147489138" r:id="rId3"/>
    <p:sldLayoutId id="2147489139" r:id="rId4"/>
    <p:sldLayoutId id="2147489140" r:id="rId5"/>
    <p:sldLayoutId id="2147489141" r:id="rId6"/>
    <p:sldLayoutId id="2147489142" r:id="rId7"/>
    <p:sldLayoutId id="2147489143" r:id="rId8"/>
    <p:sldLayoutId id="2147489144" r:id="rId9"/>
    <p:sldLayoutId id="2147489145" r:id="rId10"/>
    <p:sldLayoutId id="2147489146" r:id="rId11"/>
    <p:sldLayoutId id="2147489147" r:id="rId12"/>
  </p:sldLayoutIdLst>
  <p:txStyles>
    <p:titleStyle>
      <a:lvl1pPr marL="0" indent="0" algn="ctr" rtl="0" eaLnBrk="0" fontAlgn="base" hangingPunct="0">
        <a:lnSpc>
          <a:spcPct val="100000"/>
        </a:lnSpc>
        <a:spcBef>
          <a:spcPct val="0"/>
        </a:spcBef>
        <a:spcAft>
          <a:spcPct val="0"/>
        </a:spcAft>
        <a:buNone/>
        <a:defRPr sz="4400" b="1">
          <a:solidFill>
            <a:srgbClr val="E5E5FF"/>
          </a:solidFill>
          <a:latin typeface="Garamond" charset="0"/>
        </a:defRPr>
      </a:lvl1pPr>
    </p:titleStyle>
    <p:body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p:bodyStyle>
    <p:otherStyle>
      <a:lvl1pPr marL="0" indent="0" algn="l" rtl="0" eaLnBrk="1" fontAlgn="base" hangingPunct="1">
        <a:lnSpc>
          <a:spcPct val="100000"/>
        </a:lnSpc>
        <a:spcBef>
          <a:spcPct val="0"/>
        </a:spcBef>
        <a:spcAft>
          <a:spcPct val="0"/>
        </a:spcAft>
        <a:buNone/>
        <a:defRPr sz="1800">
          <a:solidFill>
            <a:srgbClr val="FFFFFF"/>
          </a:solidFill>
          <a:latin typeface="Garamond" charset="0"/>
        </a:defRPr>
      </a:lvl1pPr>
      <a:lvl2pPr marL="457200" indent="0" algn="l" rtl="0" eaLnBrk="1" fontAlgn="base" hangingPunct="1">
        <a:lnSpc>
          <a:spcPct val="100000"/>
        </a:lnSpc>
        <a:spcBef>
          <a:spcPct val="0"/>
        </a:spcBef>
        <a:spcAft>
          <a:spcPct val="0"/>
        </a:spcAft>
        <a:buNone/>
        <a:defRPr sz="1800">
          <a:solidFill>
            <a:srgbClr val="FFFFFF"/>
          </a:solidFill>
          <a:latin typeface="Garamond" charset="0"/>
        </a:defRPr>
      </a:lvl2pPr>
      <a:lvl3pPr marL="914400" indent="0" algn="l" rtl="0" eaLnBrk="1" fontAlgn="base" hangingPunct="1">
        <a:lnSpc>
          <a:spcPct val="100000"/>
        </a:lnSpc>
        <a:spcBef>
          <a:spcPct val="0"/>
        </a:spcBef>
        <a:spcAft>
          <a:spcPct val="0"/>
        </a:spcAft>
        <a:buNone/>
        <a:defRPr sz="1800">
          <a:solidFill>
            <a:srgbClr val="FFFFFF"/>
          </a:solidFill>
          <a:latin typeface="Garamond" charset="0"/>
        </a:defRPr>
      </a:lvl3pPr>
      <a:lvl4pPr marL="1371600" indent="0" algn="l" rtl="0" eaLnBrk="1" fontAlgn="base" hangingPunct="1">
        <a:lnSpc>
          <a:spcPct val="100000"/>
        </a:lnSpc>
        <a:spcBef>
          <a:spcPct val="0"/>
        </a:spcBef>
        <a:spcAft>
          <a:spcPct val="0"/>
        </a:spcAft>
        <a:buNone/>
        <a:defRPr sz="1800">
          <a:solidFill>
            <a:srgbClr val="FFFFFF"/>
          </a:solidFill>
          <a:latin typeface="Garamond" charset="0"/>
        </a:defRPr>
      </a:lvl4pPr>
      <a:lvl5pPr marL="1828800" indent="0" algn="l" rtl="0" eaLnBrk="1" fontAlgn="base" hangingPunct="1">
        <a:lnSpc>
          <a:spcPct val="100000"/>
        </a:lnSpc>
        <a:spcBef>
          <a:spcPct val="0"/>
        </a:spcBef>
        <a:spcAft>
          <a:spcPct val="0"/>
        </a:spcAft>
        <a:buNone/>
        <a:defRPr sz="1800">
          <a:solidFill>
            <a:srgbClr val="FFFFFF"/>
          </a:solidFill>
          <a:latin typeface="Garamond" charset="0"/>
        </a:defRPr>
      </a:lvl5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grpSp>
        <p:nvGrpSpPr>
          <p:cNvPr id="2050" name="Группа 2049"/>
          <p:cNvGrpSpPr>
            <a:grpSpLocks/>
          </p:cNvGrpSpPr>
          <p:nvPr/>
        </p:nvGrpSpPr>
        <p:grpSpPr>
          <a:xfrm>
            <a:off x="0" y="0"/>
            <a:ext cx="9140826" cy="6850063"/>
            <a:chOff x="0" y="0"/>
            <a:chExt cx="5758" cy="4315"/>
          </a:xfrm>
        </p:grpSpPr>
        <p:grpSp>
          <p:nvGrpSpPr>
            <p:cNvPr id="2056" name="Группа 2055"/>
            <p:cNvGrpSpPr>
              <a:grpSpLocks/>
            </p:cNvGrpSpPr>
            <p:nvPr/>
          </p:nvGrpSpPr>
          <p:grpSpPr>
            <a:xfrm>
              <a:off x="1728" y="2230"/>
              <a:ext cx="4027" cy="2085"/>
              <a:chOff x="1728" y="2230"/>
              <a:chExt cx="4027" cy="2085"/>
            </a:xfrm>
          </p:grpSpPr>
          <p:sp>
            <p:nvSpPr>
              <p:cNvPr id="2059" name="Полилиния 2058"/>
              <p:cNvSpPr>
                <a:spLocks/>
              </p:cNvSpPr>
              <p:nvPr/>
            </p:nvSpPr>
            <p:spPr>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rgbClr val="003399">
                      <a:alpha val="100000"/>
                    </a:srgbClr>
                  </a:gs>
                  <a:gs pos="100000">
                    <a:srgbClr val="002E8B">
                      <a:alpha val="100000"/>
                    </a:srgbClr>
                  </a:gs>
                </a:gsLst>
                <a:lin ang="10800000" scaled="1"/>
              </a:gradFill>
              <a:ln>
                <a:noFill/>
              </a:ln>
            </p:spPr>
            <p:txBody>
              <a:bodyPr wrap="none" rtlCol="0" anchor="ctr"/>
              <a:lstStyle/>
              <a:p>
                <a:pPr algn="ctr"/>
                <a:endParaRPr lang="zh-CN" altLang="en-US"/>
              </a:p>
            </p:txBody>
          </p:sp>
          <p:sp>
            <p:nvSpPr>
              <p:cNvPr id="2060" name="Полилиния 2059"/>
              <p:cNvSpPr>
                <a:spLocks/>
              </p:cNvSpPr>
              <p:nvPr/>
            </p:nvSpPr>
            <p:spPr>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rgbClr val="003399">
                      <a:alpha val="100000"/>
                    </a:srgbClr>
                  </a:gs>
                  <a:gs pos="100000">
                    <a:srgbClr val="002E8B">
                      <a:alpha val="100000"/>
                    </a:srgbClr>
                  </a:gs>
                </a:gsLst>
                <a:lin ang="2700000" scaled="1"/>
              </a:gradFill>
              <a:ln>
                <a:noFill/>
              </a:ln>
            </p:spPr>
            <p:txBody>
              <a:bodyPr wrap="none" rtlCol="0" anchor="ctr"/>
              <a:lstStyle/>
              <a:p>
                <a:pPr algn="ctr"/>
                <a:endParaRPr lang="zh-CN" altLang="en-US"/>
              </a:p>
            </p:txBody>
          </p:sp>
          <p:sp>
            <p:nvSpPr>
              <p:cNvPr id="2061" name="Полилиния 2060"/>
              <p:cNvSpPr>
                <a:spLocks/>
              </p:cNvSpPr>
              <p:nvPr/>
            </p:nvSpPr>
            <p:spPr>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002A7D">
                      <a:alpha val="100000"/>
                    </a:srgbClr>
                  </a:gs>
                  <a:gs pos="100000">
                    <a:srgbClr val="003399">
                      <a:alpha val="100000"/>
                    </a:srgbClr>
                  </a:gs>
                </a:gsLst>
                <a:lin ang="5400000" scaled="1"/>
              </a:gradFill>
              <a:ln>
                <a:noFill/>
              </a:ln>
            </p:spPr>
            <p:txBody>
              <a:bodyPr wrap="none" rtlCol="0" anchor="ctr"/>
              <a:lstStyle/>
              <a:p>
                <a:pPr algn="ctr"/>
                <a:endParaRPr lang="zh-CN" altLang="en-US"/>
              </a:p>
            </p:txBody>
          </p:sp>
          <p:sp>
            <p:nvSpPr>
              <p:cNvPr id="2062" name="Полилиния 2061"/>
              <p:cNvSpPr>
                <a:spLocks/>
              </p:cNvSpPr>
              <p:nvPr/>
            </p:nvSpPr>
            <p:spPr>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rgbClr val="003399">
                  <a:alpha val="100000"/>
                </a:srgbClr>
              </a:solidFill>
              <a:ln>
                <a:noFill/>
              </a:ln>
            </p:spPr>
            <p:txBody>
              <a:bodyPr wrap="none" rtlCol="0" anchor="ctr"/>
              <a:lstStyle/>
              <a:p>
                <a:pPr algn="ctr"/>
                <a:endParaRPr lang="zh-CN" altLang="en-US"/>
              </a:p>
            </p:txBody>
          </p:sp>
          <p:sp>
            <p:nvSpPr>
              <p:cNvPr id="2063" name="Полилиния 2062"/>
              <p:cNvSpPr>
                <a:spLocks/>
              </p:cNvSpPr>
              <p:nvPr/>
            </p:nvSpPr>
            <p:spPr>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002D86">
                      <a:alpha val="100000"/>
                    </a:srgbClr>
                  </a:gs>
                  <a:gs pos="100000">
                    <a:srgbClr val="003399">
                      <a:alpha val="100000"/>
                    </a:srgbClr>
                  </a:gs>
                </a:gsLst>
                <a:lin ang="2700000" scaled="1"/>
              </a:gradFill>
              <a:ln>
                <a:noFill/>
              </a:ln>
            </p:spPr>
            <p:txBody>
              <a:bodyPr wrap="none" rtlCol="0" anchor="ctr"/>
              <a:lstStyle/>
              <a:p>
                <a:pPr algn="ctr"/>
                <a:endParaRPr lang="zh-CN" altLang="en-US"/>
              </a:p>
            </p:txBody>
          </p:sp>
        </p:grpSp>
        <p:sp>
          <p:nvSpPr>
            <p:cNvPr id="2057" name="Полилиния 2056"/>
            <p:cNvSpPr>
              <a:spLocks/>
            </p:cNvSpPr>
            <p:nvPr/>
          </p:nvSpPr>
          <p:spPr>
            <a:xfrm>
              <a:off x="3322" y="1341"/>
              <a:ext cx="1825" cy="1537"/>
            </a:xfrm>
            <a:custGeom>
              <a:avLst/>
              <a:gdLst>
                <a:gd name="T0" fmla="*/ 781 w 2296"/>
                <a:gd name="T1" fmla="*/ 1110 h 1469"/>
                <a:gd name="T2" fmla="*/ 1079 w 2296"/>
                <a:gd name="T3" fmla="*/ 1059 h 1469"/>
                <a:gd name="T4" fmla="*/ 1324 w 2296"/>
                <a:gd name="T5" fmla="*/ 1001 h 1469"/>
                <a:gd name="T6" fmla="*/ 1523 w 2296"/>
                <a:gd name="T7" fmla="*/ 939 h 1469"/>
                <a:gd name="T8" fmla="*/ 1669 w 2296"/>
                <a:gd name="T9" fmla="*/ 871 h 1469"/>
                <a:gd name="T10" fmla="*/ 1765 w 2296"/>
                <a:gd name="T11" fmla="*/ 791 h 1469"/>
                <a:gd name="T12" fmla="*/ 1816 w 2296"/>
                <a:gd name="T13" fmla="*/ 700 h 1469"/>
                <a:gd name="T14" fmla="*/ 1820 w 2296"/>
                <a:gd name="T15" fmla="*/ 586 h 1469"/>
                <a:gd name="T16" fmla="*/ 1781 w 2296"/>
                <a:gd name="T17" fmla="*/ 478 h 1469"/>
                <a:gd name="T18" fmla="*/ 1704 w 2296"/>
                <a:gd name="T19" fmla="*/ 381 h 1469"/>
                <a:gd name="T20" fmla="*/ 1596 w 2296"/>
                <a:gd name="T21" fmla="*/ 290 h 1469"/>
                <a:gd name="T22" fmla="*/ 1406 w 2296"/>
                <a:gd name="T23" fmla="*/ 164 h 1469"/>
                <a:gd name="T24" fmla="*/ 1281 w 2296"/>
                <a:gd name="T25" fmla="*/ 96 h 1469"/>
                <a:gd name="T26" fmla="*/ 1173 w 2296"/>
                <a:gd name="T27" fmla="*/ 45 h 1469"/>
                <a:gd name="T28" fmla="*/ 1100 w 2296"/>
                <a:gd name="T29" fmla="*/ 10 h 1469"/>
                <a:gd name="T30" fmla="*/ 1070 w 2296"/>
                <a:gd name="T31" fmla="*/ 0 h 1469"/>
                <a:gd name="T32" fmla="*/ 1315 w 2296"/>
                <a:gd name="T33" fmla="*/ 125 h 1469"/>
                <a:gd name="T34" fmla="*/ 1548 w 2296"/>
                <a:gd name="T35" fmla="*/ 267 h 1469"/>
                <a:gd name="T36" fmla="*/ 1644 w 2296"/>
                <a:gd name="T37" fmla="*/ 341 h 1469"/>
                <a:gd name="T38" fmla="*/ 1726 w 2296"/>
                <a:gd name="T39" fmla="*/ 421 h 1469"/>
                <a:gd name="T40" fmla="*/ 1777 w 2296"/>
                <a:gd name="T41" fmla="*/ 500 h 1469"/>
                <a:gd name="T42" fmla="*/ 1799 w 2296"/>
                <a:gd name="T43" fmla="*/ 586 h 1469"/>
                <a:gd name="T44" fmla="*/ 1781 w 2296"/>
                <a:gd name="T45" fmla="*/ 665 h 1469"/>
                <a:gd name="T46" fmla="*/ 1726 w 2296"/>
                <a:gd name="T47" fmla="*/ 734 h 1469"/>
                <a:gd name="T48" fmla="*/ 1639 w 2296"/>
                <a:gd name="T49" fmla="*/ 791 h 1469"/>
                <a:gd name="T50" fmla="*/ 1527 w 2296"/>
                <a:gd name="T51" fmla="*/ 837 h 1469"/>
                <a:gd name="T52" fmla="*/ 1389 w 2296"/>
                <a:gd name="T53" fmla="*/ 882 h 1469"/>
                <a:gd name="T54" fmla="*/ 1074 w 2296"/>
                <a:gd name="T55" fmla="*/ 950 h 1469"/>
                <a:gd name="T56" fmla="*/ 734 w 2296"/>
                <a:gd name="T57" fmla="*/ 1013 h 1469"/>
                <a:gd name="T58" fmla="*/ 414 w 2296"/>
                <a:gd name="T59" fmla="*/ 1076 h 1469"/>
                <a:gd name="T60" fmla="*/ 281 w 2296"/>
                <a:gd name="T61" fmla="*/ 1115 h 1469"/>
                <a:gd name="T62" fmla="*/ 164 w 2296"/>
                <a:gd name="T63" fmla="*/ 1155 h 1469"/>
                <a:gd name="T64" fmla="*/ 73 w 2296"/>
                <a:gd name="T65" fmla="*/ 1201 h 1469"/>
                <a:gd name="T66" fmla="*/ 17 w 2296"/>
                <a:gd name="T67" fmla="*/ 1258 h 1469"/>
                <a:gd name="T68" fmla="*/ 0 w 2296"/>
                <a:gd name="T69" fmla="*/ 1320 h 1469"/>
                <a:gd name="T70" fmla="*/ 21 w 2296"/>
                <a:gd name="T71" fmla="*/ 1388 h 1469"/>
                <a:gd name="T72" fmla="*/ 78 w 2296"/>
                <a:gd name="T73" fmla="*/ 1446 h 1469"/>
                <a:gd name="T74" fmla="*/ 156 w 2296"/>
                <a:gd name="T75" fmla="*/ 1491 h 1469"/>
                <a:gd name="T76" fmla="*/ 259 w 2296"/>
                <a:gd name="T77" fmla="*/ 1537 h 1469"/>
                <a:gd name="T78" fmla="*/ 172 w 2296"/>
                <a:gd name="T79" fmla="*/ 1479 h 1469"/>
                <a:gd name="T80" fmla="*/ 117 w 2296"/>
                <a:gd name="T81" fmla="*/ 1423 h 1469"/>
                <a:gd name="T82" fmla="*/ 95 w 2296"/>
                <a:gd name="T83" fmla="*/ 1366 h 1469"/>
                <a:gd name="T84" fmla="*/ 112 w 2296"/>
                <a:gd name="T85" fmla="*/ 1315 h 1469"/>
                <a:gd name="T86" fmla="*/ 169 w 2296"/>
                <a:gd name="T87" fmla="*/ 1264 h 1469"/>
                <a:gd name="T88" fmla="*/ 272 w 2296"/>
                <a:gd name="T89" fmla="*/ 1218 h 1469"/>
                <a:gd name="T90" fmla="*/ 419 w 2296"/>
                <a:gd name="T91" fmla="*/ 1173 h 1469"/>
                <a:gd name="T92" fmla="*/ 613 w 2296"/>
                <a:gd name="T93" fmla="*/ 1138 h 1469"/>
              </a:gdLst>
              <a:ahLst/>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002B82">
                    <a:alpha val="100000"/>
                  </a:srgbClr>
                </a:gs>
                <a:gs pos="100000">
                  <a:srgbClr val="003399">
                    <a:alpha val="100000"/>
                  </a:srgbClr>
                </a:gs>
              </a:gsLst>
              <a:lin ang="2700000" scaled="1"/>
            </a:gradFill>
            <a:ln>
              <a:noFill/>
            </a:ln>
          </p:spPr>
          <p:txBody>
            <a:bodyPr wrap="none" rtlCol="0" anchor="ctr"/>
            <a:lstStyle/>
            <a:p>
              <a:pPr algn="ctr"/>
              <a:endParaRPr lang="zh-CN" altLang="en-US"/>
            </a:p>
          </p:txBody>
        </p:sp>
        <p:sp>
          <p:nvSpPr>
            <p:cNvPr id="2058" name="Полилиния 2057"/>
            <p:cNvSpPr>
              <a:spLocks/>
            </p:cNvSpPr>
            <p:nvPr/>
          </p:nvSpPr>
          <p:spPr>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Lst>
              <a:ahLst/>
              <a:cxnLst/>
              <a:rect l="0" t="0" r="r" b="b"/>
              <a:pathLst>
                <a:path w="5740" h="1906">
                  <a:moveTo>
                    <a:pt x="0" y="0"/>
                  </a:moveTo>
                  <a:lnTo>
                    <a:pt x="0" y="1906"/>
                  </a:lnTo>
                  <a:lnTo>
                    <a:pt x="5740" y="1906"/>
                  </a:lnTo>
                  <a:lnTo>
                    <a:pt x="5740" y="0"/>
                  </a:lnTo>
                  <a:lnTo>
                    <a:pt x="0" y="0"/>
                  </a:lnTo>
                  <a:close/>
                </a:path>
              </a:pathLst>
            </a:custGeom>
            <a:gradFill>
              <a:gsLst>
                <a:gs pos="0">
                  <a:srgbClr val="000514">
                    <a:alpha val="100000"/>
                  </a:srgbClr>
                </a:gs>
                <a:gs pos="100000">
                  <a:srgbClr val="003399">
                    <a:alpha val="100000"/>
                  </a:srgbClr>
                </a:gs>
              </a:gsLst>
              <a:lin ang="5400000" scaled="1"/>
            </a:gradFill>
            <a:ln>
              <a:noFill/>
            </a:ln>
          </p:spPr>
          <p:txBody>
            <a:bodyPr wrap="none" rtlCol="0" anchor="ctr"/>
            <a:lstStyle/>
            <a:p>
              <a:pPr algn="ctr"/>
              <a:endParaRPr lang="zh-CN" altLang="en-US"/>
            </a:p>
          </p:txBody>
        </p:sp>
      </p:grpSp>
      <p:sp>
        <p:nvSpPr>
          <p:cNvPr id="2051" name="Заголовок 2050"/>
          <p:cNvSpPr>
            <a:spLocks noGrp="1" noRot="1"/>
          </p:cNvSpPr>
          <p:nvPr>
            <p:ph type="title" idx="4294967295"/>
          </p:nvPr>
        </p:nvSpPr>
        <p:spPr>
          <a:xfrm>
            <a:off x="457200" y="274638"/>
            <a:ext cx="8229600" cy="1143000"/>
          </a:xfrm>
          <a:prstGeom prst="rect">
            <a:avLst/>
          </a:prstGeom>
          <a:noFill/>
          <a:ln>
            <a:noFill/>
          </a:ln>
          <a:effectLst/>
        </p:spPr>
        <p:txBody>
          <a:bodyPr anchor="ctr"/>
          <a:lstStyle/>
          <a:p>
            <a:pPr lvl="0"/>
            <a:r>
              <a:rPr lang="en-US" altLang="en-US" dirty="0"/>
              <a:t>Образец заголовка</a:t>
            </a:r>
          </a:p>
        </p:txBody>
      </p:sp>
      <p:sp>
        <p:nvSpPr>
          <p:cNvPr id="2052" name="Текст 2051"/>
          <p:cNvSpPr>
            <a:spLocks noGrp="1"/>
          </p:cNvSpPr>
          <p:nvPr>
            <p:ph type="body" idx="1"/>
          </p:nvPr>
        </p:nvSpPr>
        <p:spPr>
          <a:xfrm>
            <a:off x="457200" y="1600200"/>
            <a:ext cx="8229600" cy="4525963"/>
          </a:xfrm>
          <a:prstGeom prst="rect">
            <a:avLst/>
          </a:prstGeom>
          <a:noFill/>
          <a:ln>
            <a:noFill/>
          </a:ln>
          <a:effectLst/>
        </p:spPr>
        <p:txBody>
          <a:bodyPr/>
          <a:lstStyle/>
          <a:p>
            <a:pPr lvl="0"/>
            <a:r>
              <a:rPr lang="en-US" altLang="en-US" dirty="0"/>
              <a:t>Образец текста</a:t>
            </a:r>
          </a:p>
          <a:p>
            <a:pPr lvl="1"/>
            <a:r>
              <a:rPr lang="en-US" altLang="en-US" dirty="0"/>
              <a:t>Второй уровень</a:t>
            </a:r>
          </a:p>
          <a:p>
            <a:pPr lvl="2"/>
            <a:r>
              <a:rPr lang="en-US" altLang="en-US" dirty="0"/>
              <a:t>Третий уровень</a:t>
            </a:r>
          </a:p>
          <a:p>
            <a:pPr lvl="3"/>
            <a:r>
              <a:rPr lang="en-US" altLang="en-US" dirty="0"/>
              <a:t>Четвертый уровень</a:t>
            </a:r>
          </a:p>
          <a:p>
            <a:pPr lvl="4"/>
            <a:r>
              <a:rPr lang="en-US" altLang="en-US" dirty="0"/>
              <a:t>Пятый уровень</a:t>
            </a:r>
          </a:p>
        </p:txBody>
      </p:sp>
      <p:sp>
        <p:nvSpPr>
          <p:cNvPr id="2053" name="Дата 2052"/>
          <p:cNvSpPr>
            <a:spLocks noGrp="1"/>
          </p:cNvSpPr>
          <p:nvPr>
            <p:ph type="dt" sz="quarter" idx="2"/>
          </p:nvPr>
        </p:nvSpPr>
        <p:spPr>
          <a:xfrm>
            <a:off x="457200" y="6248400"/>
            <a:ext cx="2133600" cy="476250"/>
          </a:xfrm>
          <a:prstGeom prst="rect">
            <a:avLst/>
          </a:prstGeom>
          <a:noFill/>
          <a:ln>
            <a:noFill/>
          </a:ln>
          <a:effectLst/>
        </p:spPr>
        <p:txBody>
          <a:bodyPr anchor="b" anchorCtr="0"/>
          <a:lstStyle/>
          <a:p>
            <a:pPr algn="l"/>
            <a:endParaRPr lang="en-US" altLang="en-US" sz="1200" dirty="0">
              <a:latin typeface="Arial" charset="0"/>
            </a:endParaRPr>
          </a:p>
        </p:txBody>
      </p:sp>
      <p:sp>
        <p:nvSpPr>
          <p:cNvPr id="2054" name="Нижний колонтитул 2053"/>
          <p:cNvSpPr>
            <a:spLocks noGrp="1"/>
          </p:cNvSpPr>
          <p:nvPr>
            <p:ph type="ftr" sz="quarter" idx="3"/>
          </p:nvPr>
        </p:nvSpPr>
        <p:spPr>
          <a:xfrm>
            <a:off x="3124200" y="6251575"/>
            <a:ext cx="2895600" cy="476250"/>
          </a:xfrm>
          <a:prstGeom prst="rect">
            <a:avLst/>
          </a:prstGeom>
          <a:noFill/>
          <a:ln>
            <a:noFill/>
          </a:ln>
          <a:effectLst/>
        </p:spPr>
        <p:txBody>
          <a:bodyPr anchor="b" anchorCtr="0"/>
          <a:lstStyle/>
          <a:p>
            <a:endParaRPr lang="en-US" altLang="en-US" sz="1200" dirty="0">
              <a:latin typeface="Arial" charset="0"/>
            </a:endParaRPr>
          </a:p>
        </p:txBody>
      </p:sp>
      <p:sp>
        <p:nvSpPr>
          <p:cNvPr id="2055" name="Номер слайда 2054"/>
          <p:cNvSpPr>
            <a:spLocks noGrp="1"/>
          </p:cNvSpPr>
          <p:nvPr>
            <p:ph type="sldNum" sz="quarter" idx="4"/>
          </p:nvPr>
        </p:nvSpPr>
        <p:spPr>
          <a:xfrm>
            <a:off x="6553200" y="6254750"/>
            <a:ext cx="2133600" cy="476250"/>
          </a:xfrm>
          <a:prstGeom prst="rect">
            <a:avLst/>
          </a:prstGeom>
          <a:noFill/>
          <a:ln>
            <a:noFill/>
          </a:ln>
          <a:effectLst/>
        </p:spPr>
        <p:txBody>
          <a:bodyPr anchor="b" anchorCtr="0"/>
          <a:lstStyle/>
          <a:p>
            <a:pPr algn="r"/>
            <a:fld id="{12FF1C42-D199-3055-1086-587298610EC3}" type="slidenum">
              <a:rPr lang="en-US" altLang="en-US" sz="1200" dirty="0">
                <a:latin typeface="Arial" charset="0"/>
              </a:rPr>
              <a:pPr algn="r"/>
              <a:t>‹#›</a:t>
            </a:fld>
            <a:endParaRPr lang="en-US" altLang="en-US" sz="1200" dirty="0">
              <a:latin typeface="Arial" charset="0"/>
            </a:endParaRPr>
          </a:p>
        </p:txBody>
      </p:sp>
    </p:spTree>
  </p:cSld>
  <p:clrMap bg1="dk1" tx1="lt1" bg2="dk2" tx2="lt2" accent1="accent1" accent2="accent2" accent3="accent3" accent4="accent4" accent5="accent5" accent6="accent6" hlink="hlink" folHlink="folHlink"/>
  <p:sldLayoutIdLst>
    <p:sldLayoutId id="2147489148" r:id="rId1"/>
    <p:sldLayoutId id="2147489149" r:id="rId2"/>
    <p:sldLayoutId id="2147489150" r:id="rId3"/>
    <p:sldLayoutId id="2147489151" r:id="rId4"/>
    <p:sldLayoutId id="2147489152" r:id="rId5"/>
    <p:sldLayoutId id="2147489153" r:id="rId6"/>
    <p:sldLayoutId id="2147489154" r:id="rId7"/>
    <p:sldLayoutId id="2147489155" r:id="rId8"/>
    <p:sldLayoutId id="2147489156" r:id="rId9"/>
    <p:sldLayoutId id="2147489157" r:id="rId10"/>
    <p:sldLayoutId id="2147489158" r:id="rId11"/>
    <p:sldLayoutId id="2147489159" r:id="rId12"/>
  </p:sldLayoutIdLst>
  <p:txStyles>
    <p:titleStyle>
      <a:lvl1pPr marL="0" indent="0" algn="ctr" rtl="0" eaLnBrk="0" fontAlgn="base" hangingPunct="0">
        <a:lnSpc>
          <a:spcPct val="100000"/>
        </a:lnSpc>
        <a:spcBef>
          <a:spcPct val="0"/>
        </a:spcBef>
        <a:spcAft>
          <a:spcPct val="0"/>
        </a:spcAft>
        <a:buNone/>
        <a:defRPr sz="4400" b="1">
          <a:solidFill>
            <a:srgbClr val="E5E5FF"/>
          </a:solidFill>
          <a:latin typeface="Garamond" charset="0"/>
        </a:defRPr>
      </a:lvl1pPr>
    </p:titleStyle>
    <p:body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p:bodyStyle>
    <p:otherStyle>
      <a:lvl1pPr marL="0" indent="0" algn="l" rtl="0" eaLnBrk="1" fontAlgn="base" hangingPunct="1">
        <a:lnSpc>
          <a:spcPct val="100000"/>
        </a:lnSpc>
        <a:spcBef>
          <a:spcPct val="0"/>
        </a:spcBef>
        <a:spcAft>
          <a:spcPct val="0"/>
        </a:spcAft>
        <a:buNone/>
        <a:defRPr sz="1800">
          <a:solidFill>
            <a:srgbClr val="FFFFFF"/>
          </a:solidFill>
          <a:latin typeface="Garamond" charset="0"/>
        </a:defRPr>
      </a:lvl1pPr>
      <a:lvl2pPr marL="457200" indent="0" algn="l" rtl="0" eaLnBrk="1" fontAlgn="base" hangingPunct="1">
        <a:lnSpc>
          <a:spcPct val="100000"/>
        </a:lnSpc>
        <a:spcBef>
          <a:spcPct val="0"/>
        </a:spcBef>
        <a:spcAft>
          <a:spcPct val="0"/>
        </a:spcAft>
        <a:buNone/>
        <a:defRPr sz="1800">
          <a:solidFill>
            <a:srgbClr val="FFFFFF"/>
          </a:solidFill>
          <a:latin typeface="Garamond" charset="0"/>
        </a:defRPr>
      </a:lvl2pPr>
      <a:lvl3pPr marL="914400" indent="0" algn="l" rtl="0" eaLnBrk="1" fontAlgn="base" hangingPunct="1">
        <a:lnSpc>
          <a:spcPct val="100000"/>
        </a:lnSpc>
        <a:spcBef>
          <a:spcPct val="0"/>
        </a:spcBef>
        <a:spcAft>
          <a:spcPct val="0"/>
        </a:spcAft>
        <a:buNone/>
        <a:defRPr sz="1800">
          <a:solidFill>
            <a:srgbClr val="FFFFFF"/>
          </a:solidFill>
          <a:latin typeface="Garamond" charset="0"/>
        </a:defRPr>
      </a:lvl3pPr>
      <a:lvl4pPr marL="1371600" indent="0" algn="l" rtl="0" eaLnBrk="1" fontAlgn="base" hangingPunct="1">
        <a:lnSpc>
          <a:spcPct val="100000"/>
        </a:lnSpc>
        <a:spcBef>
          <a:spcPct val="0"/>
        </a:spcBef>
        <a:spcAft>
          <a:spcPct val="0"/>
        </a:spcAft>
        <a:buNone/>
        <a:defRPr sz="1800">
          <a:solidFill>
            <a:srgbClr val="FFFFFF"/>
          </a:solidFill>
          <a:latin typeface="Garamond" charset="0"/>
        </a:defRPr>
      </a:lvl4pPr>
      <a:lvl5pPr marL="1828800" indent="0" algn="l" rtl="0" eaLnBrk="1" fontAlgn="base" hangingPunct="1">
        <a:lnSpc>
          <a:spcPct val="100000"/>
        </a:lnSpc>
        <a:spcBef>
          <a:spcPct val="0"/>
        </a:spcBef>
        <a:spcAft>
          <a:spcPct val="0"/>
        </a:spcAft>
        <a:buNone/>
        <a:defRPr sz="1800">
          <a:solidFill>
            <a:srgbClr val="FFFFFF"/>
          </a:solidFill>
          <a:latin typeface="Garamond" charset="0"/>
        </a:defRPr>
      </a:lvl5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3073"/>
          <p:cNvSpPr>
            <a:spLocks noGrp="1"/>
          </p:cNvSpPr>
          <p:nvPr>
            <p:ph type="ctrTitle" idx="4294967295"/>
          </p:nvPr>
        </p:nvSpPr>
        <p:spPr>
          <a:xfrm>
            <a:off x="395536" y="1844824"/>
            <a:ext cx="7916862" cy="2641600"/>
          </a:xfrm>
          <a:ln/>
        </p:spPr>
        <p:txBody>
          <a:bodyPr wrap="square" lIns="91440" tIns="45720" rIns="91440" bIns="45720" anchor="ctr"/>
          <a:lstStyle>
            <a:lvl1pPr>
              <a:defRPr/>
            </a:lvl1pPr>
          </a:lstStyle>
          <a:p>
            <a:r>
              <a:rPr lang="en-US" altLang="en-US" sz="7200" b="1" dirty="0"/>
              <a:t>Этапы развития экономической теории</a:t>
            </a:r>
          </a:p>
        </p:txBody>
      </p:sp>
      <p:sp>
        <p:nvSpPr>
          <p:cNvPr id="3076" name="Прямоугольник 3075"/>
          <p:cNvSpPr>
            <a:spLocks/>
          </p:cNvSpPr>
          <p:nvPr/>
        </p:nvSpPr>
        <p:spPr>
          <a:xfrm>
            <a:off x="0" y="115888"/>
            <a:ext cx="9036050" cy="923925"/>
          </a:xfrm>
          <a:prstGeom prst="rect">
            <a:avLst/>
          </a:prstGeom>
          <a:noFill/>
          <a:ln>
            <a:noFill/>
          </a:ln>
        </p:spPr>
        <p:txBody>
          <a:bodyPr>
            <a:spAutoFit/>
          </a:bodyPr>
          <a:lstStyle/>
          <a:p>
            <a:r>
              <a:rPr lang="en-US" altLang="en-US" dirty="0"/>
              <a:t>Государственное бюджетное образовательное учреждение среднего профессионального образования</a:t>
            </a:r>
          </a:p>
          <a:p>
            <a:r>
              <a:rPr lang="en-US" altLang="en-US" b="1" dirty="0"/>
              <a:t>Санкт-Петербургский технический колледж управления и коммерции</a:t>
            </a:r>
            <a:r>
              <a:rPr lang="en-US" altLang="en-US" dirty="0"/>
              <a:t> </a:t>
            </a:r>
          </a:p>
        </p:txBody>
      </p:sp>
      <p:sp>
        <p:nvSpPr>
          <p:cNvPr id="4" name="Прямоугольник 3"/>
          <p:cNvSpPr/>
          <p:nvPr/>
        </p:nvSpPr>
        <p:spPr>
          <a:xfrm>
            <a:off x="3851920" y="5445224"/>
            <a:ext cx="5112568" cy="1200329"/>
          </a:xfrm>
          <a:prstGeom prst="rect">
            <a:avLst/>
          </a:prstGeom>
        </p:spPr>
        <p:txBody>
          <a:bodyPr wrap="square">
            <a:spAutoFit/>
          </a:bodyPr>
          <a:lstStyle/>
          <a:p>
            <a:r>
              <a:rPr lang="ru-RU" sz="2400" b="1" dirty="0" err="1" smtClean="0"/>
              <a:t>Белан</a:t>
            </a:r>
            <a:r>
              <a:rPr lang="ru-RU" sz="2400" b="1" dirty="0" smtClean="0"/>
              <a:t> Наталья Владимировна (преподаватель экономических </a:t>
            </a:r>
            <a:r>
              <a:rPr lang="ru-RU" sz="2400" b="1" dirty="0" smtClean="0"/>
              <a:t>дисциплин</a:t>
            </a:r>
            <a:r>
              <a:rPr lang="ru-RU" sz="2400" dirty="0" smtClean="0"/>
              <a:t>)</a:t>
            </a:r>
            <a:endParaRPr lang="ru-RU" sz="24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Текст 12289"/>
          <p:cNvSpPr>
            <a:spLocks noGrp="1"/>
          </p:cNvSpPr>
          <p:nvPr>
            <p:ph type="body" idx="4294967295"/>
          </p:nvPr>
        </p:nvSpPr>
        <p:spPr>
          <a:xfrm>
            <a:off x="0" y="260350"/>
            <a:ext cx="8964612" cy="6840538"/>
          </a:xfrm>
          <a:ln/>
        </p:spPr>
        <p:txBody>
          <a:bodyPr wrap="square" lIns="91440" tIns="45720" rIns="91440" bIns="45720" anchor="t" anchorCtr="0"/>
          <a:lstStyle/>
          <a:p>
            <a:pPr>
              <a:lnSpc>
                <a:spcPct val="80000"/>
              </a:lnSpc>
              <a:buNone/>
            </a:pPr>
            <a:r>
              <a:rPr lang="en-US" altLang="en-US" sz="2200" dirty="0"/>
              <a:t>Общие характерные признаки классической школы:</a:t>
            </a:r>
          </a:p>
          <a:p>
            <a:pPr>
              <a:lnSpc>
                <a:spcPct val="80000"/>
              </a:lnSpc>
            </a:pPr>
            <a:endParaRPr/>
          </a:p>
          <a:p>
            <a:pPr>
              <a:lnSpc>
                <a:spcPct val="80000"/>
              </a:lnSpc>
            </a:pPr>
            <a:r>
              <a:rPr lang="en-US" altLang="en-US" sz="2200" dirty="0"/>
              <a:t>1) неприятие протекционизма в экономической политике государства;</a:t>
            </a:r>
          </a:p>
          <a:p>
            <a:pPr>
              <a:lnSpc>
                <a:spcPct val="80000"/>
              </a:lnSpc>
            </a:pPr>
            <a:endParaRPr/>
          </a:p>
          <a:p>
            <a:pPr>
              <a:lnSpc>
                <a:spcPct val="80000"/>
              </a:lnSpc>
            </a:pPr>
            <a:r>
              <a:rPr lang="en-US" altLang="en-US" sz="2200" dirty="0"/>
              <a:t>2) преимущественный анализ сферы производства в отрыве от сферы обращения, выработка и применение прогрессивных методологических приемов анализа;</a:t>
            </a:r>
          </a:p>
          <a:p>
            <a:pPr>
              <a:lnSpc>
                <a:spcPct val="80000"/>
              </a:lnSpc>
            </a:pPr>
            <a:endParaRPr/>
          </a:p>
          <a:p>
            <a:pPr>
              <a:lnSpc>
                <a:spcPct val="80000"/>
              </a:lnSpc>
            </a:pPr>
            <a:r>
              <a:rPr lang="en-US" altLang="en-US" sz="2200" dirty="0"/>
              <a:t>3) попытки выявить механизм формирования стоимости товаров и колебания уровня цен на рынке в связи с издержками производства или количеством затраченного труда;</a:t>
            </a:r>
          </a:p>
          <a:p>
            <a:pPr>
              <a:lnSpc>
                <a:spcPct val="80000"/>
              </a:lnSpc>
            </a:pPr>
            <a:endParaRPr/>
          </a:p>
          <a:p>
            <a:pPr>
              <a:lnSpc>
                <a:spcPct val="80000"/>
              </a:lnSpc>
            </a:pPr>
            <a:r>
              <a:rPr lang="en-US" altLang="en-US" sz="2200" dirty="0"/>
              <a:t>4) категория «стоимость» признается исходной категорией экономики и анализа;</a:t>
            </a:r>
          </a:p>
          <a:p>
            <a:pPr>
              <a:lnSpc>
                <a:spcPct val="80000"/>
              </a:lnSpc>
            </a:pPr>
            <a:endParaRPr/>
          </a:p>
          <a:p>
            <a:pPr>
              <a:lnSpc>
                <a:spcPct val="80000"/>
              </a:lnSpc>
            </a:pPr>
            <a:r>
              <a:rPr lang="en-US" altLang="en-US" sz="2200" dirty="0"/>
              <a:t>5) попытка обосновать динамизм и равновесность состояния экономики;</a:t>
            </a:r>
          </a:p>
          <a:p>
            <a:pPr>
              <a:lnSpc>
                <a:spcPct val="80000"/>
              </a:lnSpc>
            </a:pPr>
            <a:endParaRPr/>
          </a:p>
          <a:p>
            <a:pPr>
              <a:lnSpc>
                <a:spcPct val="80000"/>
              </a:lnSpc>
            </a:pPr>
            <a:r>
              <a:rPr lang="en-US" altLang="en-US" sz="2200" dirty="0"/>
              <a:t>6) деньги были признаны стихийно выделившимся товаром в товарном мире, который нельзя отменить никакими соглашениями.</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3313"/>
          <p:cNvSpPr>
            <a:spLocks noGrp="1" noRot="1"/>
          </p:cNvSpPr>
          <p:nvPr>
            <p:ph type="title" idx="4294967295"/>
          </p:nvPr>
        </p:nvSpPr>
        <p:spPr>
          <a:xfrm>
            <a:off x="4787900" y="0"/>
            <a:ext cx="4356100" cy="981075"/>
          </a:xfrm>
          <a:ln/>
        </p:spPr>
        <p:txBody>
          <a:bodyPr wrap="square" lIns="91440" tIns="45720" rIns="91440" bIns="45720" anchor="ctr"/>
          <a:lstStyle/>
          <a:p>
            <a:r>
              <a:rPr lang="en-US" altLang="en-US" b="1" dirty="0"/>
              <a:t>Давид Рикардо</a:t>
            </a:r>
          </a:p>
        </p:txBody>
      </p:sp>
      <p:sp>
        <p:nvSpPr>
          <p:cNvPr id="13315" name="Текст 13314"/>
          <p:cNvSpPr>
            <a:spLocks noGrp="1"/>
          </p:cNvSpPr>
          <p:nvPr>
            <p:ph type="body" sz="half" idx="4294967295"/>
          </p:nvPr>
        </p:nvSpPr>
        <p:spPr>
          <a:xfrm>
            <a:off x="468313" y="908050"/>
            <a:ext cx="4038600" cy="5360988"/>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pPr>
              <a:lnSpc>
                <a:spcPct val="90000"/>
              </a:lnSpc>
            </a:pPr>
            <a:r>
              <a:rPr lang="en-US" altLang="en-US" sz="2000" dirty="0"/>
              <a:t>Существуют три основных класса и соответствующие им три вида доходов: </a:t>
            </a:r>
          </a:p>
          <a:p>
            <a:pPr>
              <a:lnSpc>
                <a:spcPct val="90000"/>
              </a:lnSpc>
              <a:buNone/>
            </a:pPr>
            <a:r>
              <a:rPr lang="en-US" altLang="en-US" sz="2000" dirty="0"/>
              <a:t>владельцы земли — </a:t>
            </a:r>
            <a:r>
              <a:rPr lang="en-US" altLang="en-US" sz="2000" u="sng" dirty="0"/>
              <a:t>рента</a:t>
            </a:r>
            <a:r>
              <a:rPr lang="en-US" altLang="en-US" sz="2000" dirty="0"/>
              <a:t>; </a:t>
            </a:r>
          </a:p>
          <a:p>
            <a:pPr>
              <a:lnSpc>
                <a:spcPct val="90000"/>
              </a:lnSpc>
              <a:buNone/>
            </a:pPr>
            <a:r>
              <a:rPr lang="en-US" altLang="en-US" sz="2000" dirty="0"/>
              <a:t>собственники денег и капитала, необходимого для обработки этой земли — </a:t>
            </a:r>
            <a:r>
              <a:rPr lang="en-US" altLang="en-US" sz="2000" u="sng" dirty="0"/>
              <a:t>прибыль</a:t>
            </a:r>
            <a:r>
              <a:rPr lang="en-US" altLang="en-US" sz="2000" dirty="0"/>
              <a:t>; </a:t>
            </a:r>
          </a:p>
          <a:p>
            <a:pPr>
              <a:lnSpc>
                <a:spcPct val="90000"/>
              </a:lnSpc>
              <a:buNone/>
            </a:pPr>
            <a:r>
              <a:rPr lang="en-US" altLang="en-US" sz="2000" dirty="0"/>
              <a:t>рабочие, обрабатывающие эту землю — </a:t>
            </a:r>
            <a:r>
              <a:rPr lang="en-US" altLang="en-US" sz="2000" u="sng" dirty="0"/>
              <a:t>заработная плата</a:t>
            </a:r>
            <a:r>
              <a:rPr lang="en-US" altLang="en-US" sz="2000" dirty="0"/>
              <a:t>. </a:t>
            </a:r>
          </a:p>
          <a:p>
            <a:pPr>
              <a:lnSpc>
                <a:spcPct val="90000"/>
              </a:lnSpc>
            </a:pPr>
            <a:r>
              <a:rPr lang="en-US" altLang="en-US" sz="2000" dirty="0"/>
              <a:t>Главная задача политической экономии — определить законы, управляющие распределением доходов. </a:t>
            </a:r>
          </a:p>
          <a:p>
            <a:pPr>
              <a:lnSpc>
                <a:spcPct val="90000"/>
              </a:lnSpc>
            </a:pPr>
            <a:r>
              <a:rPr lang="en-US" altLang="en-US" sz="2000" dirty="0"/>
              <a:t>Государство не должно вмешиваться ни в производство, ни в обмен, ни в распределение. </a:t>
            </a:r>
          </a:p>
        </p:txBody>
      </p:sp>
      <p:pic>
        <p:nvPicPr>
          <p:cNvPr id="13316" name="Содержимое 13315"/>
          <p:cNvPicPr>
            <a:picLocks noGrp="1" noChangeAspect="1"/>
          </p:cNvPicPr>
          <p:nvPr>
            <p:ph sz="half" idx="4294967295"/>
          </p:nvPr>
        </p:nvPicPr>
        <p:blipFill>
          <a:blip r:embed="rId2" cstate="print">
            <a:alphaModFix/>
            <a:extLst/>
          </a:blip>
          <a:srcRect/>
          <a:stretch>
            <a:fillRect/>
          </a:stretch>
        </p:blipFill>
        <p:spPr>
          <a:xfrm>
            <a:off x="5076825" y="1341438"/>
            <a:ext cx="3657601" cy="4213225"/>
          </a:xfrm>
          <a:prstGeom prst="rect">
            <a:avLst/>
          </a:prstGeom>
          <a:noFill/>
          <a:ln>
            <a:noFill/>
          </a:ln>
          <a:effectLst/>
        </p:spPr>
      </p:pic>
      <p:sp>
        <p:nvSpPr>
          <p:cNvPr id="13317" name="TextBox 13316"/>
          <p:cNvSpPr txBox="1">
            <a:spLocks/>
          </p:cNvSpPr>
          <p:nvPr/>
        </p:nvSpPr>
        <p:spPr>
          <a:xfrm>
            <a:off x="5148263" y="5661025"/>
            <a:ext cx="3671887" cy="396875"/>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lgn="ctr">
              <a:spcBef>
                <a:spcPct val="50000"/>
              </a:spcBef>
              <a:buSzPct val="100000"/>
              <a:buFont typeface="Arial" charset="0"/>
              <a:buNone/>
            </a:pPr>
            <a:r>
              <a:rPr lang="en-US" altLang="en-US" sz="2000" dirty="0"/>
              <a:t>1772 - 1823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4337"/>
          <p:cNvSpPr>
            <a:spLocks noGrp="1" noRot="1"/>
          </p:cNvSpPr>
          <p:nvPr>
            <p:ph type="title" idx="4294967295"/>
          </p:nvPr>
        </p:nvSpPr>
        <p:spPr>
          <a:xfrm>
            <a:off x="3059113" y="0"/>
            <a:ext cx="6084887" cy="620713"/>
          </a:xfrm>
          <a:ln/>
        </p:spPr>
        <p:txBody>
          <a:bodyPr wrap="square" lIns="91440" tIns="45720" rIns="91440" bIns="45720" anchor="ctr"/>
          <a:lstStyle/>
          <a:p>
            <a:r>
              <a:rPr lang="en-US" altLang="en-US" sz="4000" b="1" dirty="0"/>
              <a:t>Учение физиократов</a:t>
            </a:r>
          </a:p>
        </p:txBody>
      </p:sp>
      <p:sp>
        <p:nvSpPr>
          <p:cNvPr id="14339" name="Текст 14338"/>
          <p:cNvSpPr>
            <a:spLocks noGrp="1"/>
          </p:cNvSpPr>
          <p:nvPr>
            <p:ph type="body" idx="4294967295"/>
          </p:nvPr>
        </p:nvSpPr>
        <p:spPr>
          <a:xfrm>
            <a:off x="0" y="692150"/>
            <a:ext cx="9144000" cy="6308725"/>
          </a:xfrm>
          <a:ln/>
        </p:spPr>
        <p:txBody>
          <a:bodyPr wrap="square" lIns="91440" tIns="45720" rIns="91440" bIns="45720" anchor="t" anchorCtr="0"/>
          <a:lstStyle/>
          <a:p>
            <a:pPr>
              <a:lnSpc>
                <a:spcPct val="80000"/>
              </a:lnSpc>
              <a:buNone/>
            </a:pPr>
            <a:r>
              <a:rPr lang="en-US" altLang="en-US" sz="1900" dirty="0"/>
              <a:t>Центральные идеи теории физиократии таковы: </a:t>
            </a:r>
          </a:p>
          <a:p>
            <a:pPr>
              <a:lnSpc>
                <a:spcPct val="80000"/>
              </a:lnSpc>
            </a:pPr>
            <a:r>
              <a:rPr lang="en-US" altLang="en-US" sz="1900" dirty="0"/>
              <a:t>1) экономические законы носят естественный характер (то есть, понятны каждому), и отклонение от них ведет к нарушению процесса производства;</a:t>
            </a:r>
          </a:p>
          <a:p>
            <a:pPr>
              <a:lnSpc>
                <a:spcPct val="80000"/>
              </a:lnSpc>
            </a:pPr>
            <a:r>
              <a:rPr lang="en-US" altLang="en-US" sz="1900" dirty="0"/>
              <a:t>2) источником богатства является сфера производства материальных благ - земледелие. Только земледельческий труд является производительным, так как при этом работают природа и земля, а труд в других сферах (торговля и промышленность) является непроизводительным или «бесплодным»;</a:t>
            </a:r>
          </a:p>
          <a:p>
            <a:pPr>
              <a:lnSpc>
                <a:spcPct val="80000"/>
              </a:lnSpc>
            </a:pPr>
            <a:r>
              <a:rPr lang="en-US" altLang="en-US" sz="1900" dirty="0"/>
              <a:t>3) под чистым продуктом физиократы понимали разницу между суммой всех благ и затратами на производство продукта в сельском хозяйстве. Этот избыток (чистый продукт) - уникальный дар природы. Промышленный труд лишь изменяет его форму, не увеличивая размера чистого продукта;</a:t>
            </a:r>
          </a:p>
          <a:p>
            <a:pPr>
              <a:lnSpc>
                <a:spcPct val="80000"/>
              </a:lnSpc>
            </a:pPr>
            <a:r>
              <a:rPr lang="en-US" altLang="en-US" sz="1900" dirty="0"/>
              <a:t>4) физиократы проанализировали вещественные составные части капитала, различая «ежегодные авансы», годичные затраты и «первичные авансы», представляющие собой фонд организации земледельческого хозяйства и затрачивающиеся сразу на много лет вперед. «Первичные авансы» (затраты на земледельческое оборудование) соответствуют основному капиталу, а «ежегодные авансы» (ежегодные затраты на сельскохозяйственное производство) - оборотному капиталу; </a:t>
            </a:r>
          </a:p>
          <a:p>
            <a:pPr>
              <a:lnSpc>
                <a:spcPct val="80000"/>
              </a:lnSpc>
            </a:pPr>
            <a:r>
              <a:rPr lang="en-US" altLang="en-US" sz="1900" dirty="0"/>
              <a:t>5) деньги не причислялись ни к одному из видов авансов. Для физиократов не существовало понятия «денежного капитала», они утверждали, что деньги сами по себе бесплодны, и признавали лишь одну функцию денег - как средства обращения. Накопление денег считали вредным, поскольку оно изымает деньги из обращения и лишает их единственной полезной функции - служить обмену товаров. </a:t>
            </a:r>
          </a:p>
          <a:p>
            <a:pPr>
              <a:lnSpc>
                <a:spcPct val="80000"/>
              </a:lnSpc>
              <a:buNone/>
            </a:pPr>
            <a:r>
              <a:rPr lang="en-US" altLang="en-US" sz="1900" dirty="0"/>
              <a:t>Основоположник школы физиократов Франсуа Кенэ (1694 - 1767) был придворным медиком Людовика XV, а проблемами экономики занялся в 60 лет.</a:t>
            </a:r>
          </a:p>
          <a:p>
            <a:pPr>
              <a:lnSpc>
                <a:spcPct val="80000"/>
              </a:lnSpc>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5361"/>
          <p:cNvSpPr>
            <a:spLocks noGrp="1" noRot="1"/>
          </p:cNvSpPr>
          <p:nvPr>
            <p:ph type="title" idx="4294967295"/>
          </p:nvPr>
        </p:nvSpPr>
        <p:spPr>
          <a:xfrm>
            <a:off x="2051050" y="0"/>
            <a:ext cx="7092950" cy="908050"/>
          </a:xfrm>
          <a:ln/>
        </p:spPr>
        <p:txBody>
          <a:bodyPr wrap="square" lIns="91440" tIns="45720" rIns="91440" bIns="45720" anchor="ctr"/>
          <a:lstStyle/>
          <a:p>
            <a:r>
              <a:rPr lang="en-US" altLang="en-US" b="1" dirty="0"/>
              <a:t> </a:t>
            </a:r>
            <a:r>
              <a:rPr lang="en-US" altLang="en-US" sz="2800" b="1" dirty="0"/>
              <a:t>Концепция экономического либерализма</a:t>
            </a:r>
          </a:p>
        </p:txBody>
      </p:sp>
      <p:sp>
        <p:nvSpPr>
          <p:cNvPr id="15363" name="Текст 15362"/>
          <p:cNvSpPr>
            <a:spLocks noGrp="1"/>
          </p:cNvSpPr>
          <p:nvPr>
            <p:ph type="body" idx="4294967295"/>
          </p:nvPr>
        </p:nvSpPr>
        <p:spPr>
          <a:xfrm>
            <a:off x="179388" y="836613"/>
            <a:ext cx="8713788" cy="5832475"/>
          </a:xfrm>
          <a:ln/>
        </p:spPr>
        <p:txBody>
          <a:bodyPr wrap="square" lIns="91440" tIns="45720" rIns="91440" bIns="45720" anchor="t" anchorCtr="0"/>
          <a:lstStyle/>
          <a:p>
            <a:pPr>
              <a:lnSpc>
                <a:spcPct val="80000"/>
              </a:lnSpc>
            </a:pPr>
            <a:r>
              <a:rPr lang="en-US" altLang="en-US" sz="2100" dirty="0"/>
              <a:t>Представителем экономического либерализма является Адам Смит.</a:t>
            </a:r>
          </a:p>
          <a:p>
            <a:pPr>
              <a:lnSpc>
                <a:spcPct val="80000"/>
              </a:lnSpc>
              <a:buNone/>
            </a:pPr>
            <a:r>
              <a:rPr lang="en-US" altLang="en-US" sz="2100" dirty="0"/>
              <a:t>Рыночные законы лучшим образом могут воздействовать на экономику, когда частный интерес стоит выше общественного, т.е. когда интересы общества в целом рассматриваются как сумма интересов составляющих его лиц. Смит писал: «Деньги – это великое колесо обращения». Доход рабочих, по его мнению, находится в прямой зависимости от уровня национального богатства страны. Он отрицал закономерность снижения величины оплаты труда до уровня прожиточного минимума.</a:t>
            </a:r>
          </a:p>
          <a:p>
            <a:pPr>
              <a:lnSpc>
                <a:spcPct val="80000"/>
              </a:lnSpc>
              <a:buNone/>
            </a:pPr>
            <a:r>
              <a:rPr lang="en-US" altLang="en-US" sz="2100" dirty="0"/>
              <a:t>Широко известны взгляды ученого на разделение труда. Центральная идея Смита состоит в том, что источником богатства является труд. Богатство общества он ставит в зависимость от 2-х факторов: доли населения, занятого производственным трудом; производительности труда. Сосредоточив свое внимание на меновой стоимости, Смит обнаруживает мерило в затратах труда на производство товаров. Это лежит в основе обмена. Источником ценности является труд. Под естественной ценой он понимал денежное выражение меновой стоимости и считал, что в длительной тенденции фактические рыночные цены стремятся к ней как к некоемому центру колебаний. При уравновешивании спроса и предложения в условиях свободной конкуренции рыночные цены совпадают с естественными. Смит считал, что капиталистическая экономика может находиться в 3-х состояниях: роста, падения и застоя.</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6385"/>
          <p:cNvSpPr>
            <a:spLocks noGrp="1" noRot="1"/>
          </p:cNvSpPr>
          <p:nvPr>
            <p:ph type="title" idx="4294967295"/>
          </p:nvPr>
        </p:nvSpPr>
        <p:spPr>
          <a:xfrm>
            <a:off x="5364163" y="260350"/>
            <a:ext cx="3251199" cy="706438"/>
          </a:xfrm>
          <a:ln/>
        </p:spPr>
        <p:txBody>
          <a:bodyPr wrap="square" lIns="91440" tIns="45720" rIns="91440" bIns="45720" anchor="ctr"/>
          <a:lstStyle/>
          <a:p>
            <a:r>
              <a:rPr lang="en-US" altLang="en-US" sz="4200" b="1" dirty="0"/>
              <a:t>Адам Смит</a:t>
            </a:r>
          </a:p>
        </p:txBody>
      </p:sp>
      <p:sp>
        <p:nvSpPr>
          <p:cNvPr id="16387" name="Текст 16386"/>
          <p:cNvSpPr>
            <a:spLocks noGrp="1"/>
          </p:cNvSpPr>
          <p:nvPr>
            <p:ph type="body" sz="half" idx="4294967295"/>
          </p:nvPr>
        </p:nvSpPr>
        <p:spPr>
          <a:xfrm>
            <a:off x="179388" y="260350"/>
            <a:ext cx="4316412" cy="6337300"/>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pPr>
              <a:lnSpc>
                <a:spcPct val="80000"/>
              </a:lnSpc>
            </a:pPr>
            <a:r>
              <a:rPr lang="en-US" altLang="en-US" sz="2000" dirty="0"/>
              <a:t>Государство должно поддерживать режим естественной свободы: охранять правопорядок, свободную конкуренцию и частную собственность. Оно должно выполнять и такие функции, как организацию народного образования, общественных работ, систем связи, транспорта и коммунальных служб.</a:t>
            </a:r>
          </a:p>
          <a:p>
            <a:pPr>
              <a:lnSpc>
                <a:spcPct val="80000"/>
              </a:lnSpc>
            </a:pPr>
            <a:r>
              <a:rPr lang="en-US" altLang="en-US" sz="2000" dirty="0"/>
              <a:t>Капитал характеризуется Смитом как одна из двух частей запасов, от которой ожидают получить доход, а другая часть – это та, которая идет на потребление. Им было введено деление капитала на основной и оборотный </a:t>
            </a:r>
          </a:p>
          <a:p>
            <a:pPr>
              <a:lnSpc>
                <a:spcPct val="80000"/>
              </a:lnSpc>
            </a:pPr>
            <a:r>
              <a:rPr lang="en-US" altLang="en-US" sz="2000" dirty="0"/>
              <a:t>«Невидимая рука рынка» — фраза, которую он использовал для демонстрации автономности и самодостаточности системы, основанной на эгоизме, который выступает эффективным рычагом при распределении ресурсов. </a:t>
            </a:r>
          </a:p>
        </p:txBody>
      </p:sp>
      <p:pic>
        <p:nvPicPr>
          <p:cNvPr id="16388" name="Содержимое 16387"/>
          <p:cNvPicPr>
            <a:picLocks noGrp="1" noChangeAspect="1"/>
          </p:cNvPicPr>
          <p:nvPr>
            <p:ph sz="half" idx="4294967295"/>
          </p:nvPr>
        </p:nvPicPr>
        <p:blipFill>
          <a:blip r:embed="rId2" cstate="print">
            <a:alphaModFix/>
            <a:extLst/>
          </a:blip>
          <a:srcRect/>
          <a:stretch>
            <a:fillRect/>
          </a:stretch>
        </p:blipFill>
        <p:spPr>
          <a:xfrm>
            <a:off x="4787900" y="1412875"/>
            <a:ext cx="4089400" cy="4089400"/>
          </a:xfrm>
          <a:prstGeom prst="rect">
            <a:avLst/>
          </a:prstGeom>
          <a:noFill/>
          <a:ln>
            <a:noFill/>
          </a:ln>
          <a:effectLst/>
        </p:spPr>
      </p:pic>
      <p:sp>
        <p:nvSpPr>
          <p:cNvPr id="16389" name="TextBox 16388"/>
          <p:cNvSpPr txBox="1">
            <a:spLocks/>
          </p:cNvSpPr>
          <p:nvPr/>
        </p:nvSpPr>
        <p:spPr>
          <a:xfrm>
            <a:off x="5003800" y="5661025"/>
            <a:ext cx="3671888" cy="396875"/>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lgn="ctr">
              <a:spcBef>
                <a:spcPct val="50000"/>
              </a:spcBef>
              <a:buSzPct val="100000"/>
              <a:buFont typeface="Arial" charset="0"/>
              <a:buNone/>
            </a:pPr>
            <a:r>
              <a:rPr lang="en-US" altLang="en-US" sz="2000" dirty="0"/>
              <a:t>1720-1790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7409"/>
          <p:cNvSpPr>
            <a:spLocks noGrp="1" noRot="1"/>
          </p:cNvSpPr>
          <p:nvPr>
            <p:ph type="title" idx="4294967295"/>
          </p:nvPr>
        </p:nvSpPr>
        <p:spPr>
          <a:xfrm>
            <a:off x="5003800" y="0"/>
            <a:ext cx="4140200" cy="692150"/>
          </a:xfrm>
          <a:ln/>
        </p:spPr>
        <p:txBody>
          <a:bodyPr wrap="square" lIns="91440" tIns="45720" rIns="91440" bIns="45720" anchor="ctr"/>
          <a:lstStyle/>
          <a:p>
            <a:r>
              <a:rPr lang="en-US" altLang="en-US" sz="4000" b="1" dirty="0"/>
              <a:t>Учение Маркса</a:t>
            </a:r>
          </a:p>
        </p:txBody>
      </p:sp>
      <p:sp>
        <p:nvSpPr>
          <p:cNvPr id="17411" name="Текст 17410"/>
          <p:cNvSpPr>
            <a:spLocks noGrp="1"/>
          </p:cNvSpPr>
          <p:nvPr>
            <p:ph type="body" idx="4294967295"/>
          </p:nvPr>
        </p:nvSpPr>
        <p:spPr>
          <a:xfrm>
            <a:off x="0" y="809625"/>
            <a:ext cx="9144000" cy="6048375"/>
          </a:xfrm>
          <a:ln/>
        </p:spPr>
        <p:txBody>
          <a:bodyPr wrap="square" lIns="91440" tIns="45720" rIns="91440" bIns="45720" anchor="t" anchorCtr="0"/>
          <a:lstStyle/>
          <a:p>
            <a:pPr>
              <a:lnSpc>
                <a:spcPct val="80000"/>
              </a:lnSpc>
              <a:buNone/>
            </a:pPr>
            <a:r>
              <a:rPr lang="en-US" altLang="en-US" sz="2200" dirty="0"/>
              <a:t> Маркс создал теорию трудовой стоимости. Ввел понятие «прибавочной стоимости». Он считал, что именно затраты общественного труда определяют стоимость товара.</a:t>
            </a:r>
          </a:p>
          <a:p>
            <a:pPr>
              <a:lnSpc>
                <a:spcPct val="80000"/>
              </a:lnSpc>
              <a:buNone/>
            </a:pPr>
            <a:r>
              <a:rPr lang="en-US" altLang="en-US" sz="2200" dirty="0"/>
              <a:t>Капиталист покупает потребительную стоимость товара «рабочая сила», обладающую свойством быть источником стоимости. Реализуется она на 2-м этапе обмена между трудом и капиталом – в процессе производства, когда и создается новая стоимость, содержащая прибавочную стоимость.  Реально прибавочная стоимость выступает в виде прибыли, которая в процессе реализации и распределения принимает формы: предпринимательский доход, проценты, земельная рента.</a:t>
            </a:r>
          </a:p>
          <a:p>
            <a:pPr>
              <a:lnSpc>
                <a:spcPct val="80000"/>
              </a:lnSpc>
              <a:buNone/>
            </a:pPr>
            <a:r>
              <a:rPr lang="en-US" altLang="en-US" sz="2200" dirty="0"/>
              <a:t>С развитием капитализма растет производительность труда, увеличиваются прибавочная стоимость и степень эксплуатации, так как все больше уменьшается необходимое рабочее время (стоимость рабочей силы).</a:t>
            </a:r>
          </a:p>
          <a:p>
            <a:pPr>
              <a:lnSpc>
                <a:spcPct val="80000"/>
              </a:lnSpc>
              <a:buNone/>
            </a:pPr>
            <a:r>
              <a:rPr lang="en-US" altLang="en-US" sz="2200" dirty="0"/>
              <a:t>К. Маркс исследовал капиталистические циклы. Цикл включает 4 фазы: кризис, депрессия, оживление и подъем. Кризисы он выводит из основного противоречия капитализма: производство осуществляется ради прибыли, а не ради потребления, накопление капитала превышает потребительские возможности населения, и возникает перепроизводство.</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Заголовок 18433"/>
          <p:cNvSpPr>
            <a:spLocks noGrp="1" noRot="1"/>
          </p:cNvSpPr>
          <p:nvPr>
            <p:ph type="title" idx="4294967295"/>
          </p:nvPr>
        </p:nvSpPr>
        <p:spPr>
          <a:xfrm>
            <a:off x="4932363" y="274638"/>
            <a:ext cx="3754437" cy="561975"/>
          </a:xfrm>
          <a:ln/>
        </p:spPr>
        <p:txBody>
          <a:bodyPr wrap="square" lIns="91440" tIns="45720" rIns="91440" bIns="45720" anchor="ctr"/>
          <a:lstStyle/>
          <a:p>
            <a:r>
              <a:rPr lang="en-US" altLang="en-US" b="1" dirty="0"/>
              <a:t>Карл Маркс</a:t>
            </a:r>
          </a:p>
        </p:txBody>
      </p:sp>
      <p:sp>
        <p:nvSpPr>
          <p:cNvPr id="18435" name="Текст 18434"/>
          <p:cNvSpPr>
            <a:spLocks noGrp="1"/>
          </p:cNvSpPr>
          <p:nvPr>
            <p:ph type="body" sz="half" idx="4294967295"/>
          </p:nvPr>
        </p:nvSpPr>
        <p:spPr>
          <a:xfrm>
            <a:off x="457200" y="404813"/>
            <a:ext cx="4259263" cy="5721350"/>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pPr>
              <a:lnSpc>
                <a:spcPct val="90000"/>
              </a:lnSpc>
            </a:pPr>
            <a:r>
              <a:rPr lang="en-US" altLang="en-US" dirty="0"/>
              <a:t>Основной труд – четырехтомный «Капитал» .</a:t>
            </a:r>
          </a:p>
          <a:p>
            <a:pPr>
              <a:lnSpc>
                <a:spcPct val="90000"/>
              </a:lnSpc>
            </a:pPr>
            <a:r>
              <a:rPr lang="en-US" altLang="en-US" dirty="0"/>
              <a:t>Традиционно считается, что большое значение в теории Маркса имеют следующие положения: учение о прибавочной стоимости, материалистическое понимание истории (исторический материализм) и учение о диктатуре пролетариата. </a:t>
            </a:r>
          </a:p>
        </p:txBody>
      </p:sp>
      <p:pic>
        <p:nvPicPr>
          <p:cNvPr id="18436" name="Содержимое 18435"/>
          <p:cNvPicPr>
            <a:picLocks noGrp="1" noChangeAspect="1"/>
          </p:cNvPicPr>
          <p:nvPr>
            <p:ph sz="half" idx="4294967295"/>
          </p:nvPr>
        </p:nvPicPr>
        <p:blipFill>
          <a:blip r:embed="rId2" cstate="print">
            <a:alphaModFix/>
            <a:extLst/>
          </a:blip>
          <a:srcRect/>
          <a:stretch>
            <a:fillRect/>
          </a:stretch>
        </p:blipFill>
        <p:spPr>
          <a:xfrm>
            <a:off x="5383213" y="1268413"/>
            <a:ext cx="3438525" cy="4465637"/>
          </a:xfrm>
          <a:prstGeom prst="rect">
            <a:avLst/>
          </a:prstGeom>
          <a:noFill/>
          <a:ln>
            <a:noFill/>
          </a:ln>
          <a:effectLst/>
        </p:spPr>
      </p:pic>
      <p:sp>
        <p:nvSpPr>
          <p:cNvPr id="18437" name="TextBox 18436"/>
          <p:cNvSpPr txBox="1">
            <a:spLocks/>
          </p:cNvSpPr>
          <p:nvPr/>
        </p:nvSpPr>
        <p:spPr>
          <a:xfrm>
            <a:off x="5724525" y="5876925"/>
            <a:ext cx="3168651" cy="396875"/>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lgn="ctr">
              <a:spcBef>
                <a:spcPct val="50000"/>
              </a:spcBef>
              <a:buSzPct val="100000"/>
              <a:buFont typeface="Arial" charset="0"/>
              <a:buNone/>
            </a:pPr>
            <a:r>
              <a:rPr lang="en-US" altLang="en-US" sz="2000" dirty="0"/>
              <a:t>1818 – 1883</a:t>
            </a:r>
            <a:r>
              <a:rPr lang="en-US" altLang="en-US" sz="1800"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sp>
        <p:nvSpPr>
          <p:cNvPr id="19458" name="Заголовок 19457"/>
          <p:cNvSpPr>
            <a:spLocks noGrp="1" noRot="1"/>
          </p:cNvSpPr>
          <p:nvPr>
            <p:ph type="title" idx="4294967295"/>
          </p:nvPr>
        </p:nvSpPr>
        <p:spPr>
          <a:xfrm>
            <a:off x="5003800" y="-274637"/>
            <a:ext cx="4140200" cy="549275"/>
          </a:xfrm>
          <a:ln/>
        </p:spPr>
        <p:txBody>
          <a:bodyPr wrap="square" lIns="91440" tIns="45720" rIns="91440" bIns="45720" anchor="ctr"/>
          <a:lstStyle/>
          <a:p>
            <a:r>
              <a:t/>
            </a:r>
            <a:br/>
            <a:r>
              <a:rPr lang="en-US" altLang="en-US" sz="3600" b="1" dirty="0"/>
              <a:t>Маржинализм</a:t>
            </a:r>
          </a:p>
        </p:txBody>
      </p:sp>
      <p:sp>
        <p:nvSpPr>
          <p:cNvPr id="19459" name="Текст 19458"/>
          <p:cNvSpPr>
            <a:spLocks noGrp="1"/>
          </p:cNvSpPr>
          <p:nvPr>
            <p:ph type="body" idx="4294967295"/>
          </p:nvPr>
        </p:nvSpPr>
        <p:spPr>
          <a:xfrm>
            <a:off x="323850" y="549275"/>
            <a:ext cx="8569326" cy="5903913"/>
          </a:xfrm>
          <a:ln/>
        </p:spPr>
        <p:txBody>
          <a:bodyPr wrap="square" lIns="91440" tIns="45720" rIns="91440" bIns="45720" anchor="t" anchorCtr="0"/>
          <a:lstStyle/>
          <a:p>
            <a:pPr>
              <a:lnSpc>
                <a:spcPct val="80000"/>
              </a:lnSpc>
            </a:pPr>
            <a:r>
              <a:rPr lang="en-US" altLang="en-US" sz="2100" dirty="0"/>
              <a:t>Направление в экономической науке, признающее принцип снижающейся предельной полезности фундаментальным элементом теории стоимости. Возникло в 70-е гг. XIX века в форме т. н. «маржинальной революции». Основателями школы являются К. Менгер, У. С. Джевонс и Л. Вальрас. Основной причиной возникновения маржинализма считается необходимость поиска условий, при которых данные производительные услуги распределялись бы с оптимальным результатом между конкурирующими направлениями использования. Маржиналистская революция проходила в 2 этапа. Первый этап охватывает 70-80 гг. XIX в., второй этап (1890-е гг.) получил название неоклассической школы. </a:t>
            </a:r>
          </a:p>
          <a:p>
            <a:pPr>
              <a:lnSpc>
                <a:spcPct val="80000"/>
              </a:lnSpc>
            </a:pPr>
            <a:r>
              <a:rPr lang="en-US" altLang="en-US" sz="2100" dirty="0"/>
              <a:t>Главным элементом в методологическом инструментарии Менгера является микроэкономический анализ. В работе «Основания политической экономии» Менгер переходит к теоретическим положениям политической экономии, в том числе к таким, как «ценность», «обмен», «товар», «деньги» и другие. Он разработал </a:t>
            </a:r>
            <a:r>
              <a:rPr lang="en-US" altLang="en-US" sz="2100" b="1" dirty="0"/>
              <a:t>теорию стоимости (ценности),</a:t>
            </a:r>
            <a:r>
              <a:rPr lang="en-US" altLang="en-US" sz="2100" dirty="0"/>
              <a:t> определяемую предельной полезностью. Ценность экономических благ выявляется человеком в процессе удовлетворения потребностей, т.е. тогда, когда он сознает зависимость от их наличия в своем распоряжении. Соответственно не имеют для человека никакой ценности, в том числе потребительной, только неэкономические блага.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Текст 20481"/>
          <p:cNvSpPr>
            <a:spLocks noGrp="1"/>
          </p:cNvSpPr>
          <p:nvPr>
            <p:ph type="body" sz="half" idx="4294967295"/>
          </p:nvPr>
        </p:nvSpPr>
        <p:spPr>
          <a:xfrm>
            <a:off x="323850" y="765175"/>
            <a:ext cx="4319588" cy="5678488"/>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r>
              <a:rPr lang="en-US" altLang="en-US" sz="2400" dirty="0"/>
              <a:t>Кроме того, он поясняет, что «ценность не есть нечто присущее благам, не свойство их, но, наоборот, лишь то значение, которое мы прежде всего придаем удовлетворению наших потребностей...». По мнению Менгера, «затраты труда и его количества или других благ на производство того блага, о ценности которого идет речь, не находятся в необходимой и непосредственной связи с величиной ценности» </a:t>
            </a:r>
          </a:p>
        </p:txBody>
      </p:sp>
      <p:pic>
        <p:nvPicPr>
          <p:cNvPr id="20483" name="Содержимое 20482"/>
          <p:cNvPicPr>
            <a:picLocks noGrp="1" noChangeAspect="1"/>
          </p:cNvPicPr>
          <p:nvPr>
            <p:ph sz="half" idx="4294967295"/>
          </p:nvPr>
        </p:nvPicPr>
        <p:blipFill>
          <a:blip r:embed="rId2" cstate="print">
            <a:alphaModFix/>
            <a:extLst/>
          </a:blip>
          <a:srcRect/>
          <a:stretch>
            <a:fillRect/>
          </a:stretch>
        </p:blipFill>
        <p:spPr>
          <a:xfrm>
            <a:off x="5292725" y="908050"/>
            <a:ext cx="3352801" cy="5072063"/>
          </a:xfrm>
          <a:prstGeom prst="rect">
            <a:avLst/>
          </a:prstGeom>
          <a:noFill/>
          <a:ln>
            <a:noFill/>
          </a:ln>
          <a:effectLst/>
        </p:spPr>
      </p:pic>
      <p:sp>
        <p:nvSpPr>
          <p:cNvPr id="20484" name="TextBox 20483"/>
          <p:cNvSpPr txBox="1">
            <a:spLocks/>
          </p:cNvSpPr>
          <p:nvPr/>
        </p:nvSpPr>
        <p:spPr>
          <a:xfrm>
            <a:off x="5435600" y="6237288"/>
            <a:ext cx="3384550" cy="396875"/>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lgn="ctr">
              <a:spcBef>
                <a:spcPct val="50000"/>
              </a:spcBef>
              <a:buSzPct val="100000"/>
              <a:buFont typeface="Arial" charset="0"/>
              <a:buNone/>
            </a:pPr>
            <a:r>
              <a:rPr lang="en-US" altLang="en-US" sz="2000" dirty="0"/>
              <a:t>1841-1921</a:t>
            </a:r>
            <a:r>
              <a:rPr lang="en-US" altLang="en-US" sz="1800" b="1" dirty="0"/>
              <a:t> </a:t>
            </a:r>
          </a:p>
        </p:txBody>
      </p:sp>
      <p:sp>
        <p:nvSpPr>
          <p:cNvPr id="20485" name="TextBox 20484"/>
          <p:cNvSpPr txBox="1">
            <a:spLocks/>
          </p:cNvSpPr>
          <p:nvPr/>
        </p:nvSpPr>
        <p:spPr>
          <a:xfrm>
            <a:off x="4859338" y="0"/>
            <a:ext cx="4284662" cy="762000"/>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spcBef>
                <a:spcPct val="50000"/>
              </a:spcBef>
              <a:buSzPct val="100000"/>
              <a:buFont typeface="Arial" charset="0"/>
              <a:buNone/>
            </a:pPr>
            <a:r>
              <a:rPr lang="en-US" altLang="en-US" sz="4400" dirty="0"/>
              <a:t>Карл Менгер</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21505"/>
          <p:cNvSpPr>
            <a:spLocks noGrp="1" noRot="1"/>
          </p:cNvSpPr>
          <p:nvPr>
            <p:ph type="title" idx="4294967295"/>
          </p:nvPr>
        </p:nvSpPr>
        <p:spPr>
          <a:xfrm>
            <a:off x="4140200" y="274638"/>
            <a:ext cx="4546600" cy="561975"/>
          </a:xfrm>
          <a:ln/>
        </p:spPr>
        <p:txBody>
          <a:bodyPr wrap="square" lIns="91440" tIns="45720" rIns="91440" bIns="45720" anchor="ctr"/>
          <a:lstStyle/>
          <a:p>
            <a:r>
              <a:rPr lang="en-US" altLang="en-US" sz="2800" b="1" dirty="0"/>
              <a:t>Неоклассическая школа</a:t>
            </a:r>
            <a:r>
              <a:t/>
            </a:r>
            <a:br/>
            <a:endParaRPr/>
          </a:p>
        </p:txBody>
      </p:sp>
      <p:sp>
        <p:nvSpPr>
          <p:cNvPr id="21507" name="Текст 21506"/>
          <p:cNvSpPr>
            <a:spLocks noGrp="1"/>
          </p:cNvSpPr>
          <p:nvPr>
            <p:ph type="body" idx="4294967295"/>
          </p:nvPr>
        </p:nvSpPr>
        <p:spPr>
          <a:xfrm>
            <a:off x="250825" y="620713"/>
            <a:ext cx="8713787" cy="5976937"/>
          </a:xfrm>
          <a:ln/>
        </p:spPr>
        <p:txBody>
          <a:bodyPr wrap="square" lIns="91440" tIns="45720" rIns="91440" bIns="45720" anchor="t" anchorCtr="0"/>
          <a:lstStyle/>
          <a:p>
            <a:pPr>
              <a:lnSpc>
                <a:spcPct val="80000"/>
              </a:lnSpc>
            </a:pPr>
            <a:r>
              <a:rPr lang="en-US" altLang="en-US" sz="1900" dirty="0"/>
              <a:t>Неоклассическая теория исследовала рыночное хозяйство в период господства свободной конкуренции. Она соединила идеи классической политической экономии с идеями маржинализма. </a:t>
            </a:r>
          </a:p>
          <a:p>
            <a:pPr>
              <a:lnSpc>
                <a:spcPct val="80000"/>
              </a:lnSpc>
            </a:pPr>
            <a:r>
              <a:rPr lang="en-US" altLang="en-US" sz="1900" u="sng" dirty="0"/>
              <a:t>Неоклассическое направление</a:t>
            </a:r>
            <a:r>
              <a:rPr lang="en-US" altLang="en-US" sz="1900" dirty="0"/>
              <a:t> исследует поведение т. н. экономического человека (потребителя, предпринимателя, наёмного работника), который стремится максимизировать доход и минимизировать затраты. Основные категории анализа — предельные величины . Экономисты неоклассического направления разработали теорию предельной полезности и теорию предельной производительности, теорию общего экономического равновесия, согласно которой механизм свободной конкуренции и рыночного ценообразования обеспечивает справедливое распределение доходов и полное использование экономических ресурсов, экономическую теорию благосостояния, принципы которой положены в основу современной теории государственных финансов, теорию рациональных ожиданий и др. </a:t>
            </a:r>
          </a:p>
          <a:p>
            <a:pPr>
              <a:lnSpc>
                <a:spcPct val="80000"/>
              </a:lnSpc>
            </a:pPr>
            <a:r>
              <a:rPr lang="en-US" altLang="en-US" sz="1900" b="1" dirty="0"/>
              <a:t>Альфред Маршалл </a:t>
            </a:r>
            <a:r>
              <a:rPr lang="en-US" altLang="en-US" sz="1900" dirty="0"/>
              <a:t>(1842-1924) — один из ведущих представителей неоклассической экономической теории, лидер кембриджской школы маржинализма. Его главный труд— шестикнижие «Принципы экономикс» — издан в 1890 г. и впоследствии постоянно им дополнялся и перерабатывался в восьми вышедших при его жизни изданиях. Термин «экономикс» Маршалл ввел в первой же главе своей книги Политическая экономия, или экономическая наука (Economics), занимается исследованием нормальной жизнедеятельности человеческого общества; она изучает ту сферу индивидуальных и общественных действий, которая теснейшим образом связана с созданием материальных основ благосостояния.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Текст 4097"/>
          <p:cNvSpPr>
            <a:spLocks noGrp="1"/>
          </p:cNvSpPr>
          <p:nvPr>
            <p:ph type="body" sz="half" idx="4294967295"/>
          </p:nvPr>
        </p:nvSpPr>
        <p:spPr>
          <a:xfrm>
            <a:off x="0" y="1125538"/>
            <a:ext cx="9144000" cy="5732462"/>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pPr>
              <a:lnSpc>
                <a:spcPct val="80000"/>
              </a:lnSpc>
            </a:pPr>
            <a:r>
              <a:rPr lang="en-US" altLang="en-US" sz="2400" dirty="0"/>
              <a:t>Экономическая мысль зародилась в глубокой древности и прошла длительный и сложный путь становления и развития. Вначале экономические знания формировались как отдельные элементы общей науки. Экономическая мысль тесно связана с периодом рабовладения, зародившегося на Востоке в IV тысячелетии до н.э. В недрах господствовавшего натурального хозяйства со временем развивались товарно-денежные отношения. Взаимодействуют общинная, государственная и частная формы собственности. Восточному рабству присуще масштабное участие государства в хозяйственной жизни: контроль над ирригационной системой и регламентация ростовщичества, долговой кабалы, торговых сделок и прочих правовых мер. Общая черта экономической мысли Древнего мира состоит в стремлении сохранить приоритет натурального хозяйства, осудить с позиций нравов, морали и этики торгово-ростовщические операции, нарушающие эквивалентный и пропорциональный характер обмена товаров по их стоимости.</a:t>
            </a:r>
          </a:p>
        </p:txBody>
      </p:sp>
      <p:sp>
        <p:nvSpPr>
          <p:cNvPr id="4099" name="Прямоугольник 4098"/>
          <p:cNvSpPr>
            <a:spLocks/>
          </p:cNvSpPr>
          <p:nvPr/>
        </p:nvSpPr>
        <p:spPr>
          <a:xfrm>
            <a:off x="1258888" y="333375"/>
            <a:ext cx="6877050" cy="822325"/>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lgn="ctr">
              <a:spcBef>
                <a:spcPct val="50000"/>
              </a:spcBef>
              <a:buSzPct val="100000"/>
              <a:buFont typeface="Arial" charset="0"/>
              <a:buNone/>
            </a:pPr>
            <a:r>
              <a:rPr lang="en-US" altLang="en-US" sz="2400" b="1" dirty="0">
                <a:latin typeface="Arial" charset="0"/>
              </a:rPr>
              <a:t>ЭКОНОМИЧЕСКАЯ МЫСЛЬ ДОРЫНОЧНОЙ ЭКОНОМИКИ</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22529"/>
          <p:cNvSpPr>
            <a:spLocks noGrp="1" noRot="1"/>
          </p:cNvSpPr>
          <p:nvPr>
            <p:ph type="title" idx="4294967295"/>
          </p:nvPr>
        </p:nvSpPr>
        <p:spPr>
          <a:xfrm>
            <a:off x="4356100" y="0"/>
            <a:ext cx="4787900" cy="765175"/>
          </a:xfrm>
          <a:ln/>
        </p:spPr>
        <p:txBody>
          <a:bodyPr wrap="square" lIns="91440" tIns="45720" rIns="91440" bIns="45720" anchor="ctr"/>
          <a:lstStyle/>
          <a:p>
            <a:r>
              <a:rPr lang="en-US" altLang="en-US" sz="4200" dirty="0"/>
              <a:t>Альфред Маршалл</a:t>
            </a:r>
          </a:p>
        </p:txBody>
      </p:sp>
      <p:sp>
        <p:nvSpPr>
          <p:cNvPr id="22531" name="Текст 22530"/>
          <p:cNvSpPr>
            <a:spLocks noGrp="1"/>
          </p:cNvSpPr>
          <p:nvPr>
            <p:ph type="body" sz="half" idx="4294967295"/>
          </p:nvPr>
        </p:nvSpPr>
        <p:spPr>
          <a:xfrm>
            <a:off x="179388" y="549275"/>
            <a:ext cx="8964612" cy="2087563"/>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r>
              <a:rPr lang="en-US" altLang="en-US" sz="2400" dirty="0"/>
              <a:t>Он считает, что рыночная ценность товара определяется равновесием предельной полезности товара и предельных издержек на его производство. Графическим эквивалентом данного положения является знаменитый график, именуемый «крест Маршалла» или «ножницы» Маршалла. </a:t>
            </a:r>
          </a:p>
        </p:txBody>
      </p:sp>
      <p:pic>
        <p:nvPicPr>
          <p:cNvPr id="22532" name="Содержимое 22531"/>
          <p:cNvPicPr>
            <a:picLocks noGrp="1" noChangeAspect="1"/>
          </p:cNvPicPr>
          <p:nvPr>
            <p:ph sz="half" idx="4294967295"/>
          </p:nvPr>
        </p:nvPicPr>
        <p:blipFill>
          <a:blip r:embed="rId2" cstate="print">
            <a:alphaModFix/>
            <a:extLst/>
          </a:blip>
          <a:srcRect/>
          <a:stretch>
            <a:fillRect/>
          </a:stretch>
        </p:blipFill>
        <p:spPr>
          <a:xfrm>
            <a:off x="6353175" y="2420938"/>
            <a:ext cx="2790825" cy="3933825"/>
          </a:xfrm>
          <a:prstGeom prst="rect">
            <a:avLst/>
          </a:prstGeom>
          <a:noFill/>
          <a:ln>
            <a:noFill/>
          </a:ln>
          <a:effectLst/>
        </p:spPr>
      </p:pic>
      <p:pic>
        <p:nvPicPr>
          <p:cNvPr id="22533" name="Содержимое 22532"/>
          <p:cNvPicPr>
            <a:picLocks noGrp="1" noChangeAspect="1"/>
          </p:cNvPicPr>
          <p:nvPr>
            <p:ph sz="quarter" idx="4294967295"/>
          </p:nvPr>
        </p:nvPicPr>
        <p:blipFill>
          <a:blip r:embed="rId3" cstate="print">
            <a:alphaModFix/>
            <a:extLst/>
          </a:blip>
          <a:srcRect/>
          <a:stretch>
            <a:fillRect/>
          </a:stretch>
        </p:blipFill>
        <p:spPr>
          <a:xfrm>
            <a:off x="179388" y="2708275"/>
            <a:ext cx="6011862" cy="3994150"/>
          </a:xfrm>
          <a:prstGeom prst="rect">
            <a:avLst/>
          </a:prstGeom>
          <a:noFill/>
          <a:ln>
            <a:noFill/>
          </a:ln>
          <a:effectLst/>
        </p:spPr>
      </p:pic>
      <p:sp>
        <p:nvSpPr>
          <p:cNvPr id="22534" name="TextBox 22533"/>
          <p:cNvSpPr txBox="1">
            <a:spLocks/>
          </p:cNvSpPr>
          <p:nvPr/>
        </p:nvSpPr>
        <p:spPr>
          <a:xfrm>
            <a:off x="6588125" y="6461125"/>
            <a:ext cx="2555875" cy="396875"/>
          </a:xfrm>
          <a:prstGeom prst="rect">
            <a:avLst/>
          </a:prstGeom>
          <a:noFill/>
          <a:ln>
            <a:noFill/>
          </a:ln>
          <a:effectLst/>
        </p:spPr>
        <p:txBody>
          <a:bodyPr>
            <a:spAutoFit/>
          </a:bodyPr>
          <a:lstStyle/>
          <a:p>
            <a:pPr>
              <a:spcBef>
                <a:spcPct val="50000"/>
              </a:spcBef>
            </a:pPr>
            <a:r>
              <a:rPr lang="en-US" altLang="en-US" sz="2000" dirty="0"/>
              <a:t>1842-1924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Заголовок 23553"/>
          <p:cNvSpPr>
            <a:spLocks noGrp="1" noRot="1"/>
          </p:cNvSpPr>
          <p:nvPr>
            <p:ph type="title" idx="4294967295"/>
          </p:nvPr>
        </p:nvSpPr>
        <p:spPr>
          <a:xfrm>
            <a:off x="3228975" y="260350"/>
            <a:ext cx="5915025" cy="561975"/>
          </a:xfrm>
          <a:ln/>
        </p:spPr>
        <p:txBody>
          <a:bodyPr wrap="square" lIns="91440" tIns="45720" rIns="91440" bIns="45720" anchor="ctr"/>
          <a:lstStyle/>
          <a:p>
            <a:r>
              <a:rPr lang="en-US" altLang="en-US" sz="4000" b="1" dirty="0"/>
              <a:t>Учение Дж. М. Кейнса</a:t>
            </a:r>
            <a:r>
              <a:t/>
            </a:r>
            <a:br/>
            <a:endParaRPr/>
          </a:p>
        </p:txBody>
      </p:sp>
      <p:sp>
        <p:nvSpPr>
          <p:cNvPr id="23555" name="Текст 23554"/>
          <p:cNvSpPr>
            <a:spLocks noGrp="1"/>
          </p:cNvSpPr>
          <p:nvPr>
            <p:ph type="body" idx="4294967295"/>
          </p:nvPr>
        </p:nvSpPr>
        <p:spPr>
          <a:xfrm>
            <a:off x="250825" y="692150"/>
            <a:ext cx="8569325" cy="5975350"/>
          </a:xfrm>
          <a:ln/>
        </p:spPr>
        <p:txBody>
          <a:bodyPr wrap="square" lIns="91440" tIns="45720" rIns="91440" bIns="45720" anchor="t" anchorCtr="0"/>
          <a:lstStyle/>
          <a:p>
            <a:pPr>
              <a:lnSpc>
                <a:spcPct val="80000"/>
              </a:lnSpc>
              <a:buNone/>
            </a:pPr>
            <a:r>
              <a:rPr lang="en-US" altLang="en-US" sz="1900" dirty="0"/>
              <a:t>Макроэкономическое течение, сложившееся как реакция экономической теории на Великую депрессию в США. Основополагающей работой была «Общая теория занятости, процента и денег» Джона Мейнарда Кейнса, опубликованная в 1936 году.</a:t>
            </a:r>
          </a:p>
          <a:p>
            <a:pPr>
              <a:lnSpc>
                <a:spcPct val="80000"/>
              </a:lnSpc>
              <a:buNone/>
            </a:pPr>
            <a:r>
              <a:rPr lang="en-US" altLang="en-US" sz="1900" dirty="0"/>
              <a:t>Появление экономической теории Кейнса называют "кейнсианской революцией". В 1950-е и 1960-е многие положения кейнсианства были поставлены под вопрос представителями неоклассической школы. Главная новая идея состоит в том, что система рыночных экономических отношений отнюдь не является совершенной и саморегулируемой и что максимально возможную занятость и экономический рост может обеспечить только </a:t>
            </a:r>
            <a:r>
              <a:rPr lang="en-US" altLang="en-US" sz="1900" u="sng" dirty="0"/>
              <a:t>активное вмешательство государства в экономику</a:t>
            </a:r>
            <a:r>
              <a:rPr lang="en-US" altLang="en-US" sz="1900" dirty="0"/>
              <a:t>. Новаторство экономического учения Кейнса в методологическом плане проявилось, во-первых, в предпочтении макроэкономического анализа микроэкономическому подходу, сделавшим его основоположником макроэкономики как самостоятельного раздела экономической теории, и, во-вторых, в обосновании (исходя из некоего «психологического закона») концепции о так называемом </a:t>
            </a:r>
            <a:r>
              <a:rPr lang="en-US" altLang="en-US" sz="1900" u="sng" dirty="0"/>
              <a:t>эффективном спросе</a:t>
            </a:r>
            <a:r>
              <a:rPr lang="en-US" altLang="en-US" sz="1900" dirty="0"/>
              <a:t>, т.е. потенциально возможном и стимулируемом государством спросе. Эффективность регулирования государством экономических процессов, согласно Кейнсу, зависит от изыскания средств (государственные инвестиции, достижения) по полной занятости населения, снижения и фиксирования нормы процента. Он при этом полагал, что государственные инвестиции в случае их нехватки должны гарантироваться выпуском дополнительных денег, а возможный дефицит бюджета будет предотвращаться возрастанием занятости и падением нормы процента.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Заголовок 24577"/>
          <p:cNvSpPr>
            <a:spLocks noGrp="1" noRot="1"/>
          </p:cNvSpPr>
          <p:nvPr>
            <p:ph type="title" idx="4294967295"/>
          </p:nvPr>
        </p:nvSpPr>
        <p:spPr>
          <a:xfrm>
            <a:off x="3276600" y="0"/>
            <a:ext cx="5867400" cy="765175"/>
          </a:xfrm>
          <a:ln/>
        </p:spPr>
        <p:txBody>
          <a:bodyPr wrap="square" lIns="91440" tIns="45720" rIns="91440" bIns="45720" anchor="ctr"/>
          <a:lstStyle/>
          <a:p>
            <a:r>
              <a:rPr lang="en-US" altLang="en-US" b="1" dirty="0"/>
              <a:t>Джон Мейнард Кейнс </a:t>
            </a:r>
          </a:p>
        </p:txBody>
      </p:sp>
      <p:sp>
        <p:nvSpPr>
          <p:cNvPr id="24579" name="Текст 24578"/>
          <p:cNvSpPr>
            <a:spLocks noGrp="1"/>
          </p:cNvSpPr>
          <p:nvPr>
            <p:ph type="body" sz="half" idx="4294967295"/>
          </p:nvPr>
        </p:nvSpPr>
        <p:spPr>
          <a:xfrm>
            <a:off x="0" y="620713"/>
            <a:ext cx="4787900" cy="6048375"/>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pPr>
              <a:lnSpc>
                <a:spcPct val="80000"/>
              </a:lnSpc>
            </a:pPr>
            <a:r>
              <a:rPr lang="en-US" altLang="en-US" sz="2000" dirty="0"/>
              <a:t>По схеме Кейнса развитые страны успешно строили экономику в течение 25 лет. Лишь в начале 1970-х начали проявляться проблемы макроэкономической политики, обострившиеся в связи с нефтяным кризисом 1973 г.</a:t>
            </a:r>
          </a:p>
          <a:p>
            <a:pPr>
              <a:lnSpc>
                <a:spcPct val="80000"/>
              </a:lnSpc>
            </a:pPr>
            <a:r>
              <a:rPr lang="en-US" altLang="en-US" sz="2000" dirty="0"/>
              <a:t>Кейнс выстраивал следующую цепочку: падение общего покупательского спроса вызывает сокращение производства товаров и услуг. Сокращение производства ведет к разорению мелких товаропроизводителей, к увольнениям наемных работников большими предприятиями, и крупномасштабной безработице. Безработица влечет снижение доходов населения, то есть покупателей. А это, в свою очередь, форсирует дальнейшее падение покупательского спроса на товары и услуги. Возникает замкнутый круг, удерживающий экономику в состоянии хронической депрессии.</a:t>
            </a:r>
          </a:p>
        </p:txBody>
      </p:sp>
      <p:pic>
        <p:nvPicPr>
          <p:cNvPr id="24580" name="Содержимое 24579"/>
          <p:cNvPicPr>
            <a:picLocks noGrp="1" noChangeAspect="1"/>
          </p:cNvPicPr>
          <p:nvPr>
            <p:ph sz="half" idx="4294967295"/>
          </p:nvPr>
        </p:nvPicPr>
        <p:blipFill>
          <a:blip r:embed="rId2" cstate="print">
            <a:alphaModFix/>
            <a:extLst/>
          </a:blip>
          <a:srcRect/>
          <a:stretch>
            <a:fillRect/>
          </a:stretch>
        </p:blipFill>
        <p:spPr>
          <a:xfrm>
            <a:off x="4991100" y="981075"/>
            <a:ext cx="3959226" cy="4752975"/>
          </a:xfrm>
          <a:prstGeom prst="rect">
            <a:avLst/>
          </a:prstGeom>
          <a:noFill/>
          <a:ln>
            <a:noFill/>
          </a:ln>
          <a:effectLst/>
        </p:spPr>
      </p:pic>
      <p:sp>
        <p:nvSpPr>
          <p:cNvPr id="24581" name="TextBox 24580"/>
          <p:cNvSpPr txBox="1">
            <a:spLocks/>
          </p:cNvSpPr>
          <p:nvPr/>
        </p:nvSpPr>
        <p:spPr>
          <a:xfrm>
            <a:off x="5508625" y="6021388"/>
            <a:ext cx="3311525" cy="396875"/>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lgn="ctr">
              <a:spcBef>
                <a:spcPct val="50000"/>
              </a:spcBef>
              <a:buSzPct val="100000"/>
              <a:buFont typeface="Arial" charset="0"/>
              <a:buNone/>
            </a:pPr>
            <a:r>
              <a:rPr lang="en-US" altLang="en-US" sz="2000" dirty="0"/>
              <a:t>1883 - 1946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25601"/>
          <p:cNvSpPr>
            <a:spLocks noGrp="1" noRot="1"/>
          </p:cNvSpPr>
          <p:nvPr>
            <p:ph type="title" idx="4294967295"/>
          </p:nvPr>
        </p:nvSpPr>
        <p:spPr>
          <a:xfrm>
            <a:off x="4427538" y="260350"/>
            <a:ext cx="4716462" cy="431800"/>
          </a:xfrm>
          <a:ln/>
        </p:spPr>
        <p:txBody>
          <a:bodyPr wrap="square" lIns="91440" tIns="45720" rIns="91440" bIns="45720" anchor="ctr"/>
          <a:lstStyle/>
          <a:p>
            <a:r>
              <a:rPr lang="en-US" altLang="en-US" sz="4000" b="1" dirty="0"/>
              <a:t>Институционализм</a:t>
            </a:r>
            <a:r>
              <a:t/>
            </a:r>
            <a:br/>
            <a:endParaRPr/>
          </a:p>
        </p:txBody>
      </p:sp>
      <p:sp>
        <p:nvSpPr>
          <p:cNvPr id="25603" name="Текст 25602"/>
          <p:cNvSpPr>
            <a:spLocks noGrp="1"/>
          </p:cNvSpPr>
          <p:nvPr>
            <p:ph type="body" idx="4294967295"/>
          </p:nvPr>
        </p:nvSpPr>
        <p:spPr>
          <a:xfrm>
            <a:off x="395288" y="620713"/>
            <a:ext cx="8497888" cy="5976937"/>
          </a:xfrm>
          <a:ln/>
        </p:spPr>
        <p:txBody>
          <a:bodyPr wrap="square" lIns="91440" tIns="45720" rIns="91440" bIns="45720" anchor="t" anchorCtr="0"/>
          <a:lstStyle/>
          <a:p>
            <a:pPr>
              <a:lnSpc>
                <a:spcPct val="80000"/>
              </a:lnSpc>
            </a:pPr>
            <a:r>
              <a:rPr lang="en-US" altLang="en-US" sz="2000" b="1" dirty="0"/>
              <a:t>Классический институционализм</a:t>
            </a:r>
            <a:r>
              <a:rPr lang="en-US" altLang="en-US" sz="2000" dirty="0"/>
              <a:t> зародился в начале ХХ века в США. Его основоположником считается Торстейн Веблен. Институционализм — это в определенном смысле альтернатива неоклассическому направлению экономической теории. Институционалисты движущей силой экономики, наряду с материальными факторами, считают также духовные, моральные, правовые и другие факторы, рассматриваемые в историческом контексте. Другими словами, институционализм в качестве предмета своего анализа выдвигает как экономические, так и неэкономические проблемы социально-экономического развития. При этом объекты исследования, институты не подразделяются на первичные или вторичные и не противопоставляются друг другу. </a:t>
            </a:r>
          </a:p>
          <a:p>
            <a:pPr>
              <a:lnSpc>
                <a:spcPct val="80000"/>
              </a:lnSpc>
            </a:pPr>
            <a:r>
              <a:rPr lang="en-US" altLang="en-US" sz="2000" dirty="0"/>
              <a:t>Понятие институционализма включает в себя два аспекта: «институции» — нормы, обычаи поведения в обществе, и «институты» — закрепление норм и обычаев в виде законов, организаций, учреждений. </a:t>
            </a:r>
          </a:p>
          <a:p>
            <a:pPr>
              <a:lnSpc>
                <a:spcPct val="80000"/>
              </a:lnSpc>
            </a:pPr>
            <a:r>
              <a:rPr lang="en-US" altLang="en-US" sz="2000" dirty="0"/>
              <a:t>Институционализм, таким образом, являет собой качественно новое направление экономической мысли. Он вобрал в себя лучшие теоретико-методологические достижения предшествовавших школ экономической теории — и прежде всего основанные на математике и математическом аппарате маржинальные принципы экономического анализа неоклассиков (в части выявления тенденций в развитии экономики и изменений конъюнктуры рынка), а также методологический инструментарий исторической школы Германии (для исследования проблем «социальной психологии» общества).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26625"/>
          <p:cNvSpPr>
            <a:spLocks noGrp="1" noRot="1"/>
          </p:cNvSpPr>
          <p:nvPr>
            <p:ph type="title" idx="4294967295"/>
          </p:nvPr>
        </p:nvSpPr>
        <p:spPr>
          <a:xfrm>
            <a:off x="3492500" y="0"/>
            <a:ext cx="5651500" cy="836613"/>
          </a:xfrm>
          <a:ln/>
        </p:spPr>
        <p:txBody>
          <a:bodyPr wrap="square" lIns="91440" tIns="45720" rIns="91440" bIns="45720" anchor="ctr"/>
          <a:lstStyle/>
          <a:p>
            <a:r>
              <a:rPr lang="en-US" altLang="en-US" b="1" dirty="0"/>
              <a:t>Торстейн Веблен </a:t>
            </a:r>
          </a:p>
        </p:txBody>
      </p:sp>
      <p:sp>
        <p:nvSpPr>
          <p:cNvPr id="26627" name="Текст 26626"/>
          <p:cNvSpPr>
            <a:spLocks noGrp="1"/>
          </p:cNvSpPr>
          <p:nvPr>
            <p:ph type="body" sz="half" idx="4294967295"/>
          </p:nvPr>
        </p:nvSpPr>
        <p:spPr>
          <a:xfrm>
            <a:off x="179388" y="836613"/>
            <a:ext cx="5184775" cy="5688012"/>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pPr>
              <a:lnSpc>
                <a:spcPct val="80000"/>
              </a:lnSpc>
            </a:pPr>
            <a:r>
              <a:rPr lang="en-US" altLang="en-US" sz="2000" dirty="0"/>
              <a:t>По определению Веблена, «институты — это результаты процессов, происходивших в прошлом, они приспособлены к обстоятельствам прошлого и, следовательно, не находятся в полном согласии с требованиями настоящего времени» .</a:t>
            </a:r>
          </a:p>
          <a:p>
            <a:pPr>
              <a:lnSpc>
                <a:spcPct val="80000"/>
              </a:lnSpc>
            </a:pPr>
            <a:r>
              <a:rPr lang="en-US" altLang="en-US" sz="2000" dirty="0"/>
              <a:t>Его работы: «Теория праздного класса» (1899), «Инстинкт мастерства» (1914), «Инженеры и система цен» (1921), «Собственность отсутствующего» (1923) и др. </a:t>
            </a:r>
          </a:p>
          <a:p>
            <a:pPr>
              <a:lnSpc>
                <a:spcPct val="80000"/>
              </a:lnSpc>
            </a:pPr>
            <a:r>
              <a:rPr lang="en-US" altLang="en-US" sz="2000" dirty="0"/>
              <a:t>Веблен считал, что в рыночной экономике потребители подвергаются всевозможным видам общественного и психологического давления, вынуждающих их принимать неразумные решения. Именно благодаря Веблену в экономическую теорию вошло понятие «престижное или показное потребление», получившее название «эффект (Парадокс) Веблена» </a:t>
            </a:r>
          </a:p>
        </p:txBody>
      </p:sp>
      <p:pic>
        <p:nvPicPr>
          <p:cNvPr id="26628" name="Содержимое 26627"/>
          <p:cNvPicPr>
            <a:picLocks noGrp="1" noChangeAspect="1"/>
          </p:cNvPicPr>
          <p:nvPr>
            <p:ph sz="half" idx="4294967295"/>
          </p:nvPr>
        </p:nvPicPr>
        <p:blipFill>
          <a:blip r:embed="rId2" cstate="print">
            <a:alphaModFix/>
            <a:extLst/>
          </a:blip>
          <a:srcRect/>
          <a:stretch>
            <a:fillRect/>
          </a:stretch>
        </p:blipFill>
        <p:spPr>
          <a:xfrm>
            <a:off x="5508625" y="1052513"/>
            <a:ext cx="3367087" cy="4537075"/>
          </a:xfrm>
          <a:prstGeom prst="rect">
            <a:avLst/>
          </a:prstGeom>
          <a:noFill/>
          <a:ln>
            <a:noFill/>
          </a:ln>
          <a:effectLst/>
        </p:spPr>
      </p:pic>
      <p:sp>
        <p:nvSpPr>
          <p:cNvPr id="26629" name="TextBox 26628"/>
          <p:cNvSpPr txBox="1">
            <a:spLocks/>
          </p:cNvSpPr>
          <p:nvPr/>
        </p:nvSpPr>
        <p:spPr>
          <a:xfrm>
            <a:off x="5508625" y="5734050"/>
            <a:ext cx="3384551" cy="396875"/>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lgn="ctr">
              <a:spcBef>
                <a:spcPct val="50000"/>
              </a:spcBef>
              <a:buSzPct val="100000"/>
              <a:buFont typeface="Arial" charset="0"/>
              <a:buNone/>
            </a:pPr>
            <a:r>
              <a:rPr lang="en-US" altLang="en-US" sz="2000" dirty="0"/>
              <a:t>1857-1929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27649"/>
          <p:cNvSpPr>
            <a:spLocks noGrp="1" noRot="1"/>
          </p:cNvSpPr>
          <p:nvPr>
            <p:ph type="title" idx="4294967295"/>
          </p:nvPr>
        </p:nvSpPr>
        <p:spPr>
          <a:xfrm>
            <a:off x="4524375" y="333375"/>
            <a:ext cx="4619625" cy="360363"/>
          </a:xfrm>
          <a:ln/>
        </p:spPr>
        <p:txBody>
          <a:bodyPr wrap="square" lIns="91440" tIns="45720" rIns="91440" bIns="45720" anchor="ctr"/>
          <a:lstStyle/>
          <a:p>
            <a:r>
              <a:rPr lang="en-US" altLang="en-US" sz="4000" b="1" dirty="0"/>
              <a:t>Монетаризм</a:t>
            </a:r>
            <a:r>
              <a:t/>
            </a:r>
            <a:br/>
            <a:endParaRPr/>
          </a:p>
        </p:txBody>
      </p:sp>
      <p:sp>
        <p:nvSpPr>
          <p:cNvPr id="27651" name="Текст 27650"/>
          <p:cNvSpPr>
            <a:spLocks noGrp="1"/>
          </p:cNvSpPr>
          <p:nvPr>
            <p:ph type="body" idx="4294967295"/>
          </p:nvPr>
        </p:nvSpPr>
        <p:spPr>
          <a:xfrm>
            <a:off x="179388" y="404813"/>
            <a:ext cx="8964612" cy="6453187"/>
          </a:xfrm>
          <a:ln/>
        </p:spPr>
        <p:txBody>
          <a:bodyPr wrap="square" lIns="91440" tIns="45720" rIns="91440" bIns="45720" anchor="t" anchorCtr="0"/>
          <a:lstStyle/>
          <a:p>
            <a:pPr>
              <a:lnSpc>
                <a:spcPct val="80000"/>
              </a:lnSpc>
            </a:pPr>
            <a:r>
              <a:rPr lang="en-US" altLang="en-US" sz="1800" dirty="0"/>
              <a:t>Макроэкономическая теория, согласно которой количество денег в обращении является определяющим фактором развития экономики. Одно из главных направлений неоклассической экономической мысли. </a:t>
            </a:r>
          </a:p>
          <a:p>
            <a:pPr>
              <a:lnSpc>
                <a:spcPct val="80000"/>
              </a:lnSpc>
            </a:pPr>
            <a:r>
              <a:rPr lang="en-US" altLang="en-US" sz="1800" dirty="0"/>
              <a:t>В связи с действием принципа нейтральности денег монетаристы выступали за законодательное закрепление </a:t>
            </a:r>
            <a:r>
              <a:rPr lang="en-US" altLang="en-US" sz="1800" u="sng" dirty="0"/>
              <a:t>монетаристского правила</a:t>
            </a:r>
            <a:r>
              <a:rPr lang="en-US" altLang="en-US" sz="1800" dirty="0"/>
              <a:t>, заключающегося в том, что денежное предложение должно расширяться с такой же скоростью , как и темп роста реального ВВП. Соблюдение этого правила устранит непредсказуемое влияние кредитно-денежной политики. По мнению монетаристов, постоянно увеличивающееся денежное предложение будет поддерживать расширяющийся спрос, не вызывая при этом роста инфляции . Исходные положения монетаризма:</a:t>
            </a:r>
          </a:p>
          <a:p>
            <a:pPr>
              <a:lnSpc>
                <a:spcPct val="80000"/>
              </a:lnSpc>
              <a:buNone/>
            </a:pPr>
            <a:r>
              <a:rPr lang="en-US" altLang="en-US" sz="1800" dirty="0"/>
              <a:t>1.Рыночная экономика обладает устойчивостью, саморегуляцией и стремлением к стабильности. Цены выполняют роль главного регулятора. Отвергается утверждение о необходимости государственного вмешательства в экономику.</a:t>
            </a:r>
          </a:p>
          <a:p>
            <a:pPr>
              <a:lnSpc>
                <a:spcPct val="80000"/>
              </a:lnSpc>
              <a:buNone/>
            </a:pPr>
            <a:r>
              <a:rPr lang="en-US" altLang="en-US" sz="1800" dirty="0"/>
              <a:t>2.Приоритетность денежных факторов.</a:t>
            </a:r>
          </a:p>
          <a:p>
            <a:pPr>
              <a:lnSpc>
                <a:spcPct val="80000"/>
              </a:lnSpc>
              <a:buNone/>
            </a:pPr>
            <a:r>
              <a:rPr lang="en-US" altLang="en-US" sz="1800" dirty="0"/>
              <a:t>3.Регулирование должно опираться не на текущие, а на долговременные задачи, так как последствия колебаний денежной массы сказываются  не сразу, а с некоторым разрывом во времени.</a:t>
            </a:r>
          </a:p>
          <a:p>
            <a:pPr>
              <a:lnSpc>
                <a:spcPct val="80000"/>
              </a:lnSpc>
              <a:buNone/>
            </a:pPr>
            <a:r>
              <a:rPr lang="en-US" altLang="en-US" sz="1800" dirty="0"/>
              <a:t>4.Необходимость изучения мотивов поведения людей.</a:t>
            </a:r>
          </a:p>
          <a:p>
            <a:pPr>
              <a:lnSpc>
                <a:spcPct val="80000"/>
              </a:lnSpc>
              <a:buNone/>
            </a:pPr>
            <a:r>
              <a:rPr lang="en-US" altLang="en-US" sz="1800" u="sng" dirty="0"/>
              <a:t>Потребность в деньгах</a:t>
            </a:r>
            <a:r>
              <a:rPr lang="en-US" altLang="en-US" sz="1800" dirty="0"/>
              <a:t> – это спрос на деньги. Он относительно стабилен. На него влияют 3 фактора: объем производства; абсолютный уровень цен; скорость обращения денег, зависящая от их привлекательности (уровня процентной ставки).</a:t>
            </a:r>
          </a:p>
          <a:p>
            <a:pPr>
              <a:lnSpc>
                <a:spcPct val="80000"/>
              </a:lnSpc>
              <a:buNone/>
            </a:pPr>
            <a:r>
              <a:rPr lang="en-US" altLang="en-US" sz="1800" u="sng" dirty="0"/>
              <a:t>Предложение</a:t>
            </a:r>
            <a:r>
              <a:rPr lang="en-US" altLang="en-US" sz="1800" dirty="0"/>
              <a:t> – то количество денег, которое находится в обращении. Оно изменчиво, задается извне, регулируется Центральным банком.</a:t>
            </a:r>
          </a:p>
          <a:p>
            <a:pPr>
              <a:lnSpc>
                <a:spcPct val="80000"/>
              </a:lnSpc>
              <a:buNone/>
            </a:pPr>
            <a:r>
              <a:rPr lang="en-US" altLang="en-US" sz="1800" u="sng" dirty="0"/>
              <a:t>Главная функция денег</a:t>
            </a:r>
            <a:r>
              <a:rPr lang="en-US" altLang="en-US" sz="1800" dirty="0"/>
              <a:t> – служить финансовой основой и важнейшим стимулятором экономического развития. Причина инфляции – избыток денежной массы. Монетаристы выделили 2 вида инфляции: ожидаемая (нормальная) и непредвиденная (не соответствующая прогнозам).</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28673"/>
          <p:cNvSpPr>
            <a:spLocks noGrp="1" noRot="1"/>
          </p:cNvSpPr>
          <p:nvPr>
            <p:ph type="title" idx="4294967295"/>
          </p:nvPr>
        </p:nvSpPr>
        <p:spPr>
          <a:xfrm>
            <a:off x="3876675" y="0"/>
            <a:ext cx="5267325" cy="777875"/>
          </a:xfrm>
          <a:ln/>
        </p:spPr>
        <p:txBody>
          <a:bodyPr wrap="square" lIns="91440" tIns="45720" rIns="91440" bIns="45720" anchor="ctr"/>
          <a:lstStyle/>
          <a:p>
            <a:r>
              <a:rPr lang="en-US" altLang="en-US" b="1" dirty="0"/>
              <a:t>Милтон Фридмен </a:t>
            </a:r>
          </a:p>
        </p:txBody>
      </p:sp>
      <p:sp>
        <p:nvSpPr>
          <p:cNvPr id="28675" name="Текст 28674"/>
          <p:cNvSpPr>
            <a:spLocks noGrp="1"/>
          </p:cNvSpPr>
          <p:nvPr>
            <p:ph type="body" sz="half" idx="4294967295"/>
          </p:nvPr>
        </p:nvSpPr>
        <p:spPr>
          <a:xfrm>
            <a:off x="179388" y="692150"/>
            <a:ext cx="4824412" cy="5976938"/>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pPr>
              <a:lnSpc>
                <a:spcPct val="90000"/>
              </a:lnSpc>
            </a:pPr>
            <a:r>
              <a:rPr lang="en-US" altLang="en-US" sz="2000" dirty="0"/>
              <a:t>Главным своим достижением в экономической теории сам Фридман считает «Теорию потребительской функции», которая утверждает, что люди в своем поведении учитывают не столько текущий доход, сколько долгосрочный.</a:t>
            </a:r>
          </a:p>
          <a:p>
            <a:pPr>
              <a:lnSpc>
                <a:spcPct val="90000"/>
              </a:lnSpc>
            </a:pPr>
            <a:r>
              <a:rPr lang="en-US" altLang="en-US" sz="2000" dirty="0"/>
              <a:t>Фридман также известен как последовательный сторонник классического либерализма. В своих книгах «Капитализм и свобода» и «Свобода выбирать» он доказывает нежелательность государственного вмешательства в экономику. Несмотря на огромное влияние в американской политике, из 14 пунктов, предложенных им в «Капитализме и свободе», в США реализован только один — отмена обязательного призыва.</a:t>
            </a:r>
          </a:p>
        </p:txBody>
      </p:sp>
      <p:pic>
        <p:nvPicPr>
          <p:cNvPr id="28676" name="Содержимое 28675"/>
          <p:cNvPicPr>
            <a:picLocks noGrp="1" noChangeAspect="1"/>
          </p:cNvPicPr>
          <p:nvPr>
            <p:ph sz="half" idx="4294967295"/>
          </p:nvPr>
        </p:nvPicPr>
        <p:blipFill>
          <a:blip r:embed="rId2" cstate="print">
            <a:alphaModFix/>
            <a:extLst/>
          </a:blip>
          <a:srcRect/>
          <a:stretch>
            <a:fillRect/>
          </a:stretch>
        </p:blipFill>
        <p:spPr>
          <a:xfrm>
            <a:off x="5292725" y="836613"/>
            <a:ext cx="3679825" cy="5256212"/>
          </a:xfrm>
          <a:prstGeom prst="rect">
            <a:avLst/>
          </a:prstGeom>
          <a:noFill/>
          <a:ln>
            <a:noFill/>
          </a:ln>
          <a:effectLst/>
        </p:spPr>
      </p:pic>
      <p:sp>
        <p:nvSpPr>
          <p:cNvPr id="28677" name="TextBox 28676"/>
          <p:cNvSpPr txBox="1">
            <a:spLocks/>
          </p:cNvSpPr>
          <p:nvPr/>
        </p:nvSpPr>
        <p:spPr>
          <a:xfrm>
            <a:off x="5435600" y="6237288"/>
            <a:ext cx="3457576" cy="396875"/>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lgn="ctr">
              <a:spcBef>
                <a:spcPct val="50000"/>
              </a:spcBef>
              <a:buSzPct val="100000"/>
              <a:buFont typeface="Arial" charset="0"/>
              <a:buNone/>
            </a:pPr>
            <a:r>
              <a:rPr lang="en-US" altLang="en-US" sz="2000" dirty="0"/>
              <a:t>1912 - 2006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Текст 5121"/>
          <p:cNvSpPr>
            <a:spLocks noGrp="1"/>
          </p:cNvSpPr>
          <p:nvPr>
            <p:ph type="body" sz="half" idx="4294967295"/>
          </p:nvPr>
        </p:nvSpPr>
        <p:spPr>
          <a:xfrm>
            <a:off x="179388" y="404813"/>
            <a:ext cx="5616575" cy="6453187"/>
          </a:xfrm>
          <a:ln/>
        </p:spPr>
        <p:txBody>
          <a:bodyPr wrap="square" lIns="91440" tIns="45720" rIns="91440" bIns="45720" anchor="t" anchorCtr="0"/>
          <a:lstStyle>
            <a:lvl1pPr>
              <a:defRPr sz="2800"/>
            </a:lvl1pPr>
            <a:lvl2pPr>
              <a:defRPr sz="2400"/>
            </a:lvl2pPr>
            <a:lvl3pPr>
              <a:defRPr sz="2000"/>
            </a:lvl3pPr>
            <a:lvl4pPr>
              <a:defRPr sz="1800"/>
            </a:lvl4pPr>
            <a:lvl5pPr>
              <a:defRPr sz="1800"/>
            </a:lvl5pPr>
          </a:lstStyle>
          <a:p>
            <a:pPr>
              <a:lnSpc>
                <a:spcPct val="80000"/>
              </a:lnSpc>
              <a:buNone/>
            </a:pPr>
            <a:r>
              <a:rPr lang="en-US" altLang="en-US" sz="2400" dirty="0"/>
              <a:t>Своих вершин экономическая мысль достигла в V – IV вв. до н.э. </a:t>
            </a:r>
          </a:p>
          <a:p>
            <a:pPr>
              <a:lnSpc>
                <a:spcPct val="80000"/>
              </a:lnSpc>
            </a:pPr>
            <a:r>
              <a:rPr lang="en-US" altLang="en-US" sz="2400" dirty="0"/>
              <a:t>Одним из мыслителей того времени был Ксенофонт (430 – 354 гг. до н.э.) – автор трактата «Домострой». Он предложил использовать термин «экономия» - наука о домоводстве, домашнем хозяйстве.</a:t>
            </a:r>
          </a:p>
          <a:p>
            <a:pPr>
              <a:lnSpc>
                <a:spcPct val="80000"/>
              </a:lnSpc>
            </a:pPr>
            <a:r>
              <a:rPr lang="en-US" altLang="en-US" sz="2400" dirty="0"/>
              <a:t>Аристотель (384 – 322 гг. до н.э.). В своих трудах «Никомаховая этика», «Политика» разработал проект идеального государства, определив семью в качестве его основы. Сущность государства – стремление к всеобщему благу. Экономия представлена деятельностью людей в земледелии, ремесле и мелкой торговле. Ее цель – удовлетворение насущных жизненных потребностей человека, поэтому она должна быть объектом заботы государства.</a:t>
            </a:r>
          </a:p>
        </p:txBody>
      </p:sp>
      <p:pic>
        <p:nvPicPr>
          <p:cNvPr id="5123" name="Содержимое 5122"/>
          <p:cNvPicPr>
            <a:picLocks noGrp="1" noChangeAspect="1"/>
          </p:cNvPicPr>
          <p:nvPr>
            <p:ph sz="half" idx="4294967295"/>
          </p:nvPr>
        </p:nvPicPr>
        <p:blipFill>
          <a:blip r:embed="rId2" cstate="print">
            <a:alphaModFix/>
            <a:extLst/>
          </a:blip>
          <a:srcRect/>
          <a:stretch>
            <a:fillRect/>
          </a:stretch>
        </p:blipFill>
        <p:spPr>
          <a:xfrm>
            <a:off x="6208713" y="981075"/>
            <a:ext cx="2935287" cy="3886200"/>
          </a:xfrm>
          <a:prstGeom prst="rect">
            <a:avLst/>
          </a:prstGeom>
          <a:noFill/>
          <a:ln>
            <a:noFill/>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6145"/>
          <p:cNvSpPr>
            <a:spLocks noGrp="1" noRot="1"/>
          </p:cNvSpPr>
          <p:nvPr>
            <p:ph type="title" idx="4294967295"/>
          </p:nvPr>
        </p:nvSpPr>
        <p:spPr>
          <a:xfrm>
            <a:off x="468313" y="0"/>
            <a:ext cx="8229599" cy="595313"/>
          </a:xfrm>
          <a:ln/>
        </p:spPr>
        <p:txBody>
          <a:bodyPr wrap="square" lIns="91440" tIns="45720" rIns="91440" bIns="45720" anchor="ctr"/>
          <a:lstStyle/>
          <a:p>
            <a:r>
              <a:rPr lang="en-US" altLang="en-US" sz="3200" b="1" dirty="0"/>
              <a:t>Экономическая мысль средневековья</a:t>
            </a:r>
          </a:p>
        </p:txBody>
      </p:sp>
      <p:sp>
        <p:nvSpPr>
          <p:cNvPr id="6147" name="Текст 6146"/>
          <p:cNvSpPr>
            <a:spLocks noGrp="1"/>
          </p:cNvSpPr>
          <p:nvPr>
            <p:ph type="body" idx="4294967295"/>
          </p:nvPr>
        </p:nvSpPr>
        <p:spPr>
          <a:xfrm>
            <a:off x="0" y="692150"/>
            <a:ext cx="8964612" cy="6165850"/>
          </a:xfrm>
          <a:ln/>
        </p:spPr>
        <p:txBody>
          <a:bodyPr wrap="square" lIns="91440" tIns="45720" rIns="91440" bIns="45720" anchor="t" anchorCtr="0"/>
          <a:lstStyle/>
          <a:p>
            <a:pPr>
              <a:lnSpc>
                <a:spcPct val="80000"/>
              </a:lnSpc>
            </a:pPr>
            <a:r>
              <a:rPr lang="en-US" altLang="en-US" sz="2000" dirty="0"/>
              <a:t>Наиболее значимым автором западноевропейской мысли средневековья является доминиканский итальянский монах Фома Аквинский (Аквинат) (1225 – 1274 гг.). Основной его труд – трактат «Сумма теологии», в нем дана морально-этическая характеристика экономических категорий. Фома Аквинский стал достойным продолжателем и оппонентом одного из основателей школы раннего канонизма Августина Блаженного (353 – 430 гг.) </a:t>
            </a:r>
          </a:p>
          <a:p>
            <a:pPr>
              <a:lnSpc>
                <a:spcPct val="80000"/>
              </a:lnSpc>
            </a:pPr>
            <a:r>
              <a:rPr lang="en-US" altLang="en-US" sz="2000" dirty="0"/>
              <a:t>Методологической базой, на которую опирались ранние канонисты, были авторитарность доказательств (ссылки на тексты священных писаний) и морально-этическая характеристика экономических категорий. К этим принципам поздние канонисты прибавили </a:t>
            </a:r>
            <a:r>
              <a:rPr lang="en-US" altLang="en-US" sz="2000" u="sng" dirty="0"/>
              <a:t>принцип двойственности оценок.</a:t>
            </a:r>
            <a:r>
              <a:rPr lang="en-US" altLang="en-US" sz="2000" dirty="0"/>
              <a:t> </a:t>
            </a:r>
          </a:p>
          <a:p>
            <a:pPr>
              <a:lnSpc>
                <a:spcPct val="80000"/>
              </a:lnSpc>
            </a:pPr>
            <a:r>
              <a:rPr lang="en-US" altLang="en-US" sz="2000" dirty="0"/>
              <a:t>Разделение труда требует обмена, который возможен в 2-х видах: для собственного потребления и для наживы (получения прибыли). </a:t>
            </a:r>
          </a:p>
          <a:p>
            <a:pPr>
              <a:lnSpc>
                <a:spcPct val="80000"/>
              </a:lnSpc>
            </a:pPr>
            <a:r>
              <a:rPr lang="en-US" altLang="en-US" sz="2000" dirty="0"/>
              <a:t>Богатство рассматривалось ранними канонистами как совокупность материальных благ и признавалось грехом, если оно создано иными средствами, чем прилагаемый для этого труд. По Аквинскому, «справедливые цены» могут быть источником роста частной собственности и создания «умеренного» богатства, что грехом не является.«Справедливая цена» - эта категория подменяла понятие «рыночная цена». Она устанавливалась и закреплялась на определенной территории феодальной знатью. Ее уровень ранние канонисты объясняли трудовыми и материальными затратами в процессе товарного производства.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Содержимое 7169"/>
          <p:cNvPicPr>
            <a:picLocks noGrp="1" noChangeAspect="1"/>
          </p:cNvPicPr>
          <p:nvPr>
            <p:ph idx="4294967295"/>
          </p:nvPr>
        </p:nvPicPr>
        <p:blipFill>
          <a:blip r:embed="rId2" cstate="print">
            <a:alphaModFix/>
            <a:extLst/>
          </a:blip>
          <a:srcRect/>
          <a:stretch>
            <a:fillRect/>
          </a:stretch>
        </p:blipFill>
        <p:spPr>
          <a:xfrm>
            <a:off x="827088" y="2420938"/>
            <a:ext cx="7489825" cy="4175125"/>
          </a:xfrm>
          <a:prstGeom prst="rect">
            <a:avLst/>
          </a:prstGeom>
          <a:noFill/>
          <a:ln>
            <a:noFill/>
          </a:ln>
          <a:effectLst/>
        </p:spPr>
      </p:pic>
      <p:sp>
        <p:nvSpPr>
          <p:cNvPr id="7171" name="TextBox 7170"/>
          <p:cNvSpPr txBox="1">
            <a:spLocks/>
          </p:cNvSpPr>
          <p:nvPr/>
        </p:nvSpPr>
        <p:spPr>
          <a:xfrm>
            <a:off x="323850" y="549275"/>
            <a:ext cx="8496300" cy="2100263"/>
          </a:xfrm>
          <a:prstGeom prst="rect">
            <a:avLst/>
          </a:prstGeom>
          <a:noFill/>
          <a:ln>
            <a:noFill/>
          </a:ln>
          <a:effectLst/>
        </p:spPr>
        <p:txBody>
          <a:bodyPr>
            <a:spAutoFit/>
          </a:bodyPr>
          <a:lstStyle>
            <a:lvl1pPr marL="342900" indent="-342900" algn="l" rtl="0" eaLnBrk="0" fontAlgn="base" hangingPunct="0">
              <a:lnSpc>
                <a:spcPct val="100000"/>
              </a:lnSpc>
              <a:spcBef>
                <a:spcPct val="20000"/>
              </a:spcBef>
              <a:spcAft>
                <a:spcPct val="0"/>
              </a:spcAft>
              <a:buClr>
                <a:srgbClr val="FFCC00"/>
              </a:buClr>
              <a:buSzPct val="70000"/>
              <a:buFont typeface="Wingdings" charset="2"/>
              <a:buChar char="n"/>
              <a:defRPr sz="3200">
                <a:solidFill>
                  <a:srgbClr val="FFFFFF"/>
                </a:solidFill>
                <a:latin typeface="Garamond" charset="0"/>
              </a:defRPr>
            </a:lvl1pPr>
            <a:lvl2pPr marL="742950" indent="-285750" algn="l" rtl="0" eaLnBrk="0" fontAlgn="base" hangingPunct="0">
              <a:lnSpc>
                <a:spcPct val="100000"/>
              </a:lnSpc>
              <a:spcBef>
                <a:spcPct val="20000"/>
              </a:spcBef>
              <a:spcAft>
                <a:spcPct val="0"/>
              </a:spcAft>
              <a:buClr>
                <a:srgbClr val="A886E0"/>
              </a:buClr>
              <a:buSzPct val="70000"/>
              <a:buFont typeface="Wingdings" charset="2"/>
              <a:buChar char="n"/>
              <a:defRPr sz="2800">
                <a:solidFill>
                  <a:srgbClr val="FFFFFF"/>
                </a:solidFill>
                <a:latin typeface="Garamond" charset="0"/>
              </a:defRPr>
            </a:lvl2pPr>
            <a:lvl3pPr marL="1143000" indent="-228600" algn="l" rtl="0" eaLnBrk="0" fontAlgn="base" hangingPunct="0">
              <a:lnSpc>
                <a:spcPct val="100000"/>
              </a:lnSpc>
              <a:spcBef>
                <a:spcPct val="20000"/>
              </a:spcBef>
              <a:spcAft>
                <a:spcPct val="0"/>
              </a:spcAft>
              <a:buClr>
                <a:srgbClr val="E5E5FF"/>
              </a:buClr>
              <a:buSzPct val="70000"/>
              <a:buFont typeface="Wingdings" charset="2"/>
              <a:buChar char="n"/>
              <a:defRPr sz="2400">
                <a:solidFill>
                  <a:srgbClr val="FFFFFF"/>
                </a:solidFill>
                <a:latin typeface="Garamond" charset="0"/>
              </a:defRPr>
            </a:lvl3pPr>
            <a:lvl4pPr marL="1600200" indent="-228600" algn="l" rtl="0" eaLnBrk="0" fontAlgn="base" hangingPunct="0">
              <a:lnSpc>
                <a:spcPct val="100000"/>
              </a:lnSpc>
              <a:spcBef>
                <a:spcPct val="20000"/>
              </a:spcBef>
              <a:spcAft>
                <a:spcPct val="0"/>
              </a:spcAft>
              <a:buClr>
                <a:srgbClr val="A886E0"/>
              </a:buClr>
              <a:buSzPct val="70000"/>
              <a:buFont typeface="Wingdings" charset="2"/>
              <a:buChar char="n"/>
              <a:defRPr sz="2000">
                <a:solidFill>
                  <a:srgbClr val="FFFFFF"/>
                </a:solidFill>
                <a:latin typeface="Garamond" charset="0"/>
              </a:defRPr>
            </a:lvl4pPr>
            <a:lvl5pPr marL="2057400" indent="-228600" algn="l" rtl="0" eaLnBrk="0" fontAlgn="base" hangingPunct="0">
              <a:lnSpc>
                <a:spcPct val="100000"/>
              </a:lnSpc>
              <a:spcBef>
                <a:spcPct val="20000"/>
              </a:spcBef>
              <a:spcAft>
                <a:spcPct val="0"/>
              </a:spcAft>
              <a:buClr>
                <a:srgbClr val="FFCC00"/>
              </a:buClr>
              <a:buSzPct val="70000"/>
              <a:buFont typeface="Wingdings" charset="2"/>
              <a:buChar char="n"/>
              <a:defRPr sz="2000">
                <a:solidFill>
                  <a:srgbClr val="FFFFFF"/>
                </a:solidFill>
                <a:latin typeface="Garamond" charset="0"/>
              </a:defRPr>
            </a:lvl5pPr>
          </a:lstStyle>
          <a:p>
            <a:pPr>
              <a:lnSpc>
                <a:spcPct val="80000"/>
              </a:lnSpc>
              <a:buClr>
                <a:srgbClr val="000514"/>
              </a:buClr>
              <a:buSzPct val="75000"/>
              <a:buFont typeface="Wingdings" charset="2"/>
              <a:buChar char="n"/>
            </a:pPr>
            <a:r>
              <a:rPr lang="en-US" altLang="en-US" sz="2400" dirty="0">
                <a:latin typeface="Arial" charset="0"/>
              </a:rPr>
              <a:t>Самостоятельное развитие экономической теории началось в эпоху зарождения капитализма в середине второго тысячелетия н. э. Исследователи различают множество этапов и направлений в этом развитии. Основными являются следующие:</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Содержимое 8193"/>
          <p:cNvPicPr>
            <a:picLocks noGrp="1" noChangeAspect="1"/>
          </p:cNvPicPr>
          <p:nvPr>
            <p:ph idx="4294967295"/>
          </p:nvPr>
        </p:nvPicPr>
        <p:blipFill>
          <a:blip r:embed="rId2" cstate="print">
            <a:alphaModFix/>
            <a:extLst/>
          </a:blip>
          <a:srcRect/>
          <a:stretch>
            <a:fillRect/>
          </a:stretch>
        </p:blipFill>
        <p:spPr>
          <a:xfrm>
            <a:off x="1331913" y="0"/>
            <a:ext cx="6769100" cy="6858000"/>
          </a:xfrm>
          <a:prstGeom prst="rect">
            <a:avLst/>
          </a:prstGeom>
          <a:noFill/>
          <a:ln>
            <a:noFill/>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9217"/>
          <p:cNvSpPr>
            <a:spLocks noGrp="1" noRot="1"/>
          </p:cNvSpPr>
          <p:nvPr>
            <p:ph type="title" idx="4294967295"/>
          </p:nvPr>
        </p:nvSpPr>
        <p:spPr>
          <a:xfrm>
            <a:off x="3635375" y="0"/>
            <a:ext cx="5133975" cy="620713"/>
          </a:xfrm>
          <a:ln/>
        </p:spPr>
        <p:txBody>
          <a:bodyPr wrap="square" lIns="91440" tIns="45720" rIns="91440" bIns="45720" anchor="ctr"/>
          <a:lstStyle/>
          <a:p>
            <a:r>
              <a:rPr lang="en-US" altLang="en-US" sz="3200" b="1" dirty="0"/>
              <a:t>Меркантилизм</a:t>
            </a:r>
          </a:p>
        </p:txBody>
      </p:sp>
      <p:sp>
        <p:nvSpPr>
          <p:cNvPr id="9219" name="Текст 9218"/>
          <p:cNvSpPr>
            <a:spLocks noGrp="1"/>
          </p:cNvSpPr>
          <p:nvPr>
            <p:ph type="body" idx="4294967295"/>
          </p:nvPr>
        </p:nvSpPr>
        <p:spPr>
          <a:xfrm>
            <a:off x="179388" y="620713"/>
            <a:ext cx="8785224" cy="6237287"/>
          </a:xfrm>
          <a:ln/>
        </p:spPr>
        <p:txBody>
          <a:bodyPr wrap="square" lIns="91440" tIns="45720" rIns="91440" bIns="45720" anchor="t" anchorCtr="0"/>
          <a:lstStyle/>
          <a:p>
            <a:pPr>
              <a:lnSpc>
                <a:spcPct val="80000"/>
              </a:lnSpc>
            </a:pPr>
            <a:r>
              <a:rPr lang="en-US" altLang="en-US" sz="1900" dirty="0"/>
              <a:t>Понятие «меркантилизм» происходит от лат. «mercari», т.е. торговать. Вытеснение натурального хозяйства товарно-денежными отношениями охватывает конкретный исторический отрезок времени. Это был период меркантилизма с присущей ему доиндустриальной экономикой.</a:t>
            </a:r>
          </a:p>
          <a:p>
            <a:pPr>
              <a:lnSpc>
                <a:spcPct val="80000"/>
              </a:lnSpc>
            </a:pPr>
            <a:endParaRPr/>
          </a:p>
          <a:p>
            <a:pPr>
              <a:lnSpc>
                <a:spcPct val="80000"/>
              </a:lnSpc>
            </a:pPr>
            <a:r>
              <a:rPr lang="en-US" altLang="en-US" sz="1900" dirty="0"/>
              <a:t>Идеология меркантилизма такова:</a:t>
            </a:r>
          </a:p>
          <a:p>
            <a:pPr>
              <a:lnSpc>
                <a:spcPct val="80000"/>
              </a:lnSpc>
              <a:buNone/>
            </a:pPr>
            <a:r>
              <a:rPr lang="en-US" altLang="en-US" sz="1900" dirty="0"/>
              <a:t>а) сущность богатства выражают драгоценные металлы; </a:t>
            </a:r>
          </a:p>
          <a:p>
            <a:pPr>
              <a:lnSpc>
                <a:spcPct val="80000"/>
              </a:lnSpc>
              <a:buNone/>
            </a:pPr>
            <a:r>
              <a:rPr lang="en-US" altLang="en-US" sz="1900" dirty="0"/>
              <a:t>б) труд производителен лишь в тех отраслях производства, которые работают на экспорт;</a:t>
            </a:r>
          </a:p>
          <a:p>
            <a:pPr>
              <a:lnSpc>
                <a:spcPct val="80000"/>
              </a:lnSpc>
              <a:buNone/>
            </a:pPr>
            <a:r>
              <a:rPr lang="en-US" altLang="en-US" sz="1900" dirty="0"/>
              <a:t>в) государство должно поощрять экспорт, обеспечивать монополии отечественным коммерсантам и предотвращать конкуренцию;</a:t>
            </a:r>
          </a:p>
          <a:p>
            <a:pPr>
              <a:lnSpc>
                <a:spcPct val="80000"/>
              </a:lnSpc>
              <a:buNone/>
            </a:pPr>
            <a:r>
              <a:rPr lang="en-US" altLang="en-US" sz="1900" dirty="0"/>
              <a:t>г) рост населения необходим для поддержания низкого уровня заработной платы и высокого уровня нормы прибыли.</a:t>
            </a:r>
          </a:p>
          <a:p>
            <a:pPr>
              <a:lnSpc>
                <a:spcPct val="80000"/>
              </a:lnSpc>
              <a:buNone/>
            </a:pPr>
            <a:endParaRPr/>
          </a:p>
          <a:p>
            <a:pPr>
              <a:lnSpc>
                <a:spcPct val="80000"/>
              </a:lnSpc>
              <a:buNone/>
            </a:pPr>
            <a:r>
              <a:rPr lang="en-US" altLang="en-US" sz="1900" dirty="0"/>
              <a:t>Ранний меркантилизм относится к трети XV - середине XVI вв. Представители: Стаффорд, де Сантис, Скаруффи. </a:t>
            </a:r>
          </a:p>
          <a:p>
            <a:pPr>
              <a:lnSpc>
                <a:spcPct val="80000"/>
              </a:lnSpc>
              <a:buNone/>
            </a:pPr>
            <a:r>
              <a:rPr lang="en-US" altLang="en-US" sz="1900" dirty="0"/>
              <a:t>Под богатством понимается золото и серебро. Главным в этом учении является теория денежного баланса, которая обосновала политику увеличения денежного богатства чисто законодательным путем. В целях удержания денег в стране запрещался их вывоз за границу. Все денежные суммы, вырученные от продажи, иностранцы должны были истратить на покупку местных изделий. В связи с недостатком денег их функции сводились к средству накопления.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Текст 10241"/>
          <p:cNvSpPr>
            <a:spLocks noGrp="1"/>
          </p:cNvSpPr>
          <p:nvPr>
            <p:ph type="body" idx="4294967295"/>
          </p:nvPr>
        </p:nvSpPr>
        <p:spPr>
          <a:xfrm>
            <a:off x="0" y="0"/>
            <a:ext cx="8964612" cy="6335713"/>
          </a:xfrm>
          <a:ln/>
        </p:spPr>
        <p:txBody>
          <a:bodyPr wrap="square" lIns="91440" tIns="45720" rIns="91440" bIns="45720" anchor="t" anchorCtr="0"/>
          <a:lstStyle/>
          <a:p>
            <a:pPr>
              <a:lnSpc>
                <a:spcPct val="80000"/>
              </a:lnSpc>
            </a:pPr>
            <a:r>
              <a:rPr lang="en-US" altLang="en-US" sz="2000" dirty="0"/>
              <a:t>Поздний меркантилизм относится ко 2-й половине XVI вв. Представители: Томас Ман, А. Серра, Антуан де Монкретьен.</a:t>
            </a:r>
          </a:p>
          <a:p>
            <a:pPr>
              <a:lnSpc>
                <a:spcPct val="80000"/>
              </a:lnSpc>
              <a:buNone/>
            </a:pPr>
            <a:r>
              <a:rPr lang="en-US" altLang="en-US" sz="2000" dirty="0"/>
              <a:t>Ими была создана теория активного торгового баланса, который обеспечивается путем вывоза готовых изделий из своей страны. Разрешался вывоз денег за границу. Главенствовал принцип: покупать дешевле в одной стране и продавать дороже в другой.</a:t>
            </a:r>
          </a:p>
          <a:p>
            <a:pPr>
              <a:lnSpc>
                <a:spcPct val="80000"/>
              </a:lnSpc>
              <a:buNone/>
            </a:pPr>
            <a:r>
              <a:rPr lang="en-US" altLang="en-US" sz="2000" dirty="0"/>
              <a:t>Деньги выполняют функции средства накопления и средства обращения, т.е. поздний меркантилизм трактовал деньги как капитал, признавал, что деньги – это товар.</a:t>
            </a:r>
          </a:p>
          <a:p>
            <a:pPr>
              <a:lnSpc>
                <a:spcPct val="80000"/>
              </a:lnSpc>
            </a:pPr>
            <a:r>
              <a:rPr lang="en-US" altLang="en-US" sz="2000" dirty="0"/>
              <a:t>Принципы меркантилистов:</a:t>
            </a:r>
          </a:p>
          <a:p>
            <a:pPr>
              <a:lnSpc>
                <a:spcPct val="80000"/>
              </a:lnSpc>
              <a:buNone/>
            </a:pPr>
            <a:r>
              <a:rPr lang="en-US" altLang="en-US" sz="2000" dirty="0"/>
              <a:t>1)      регулирование внешней торговли с целью притока в страну золота и серебра;</a:t>
            </a:r>
          </a:p>
          <a:p>
            <a:pPr>
              <a:lnSpc>
                <a:spcPct val="80000"/>
              </a:lnSpc>
              <a:buNone/>
            </a:pPr>
            <a:r>
              <a:rPr lang="en-US" altLang="en-US" sz="2000" dirty="0"/>
              <a:t>2)      поддержка промышленности путем импорта дешевого сырья;</a:t>
            </a:r>
          </a:p>
          <a:p>
            <a:pPr>
              <a:lnSpc>
                <a:spcPct val="80000"/>
              </a:lnSpc>
              <a:buNone/>
            </a:pPr>
            <a:r>
              <a:rPr lang="en-US" altLang="en-US" sz="2000" dirty="0"/>
              <a:t>3)      протекционистские тарифы на импортируемые промышленные товары;</a:t>
            </a:r>
          </a:p>
          <a:p>
            <a:pPr>
              <a:lnSpc>
                <a:spcPct val="80000"/>
              </a:lnSpc>
              <a:buNone/>
            </a:pPr>
            <a:r>
              <a:rPr lang="en-US" altLang="en-US" sz="2000" dirty="0"/>
              <a:t>4)      поощрение экспорта, особенно готовой продукции;</a:t>
            </a:r>
          </a:p>
          <a:p>
            <a:pPr>
              <a:lnSpc>
                <a:spcPct val="80000"/>
              </a:lnSpc>
              <a:buNone/>
            </a:pPr>
            <a:r>
              <a:rPr lang="en-US" altLang="en-US" sz="2000" dirty="0"/>
              <a:t>5)      рост населения для поддержания низкого уровня зарплаты.</a:t>
            </a:r>
          </a:p>
          <a:p>
            <a:pPr>
              <a:lnSpc>
                <a:spcPct val="80000"/>
              </a:lnSpc>
            </a:pPr>
            <a:endParaRPr/>
          </a:p>
          <a:p>
            <a:pPr>
              <a:lnSpc>
                <a:spcPct val="80000"/>
              </a:lnSpc>
            </a:pPr>
            <a:r>
              <a:rPr lang="en-US" altLang="en-US" sz="2000" dirty="0"/>
              <a:t>Поздний меркантилизм был прогрессивным. Он содействовал развитию торговли, судостроению, промышленности, международному разделению труда.</a:t>
            </a:r>
          </a:p>
          <a:p>
            <a:pPr>
              <a:lnSpc>
                <a:spcPct val="80000"/>
              </a:lnSpc>
              <a:buNone/>
            </a:pPr>
            <a:r>
              <a:rPr lang="en-US" altLang="en-US" sz="2000" dirty="0"/>
              <a:t>В России одним из ярких выразителей идей меркантилизма был выдающийся государственный деятель А.Л. Ордын-Нащекин (1605-1680). Изданный им Новоторговый устав 1667г. пронизан идеями меркантилизма, стремлением привлечь в страну и удержать драгоценные металлы, покровительством отечественной торговле и купечеству.</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1265"/>
          <p:cNvSpPr>
            <a:spLocks noGrp="1" noRot="1"/>
          </p:cNvSpPr>
          <p:nvPr>
            <p:ph type="title" idx="4294967295"/>
          </p:nvPr>
        </p:nvSpPr>
        <p:spPr>
          <a:xfrm>
            <a:off x="0" y="0"/>
            <a:ext cx="9144000" cy="908050"/>
          </a:xfrm>
          <a:ln/>
        </p:spPr>
        <p:txBody>
          <a:bodyPr wrap="square" lIns="91440" tIns="45720" rIns="91440" bIns="45720" anchor="ctr"/>
          <a:lstStyle/>
          <a:p>
            <a:r>
              <a:rPr lang="en-US" altLang="en-US" sz="3200" b="1" dirty="0"/>
              <a:t>Классическая школа экономической теории</a:t>
            </a:r>
          </a:p>
        </p:txBody>
      </p:sp>
      <p:sp>
        <p:nvSpPr>
          <p:cNvPr id="11267" name="Текст 11266"/>
          <p:cNvSpPr>
            <a:spLocks noGrp="1"/>
          </p:cNvSpPr>
          <p:nvPr>
            <p:ph type="body" idx="4294967295"/>
          </p:nvPr>
        </p:nvSpPr>
        <p:spPr>
          <a:xfrm>
            <a:off x="0" y="981075"/>
            <a:ext cx="9144000" cy="5876925"/>
          </a:xfrm>
          <a:ln/>
        </p:spPr>
        <p:txBody>
          <a:bodyPr wrap="square" lIns="91440" tIns="45720" rIns="91440" bIns="45720" anchor="t" anchorCtr="0"/>
          <a:lstStyle/>
          <a:p>
            <a:pPr>
              <a:lnSpc>
                <a:spcPct val="80000"/>
              </a:lnSpc>
              <a:buNone/>
            </a:pPr>
            <a:r>
              <a:rPr lang="en-US" altLang="en-US" sz="2000" dirty="0"/>
              <a:t>Классическая политическая экономия возникла тогда, когда предпринимательская деятельность распространилась на многие отрасли промышленности и сферу производства в целом.Классическая школа зародилась в конце XVII в. (Англия) - начале XVIII в. (Франция).В развитии классической школы можно выделить 4 этапа:</a:t>
            </a:r>
          </a:p>
          <a:p>
            <a:pPr>
              <a:lnSpc>
                <a:spcPct val="80000"/>
              </a:lnSpc>
              <a:buNone/>
            </a:pPr>
            <a:endParaRPr/>
          </a:p>
          <a:p>
            <a:pPr>
              <a:lnSpc>
                <a:spcPct val="80000"/>
              </a:lnSpc>
            </a:pPr>
            <a:r>
              <a:rPr lang="en-US" altLang="en-US" sz="2000" b="1" dirty="0"/>
              <a:t>1 этап</a:t>
            </a:r>
            <a:r>
              <a:rPr lang="en-US" altLang="en-US" sz="2000" dirty="0"/>
              <a:t> охватывает период с конца XVII в. до начала 2-й половины XVIII в. Это этап расширения сферы рыночных отношений, опровержения идей меркантилизма. </a:t>
            </a:r>
          </a:p>
          <a:p>
            <a:pPr>
              <a:lnSpc>
                <a:spcPct val="80000"/>
              </a:lnSpc>
            </a:pPr>
            <a:endParaRPr/>
          </a:p>
          <a:p>
            <a:pPr>
              <a:lnSpc>
                <a:spcPct val="80000"/>
              </a:lnSpc>
            </a:pPr>
            <a:r>
              <a:rPr lang="en-US" altLang="en-US" sz="2000" b="1" dirty="0"/>
              <a:t>2 этап</a:t>
            </a:r>
            <a:r>
              <a:rPr lang="en-US" altLang="en-US" sz="2000" dirty="0"/>
              <a:t> охватывает период последней трети XVIII в. и связан с именем Адама Смита, который сформулировал концепцию экономического либерализма. Во много благодаря ему вплоть до 30-х гг. XX в. неопровержимым считалось положение о невмешательстве государства в свободную конкуренцию.</a:t>
            </a:r>
          </a:p>
          <a:p>
            <a:pPr>
              <a:lnSpc>
                <a:spcPct val="80000"/>
              </a:lnSpc>
            </a:pPr>
            <a:endParaRPr/>
          </a:p>
          <a:p>
            <a:pPr>
              <a:lnSpc>
                <a:spcPct val="80000"/>
              </a:lnSpc>
            </a:pPr>
            <a:r>
              <a:rPr lang="en-US" altLang="en-US" sz="2000" b="1" dirty="0"/>
              <a:t>3 этап</a:t>
            </a:r>
            <a:r>
              <a:rPr lang="en-US" altLang="en-US" sz="2000" dirty="0"/>
              <a:t> приходится на 1-ю половину XIX века, когда в ряде развитых стран завершился промышленный переворот. Среди представителей этого этапа: Жан Батист Сэй, Давид Рикардо, Томас Мальтус, Ф. Бастиа, Г. Кэрри.</a:t>
            </a:r>
          </a:p>
          <a:p>
            <a:pPr>
              <a:lnSpc>
                <a:spcPct val="80000"/>
              </a:lnSpc>
            </a:pPr>
            <a:endParaRPr/>
          </a:p>
          <a:p>
            <a:pPr>
              <a:lnSpc>
                <a:spcPct val="80000"/>
              </a:lnSpc>
            </a:pPr>
            <a:r>
              <a:rPr lang="en-US" altLang="en-US" sz="2000" b="1" dirty="0"/>
              <a:t>4 этап</a:t>
            </a:r>
            <a:r>
              <a:rPr lang="en-US" altLang="en-US" sz="2000" dirty="0"/>
              <a:t> охватывает 2-ю половину XIX в. Представители: Карл Маркс и Джон Стюарт Милль.</a:t>
            </a:r>
          </a:p>
        </p:txBody>
      </p:sp>
    </p:spTree>
  </p:cSld>
  <p:clrMapOvr>
    <a:masterClrMapping/>
  </p:clrMapOvr>
</p:sld>
</file>

<file path=ppt/theme/theme1.xml><?xml version="1.0" encoding="utf-8"?>
<a:theme xmlns:a="http://schemas.openxmlformats.org/drawingml/2006/main">
  <a:themeElements>
    <a:clrScheme name="">
      <a:dk1>
        <a:srgbClr val="003399"/>
      </a:dk1>
      <a:lt1>
        <a:srgbClr val="FFFFFF"/>
      </a:lt1>
      <a:dk2>
        <a:srgbClr val="000514"/>
      </a:dk2>
      <a:lt2>
        <a:srgbClr val="E5E5FF"/>
      </a:lt2>
      <a:accent1>
        <a:srgbClr val="0099CC"/>
      </a:accent1>
      <a:accent2>
        <a:srgbClr val="A886E0"/>
      </a:accent2>
      <a:accent3>
        <a:srgbClr val="000000"/>
      </a:accent3>
      <a:accent4>
        <a:srgbClr val="000000"/>
      </a:accent4>
      <a:accent5>
        <a:srgbClr val="000000"/>
      </a:accent5>
      <a:accent6>
        <a:srgbClr val="000000"/>
      </a:accent6>
      <a:hlink>
        <a:srgbClr val="FFCC00"/>
      </a:hlink>
      <a:folHlink>
        <a:srgbClr val="FFFF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50000"/>
              </a:schemeClr>
            </a:gs>
            <a:gs pos="35000">
              <a:schemeClr val="phClr">
                <a:tint val="37000"/>
                <a:satMod val="37000"/>
              </a:schemeClr>
            </a:gs>
            <a:gs pos="100000">
              <a:schemeClr val="phClr">
                <a:tint val="15000"/>
                <a:satMod val="15000"/>
              </a:schemeClr>
            </a:gs>
          </a:gsLst>
          <a:lin ang="16200000" scaled="1"/>
        </a:gradFill>
        <a:gradFill rotWithShape="1">
          <a:gsLst>
            <a:gs pos="0">
              <a:schemeClr val="phClr">
                <a:tint val="50000"/>
                <a:satMod val="50000"/>
              </a:schemeClr>
            </a:gs>
            <a:gs pos="35000">
              <a:schemeClr val="phClr">
                <a:tint val="37000"/>
                <a:satMod val="37000"/>
              </a:schemeClr>
            </a:gs>
            <a:gs pos="100000">
              <a:schemeClr val="phClr">
                <a:tint val="15000"/>
                <a:satMod val="15000"/>
              </a:schemeClr>
            </a:gs>
          </a:gsLst>
          <a:lin ang="16200000" scaled="1"/>
        </a:gradFill>
      </a:fillStyleLst>
      <a:lnStyleLst>
        <a:ln w="9259"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3000" dir="5400000" rotWithShape="0">
              <a:schemeClr val="phClr">
                <a:alpha val="38000"/>
              </a:schemeClr>
            </a:outerShdw>
          </a:effectLst>
        </a:effectStyle>
        <a:effectStyle>
          <a:effectLst>
            <a:outerShdw blurRad="40000" dist="23000" dir="5400000" rotWithShape="0">
              <a:schemeClr val="phClr">
                <a:alpha val="35000"/>
              </a:schemeClr>
            </a:outerShdw>
          </a:effectLst>
        </a:effectStyle>
        <a:effectStyle>
          <a:effectLst>
            <a:outerShdw blurRad="40000" dist="23000" dir="5400000" rotWithShape="0">
              <a:schemeClr val="phClr">
                <a:alpha val="35000"/>
              </a:schemeClr>
            </a:outerShdw>
          </a:effectLst>
        </a:effectStyle>
      </a:effectStyleLst>
      <a:bgFillStyleLst>
        <a:solidFill>
          <a:schemeClr val="phClr"/>
        </a:solidFill>
        <a:gradFill rotWithShape="1">
          <a:gsLst>
            <a:gs pos="0">
              <a:schemeClr val="phClr"/>
            </a:gs>
            <a:gs pos="35000">
              <a:schemeClr val="phClr"/>
            </a:gs>
            <a:gs pos="100000">
              <a:schemeClr val="phClr"/>
            </a:gs>
          </a:gsLst>
        </a:gradFill>
        <a:gradFill rotWithShape="1">
          <a:gsLst>
            <a:gs pos="0">
              <a:schemeClr val="phClr"/>
            </a:gs>
            <a:gs pos="35000">
              <a:schemeClr val="phClr"/>
            </a:gs>
            <a:gs pos="100000">
              <a:schemeClr val="phClr"/>
            </a:gs>
          </a:gsLst>
        </a:gradFill>
      </a:bgFillStyleLst>
    </a:fmtScheme>
  </a:themeElements>
  <a:objectDefaults/>
  <a:extraClrSchemeLst/>
</a:theme>
</file>

<file path=ppt/theme/theme2.xml><?xml version="1.0" encoding="utf-8"?>
<a:theme xmlns:a="http://schemas.openxmlformats.org/drawingml/2006/main">
  <a:themeElements>
    <a:clrScheme name="">
      <a:dk1>
        <a:srgbClr val="003399"/>
      </a:dk1>
      <a:lt1>
        <a:srgbClr val="FFFFFF"/>
      </a:lt1>
      <a:dk2>
        <a:srgbClr val="000514"/>
      </a:dk2>
      <a:lt2>
        <a:srgbClr val="E5E5FF"/>
      </a:lt2>
      <a:accent1>
        <a:srgbClr val="0099CC"/>
      </a:accent1>
      <a:accent2>
        <a:srgbClr val="A886E0"/>
      </a:accent2>
      <a:accent3>
        <a:srgbClr val="000000"/>
      </a:accent3>
      <a:accent4>
        <a:srgbClr val="000000"/>
      </a:accent4>
      <a:accent5>
        <a:srgbClr val="000000"/>
      </a:accent5>
      <a:accent6>
        <a:srgbClr val="000000"/>
      </a:accent6>
      <a:hlink>
        <a:srgbClr val="FFCC00"/>
      </a:hlink>
      <a:folHlink>
        <a:srgbClr val="FFFF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50000"/>
              </a:schemeClr>
            </a:gs>
            <a:gs pos="35000">
              <a:schemeClr val="phClr">
                <a:tint val="37000"/>
                <a:satMod val="37000"/>
              </a:schemeClr>
            </a:gs>
            <a:gs pos="100000">
              <a:schemeClr val="phClr">
                <a:tint val="15000"/>
                <a:satMod val="15000"/>
              </a:schemeClr>
            </a:gs>
          </a:gsLst>
          <a:lin ang="16200000" scaled="1"/>
        </a:gradFill>
        <a:gradFill rotWithShape="1">
          <a:gsLst>
            <a:gs pos="0">
              <a:schemeClr val="phClr">
                <a:tint val="50000"/>
                <a:satMod val="50000"/>
              </a:schemeClr>
            </a:gs>
            <a:gs pos="35000">
              <a:schemeClr val="phClr">
                <a:tint val="37000"/>
                <a:satMod val="37000"/>
              </a:schemeClr>
            </a:gs>
            <a:gs pos="100000">
              <a:schemeClr val="phClr">
                <a:tint val="15000"/>
                <a:satMod val="15000"/>
              </a:schemeClr>
            </a:gs>
          </a:gsLst>
          <a:lin ang="16200000" scaled="1"/>
        </a:gradFill>
      </a:fillStyleLst>
      <a:lnStyleLst>
        <a:ln w="9259"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3000" dir="5400000" rotWithShape="0">
              <a:schemeClr val="phClr">
                <a:alpha val="38000"/>
              </a:schemeClr>
            </a:outerShdw>
          </a:effectLst>
        </a:effectStyle>
        <a:effectStyle>
          <a:effectLst>
            <a:outerShdw blurRad="40000" dist="23000" dir="5400000" rotWithShape="0">
              <a:schemeClr val="phClr">
                <a:alpha val="35000"/>
              </a:schemeClr>
            </a:outerShdw>
          </a:effectLst>
        </a:effectStyle>
        <a:effectStyle>
          <a:effectLst>
            <a:outerShdw blurRad="40000" dist="23000" dir="5400000" rotWithShape="0">
              <a:schemeClr val="phClr">
                <a:alpha val="35000"/>
              </a:schemeClr>
            </a:outerShdw>
          </a:effectLst>
        </a:effectStyle>
      </a:effectStyleLst>
      <a:bgFillStyleLst>
        <a:solidFill>
          <a:schemeClr val="phClr"/>
        </a:solidFill>
        <a:gradFill rotWithShape="1">
          <a:gsLst>
            <a:gs pos="0">
              <a:schemeClr val="phClr"/>
            </a:gs>
            <a:gs pos="35000">
              <a:schemeClr val="phClr"/>
            </a:gs>
            <a:gs pos="100000">
              <a:schemeClr val="phClr"/>
            </a:gs>
          </a:gsLst>
        </a:gradFill>
        <a:gradFill rotWithShape="1">
          <a:gsLst>
            <a:gs pos="0">
              <a:schemeClr val="phClr"/>
            </a:gs>
            <a:gs pos="35000">
              <a:schemeClr val="phClr"/>
            </a:gs>
            <a:gs pos="100000">
              <a:schemeClr val="phClr"/>
            </a:gs>
          </a:gsLs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3279</Words>
  <Application>Microsoft Office PowerPoint</Application>
  <PresentationFormat>Экран (4:3)</PresentationFormat>
  <Paragraphs>138</Paragraphs>
  <Slides>26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2</vt:i4>
      </vt:variant>
      <vt:variant>
        <vt:lpstr>Заголовки слайдов</vt:lpstr>
      </vt:variant>
      <vt:variant>
        <vt:i4>26</vt:i4>
      </vt:variant>
    </vt:vector>
  </HeadingPairs>
  <TitlesOfParts>
    <vt:vector size="31" baseType="lpstr">
      <vt:lpstr>Arial</vt:lpstr>
      <vt:lpstr>Garamond</vt:lpstr>
      <vt:lpstr>Wingdings</vt:lpstr>
      <vt:lpstr/>
      <vt:lpstr/>
      <vt:lpstr>Этапы развития экономической теории</vt:lpstr>
      <vt:lpstr>Слайд 2</vt:lpstr>
      <vt:lpstr>Слайд 3</vt:lpstr>
      <vt:lpstr>Экономическая мысль средневековья</vt:lpstr>
      <vt:lpstr>Слайд 5</vt:lpstr>
      <vt:lpstr>Слайд 6</vt:lpstr>
      <vt:lpstr>Меркантилизм</vt:lpstr>
      <vt:lpstr>Слайд 8</vt:lpstr>
      <vt:lpstr>Классическая школа экономической теории</vt:lpstr>
      <vt:lpstr>Слайд 10</vt:lpstr>
      <vt:lpstr>Давид Рикардо</vt:lpstr>
      <vt:lpstr>Учение физиократов</vt:lpstr>
      <vt:lpstr> Концепция экономического либерализма</vt:lpstr>
      <vt:lpstr>Адам Смит</vt:lpstr>
      <vt:lpstr>Учение Маркса</vt:lpstr>
      <vt:lpstr>Карл Маркс</vt:lpstr>
      <vt:lpstr> Маржинализм</vt:lpstr>
      <vt:lpstr>Слайд 18</vt:lpstr>
      <vt:lpstr>Неоклассическая школа </vt:lpstr>
      <vt:lpstr>Альфред Маршалл</vt:lpstr>
      <vt:lpstr>Учение Дж. М. Кейнса </vt:lpstr>
      <vt:lpstr>Джон Мейнард Кейнс </vt:lpstr>
      <vt:lpstr>Институционализм </vt:lpstr>
      <vt:lpstr>Торстейн Веблен </vt:lpstr>
      <vt:lpstr>Монетаризм </vt:lpstr>
      <vt:lpstr>Милтон Фридмен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Этапы развития экономической теории</dc:title>
  <cp:lastModifiedBy>1</cp:lastModifiedBy>
  <cp:revision>1</cp:revision>
  <dcterms:modified xsi:type="dcterms:W3CDTF">2015-08-20T15:41:07Z</dcterms:modified>
</cp:coreProperties>
</file>