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4" r:id="rId5"/>
    <p:sldId id="265" r:id="rId6"/>
    <p:sldId id="266" r:id="rId7"/>
    <p:sldId id="267" r:id="rId8"/>
    <p:sldId id="272" r:id="rId9"/>
    <p:sldId id="269" r:id="rId10"/>
    <p:sldId id="270" r:id="rId11"/>
    <p:sldId id="271"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2026227"/>
            <a:ext cx="6815669" cy="830500"/>
          </a:xfrm>
        </p:spPr>
        <p:txBody>
          <a:bodyPr/>
          <a:lstStyle/>
          <a:p>
            <a:r>
              <a:rPr lang="en-US" smtClean="0"/>
              <a:t>Dresscode</a:t>
            </a:r>
            <a:r>
              <a:rPr lang="en-US" dirty="0" smtClean="0"/>
              <a:t> </a:t>
            </a:r>
            <a:r>
              <a:rPr lang="en-US" dirty="0"/>
              <a:t>(Western</a:t>
            </a:r>
            <a:r>
              <a:rPr lang="en-US" dirty="0" smtClean="0"/>
              <a:t>)</a:t>
            </a:r>
            <a:endParaRPr lang="ru-RU" dirty="0"/>
          </a:p>
        </p:txBody>
      </p:sp>
      <p:sp>
        <p:nvSpPr>
          <p:cNvPr id="3" name="Подзаголовок 2"/>
          <p:cNvSpPr>
            <a:spLocks noGrp="1"/>
          </p:cNvSpPr>
          <p:nvPr>
            <p:ph type="subTitle" idx="1"/>
          </p:nvPr>
        </p:nvSpPr>
        <p:spPr>
          <a:xfrm>
            <a:off x="2775525" y="3643742"/>
            <a:ext cx="6815669" cy="1320802"/>
          </a:xfrm>
        </p:spPr>
        <p:txBody>
          <a:bodyPr>
            <a:normAutofit/>
          </a:bodyPr>
          <a:lstStyle/>
          <a:p>
            <a:pPr algn="l"/>
            <a:endParaRPr lang="ru-RU" dirty="0" smtClean="0"/>
          </a:p>
          <a:p>
            <a:pPr algn="l"/>
            <a:endParaRPr lang="ru-RU" dirty="0"/>
          </a:p>
        </p:txBody>
      </p:sp>
    </p:spTree>
    <p:extLst>
      <p:ext uri="{BB962C8B-B14F-4D97-AF65-F5344CB8AC3E}">
        <p14:creationId xmlns="" xmlns:p14="http://schemas.microsoft.com/office/powerpoint/2010/main" val="927652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9937" y="703385"/>
            <a:ext cx="4677510" cy="4524315"/>
          </a:xfrm>
          <a:prstGeom prst="rect">
            <a:avLst/>
          </a:prstGeom>
        </p:spPr>
        <p:txBody>
          <a:bodyPr wrap="square">
            <a:spAutoFit/>
          </a:bodyPr>
          <a:lstStyle/>
          <a:p>
            <a:r>
              <a:rPr lang="en-US" sz="1600" dirty="0"/>
              <a:t>Arguments of opponents of uniformity in clothes are most often reduced to the following:</a:t>
            </a:r>
          </a:p>
          <a:p>
            <a:endParaRPr lang="en-US" sz="1600" dirty="0"/>
          </a:p>
          <a:p>
            <a:r>
              <a:rPr lang="en-US" sz="1600" dirty="0"/>
              <a:t>At work we carry out the most part of life, and a business suit — not the most comfortable clothes. In more free clothes of people feels more conveniently and </a:t>
            </a:r>
            <a:r>
              <a:rPr lang="en-US" sz="1600" dirty="0" err="1"/>
              <a:t>raskovanny</a:t>
            </a:r>
            <a:r>
              <a:rPr lang="en-US" sz="1600" dirty="0"/>
              <a:t>.</a:t>
            </a:r>
          </a:p>
          <a:p>
            <a:endParaRPr lang="en-US" sz="1600" dirty="0"/>
          </a:p>
          <a:p>
            <a:r>
              <a:rPr lang="en-US" sz="1600" dirty="0"/>
              <a:t>Need to wear even during a heat a suit with long sleeves and especially stockings, not only causes discomfort, prevents to work, but also is capable to do harm to health. In the same way, as a ban in a cold season on warm things.</a:t>
            </a:r>
          </a:p>
          <a:p>
            <a:endParaRPr lang="en-US" sz="1600" dirty="0"/>
          </a:p>
          <a:p>
            <a:r>
              <a:rPr lang="en-US" sz="1600" dirty="0"/>
              <a:t>Not always the salary allows employees to look and buy decently expensive business clothes, and to tear off the considerable sums from a family to conform to requirements of the employer, everyone is ready far not.</a:t>
            </a:r>
            <a:endParaRPr lang="ru-RU" sz="1600" dirty="0"/>
          </a:p>
        </p:txBody>
      </p:sp>
      <p:sp>
        <p:nvSpPr>
          <p:cNvPr id="2" name="Прямоугольник 1"/>
          <p:cNvSpPr/>
          <p:nvPr/>
        </p:nvSpPr>
        <p:spPr>
          <a:xfrm>
            <a:off x="5474679" y="4067909"/>
            <a:ext cx="5884980" cy="1569660"/>
          </a:xfrm>
          <a:prstGeom prst="rect">
            <a:avLst/>
          </a:prstGeom>
        </p:spPr>
        <p:txBody>
          <a:bodyPr wrap="square">
            <a:spAutoFit/>
          </a:bodyPr>
          <a:lstStyle/>
          <a:p>
            <a:r>
              <a:rPr lang="en-US" sz="1600" dirty="0"/>
              <a:t>To many employees, especially women, it isn't pleasant to look "as all" and the whole year to carry same. Especially, if the model is unsuccessful or doesn't approach to figure type.</a:t>
            </a:r>
          </a:p>
          <a:p>
            <a:endParaRPr lang="en-US" sz="1600" dirty="0"/>
          </a:p>
          <a:p>
            <a:r>
              <a:rPr lang="en-US" sz="1600" dirty="0"/>
              <a:t>Seeking to save, the companies often order cheap clothes which quickly lose a </a:t>
            </a:r>
            <a:r>
              <a:rPr lang="en-US" sz="1600" dirty="0" smtClean="0"/>
              <a:t>look</a:t>
            </a:r>
            <a:r>
              <a:rPr lang="ru-RU" sz="1600" dirty="0"/>
              <a:t>.</a:t>
            </a:r>
          </a:p>
        </p:txBody>
      </p:sp>
      <p:pic>
        <p:nvPicPr>
          <p:cNvPr id="8" name="Рисунок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74678" y="926123"/>
            <a:ext cx="5914754" cy="2996809"/>
          </a:xfrm>
          <a:prstGeom prst="rect">
            <a:avLst/>
          </a:prstGeom>
        </p:spPr>
      </p:pic>
    </p:spTree>
    <p:extLst>
      <p:ext uri="{BB962C8B-B14F-4D97-AF65-F5344CB8AC3E}">
        <p14:creationId xmlns="" xmlns:p14="http://schemas.microsoft.com/office/powerpoint/2010/main" val="155274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00093" y="984740"/>
            <a:ext cx="4243754" cy="3416320"/>
          </a:xfrm>
          <a:prstGeom prst="rect">
            <a:avLst/>
          </a:prstGeom>
        </p:spPr>
        <p:txBody>
          <a:bodyPr wrap="square">
            <a:spAutoFit/>
          </a:bodyPr>
          <a:lstStyle/>
          <a:p>
            <a:r>
              <a:rPr lang="en-US" dirty="0"/>
              <a:t>Generally, office </a:t>
            </a:r>
            <a:r>
              <a:rPr lang="en-US" dirty="0" err="1"/>
              <a:t>dresscode</a:t>
            </a:r>
            <a:r>
              <a:rPr lang="en-US" dirty="0"/>
              <a:t> influences a psychological state of employees doubly. On the one hand, it repays a certain identity, and with another adjusts on a business harmony, on effective implementation of the professional tasks. The "identical" clothes help employees to identify itself with the company, improve interaction in team. It is very important aspect as the business </a:t>
            </a:r>
            <a:r>
              <a:rPr lang="en-US" dirty="0" err="1"/>
              <a:t>dresscode</a:t>
            </a:r>
            <a:r>
              <a:rPr lang="en-US"/>
              <a:t> is considered by many as the instrument of formation of image of the company in environment.</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399" y="1145006"/>
            <a:ext cx="5474677" cy="3649785"/>
          </a:xfrm>
          <a:prstGeom prst="rect">
            <a:avLst/>
          </a:prstGeom>
        </p:spPr>
      </p:pic>
    </p:spTree>
    <p:extLst>
      <p:ext uri="{BB962C8B-B14F-4D97-AF65-F5344CB8AC3E}">
        <p14:creationId xmlns="" xmlns:p14="http://schemas.microsoft.com/office/powerpoint/2010/main" val="1908797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0694" y="2968830"/>
            <a:ext cx="6614556" cy="830997"/>
          </a:xfrm>
          <a:prstGeom prst="rect">
            <a:avLst/>
          </a:prstGeom>
          <a:noFill/>
        </p:spPr>
        <p:txBody>
          <a:bodyPr wrap="square" rtlCol="0">
            <a:spAutoFit/>
          </a:bodyPr>
          <a:lstStyle/>
          <a:p>
            <a:r>
              <a:rPr lang="en-US" sz="4800" dirty="0" smtClean="0"/>
              <a:t>Thank  </a:t>
            </a:r>
            <a:r>
              <a:rPr lang="en-US" sz="4800" smtClean="0"/>
              <a:t>for your </a:t>
            </a:r>
            <a:r>
              <a:rPr lang="en-US" sz="4800" dirty="0" smtClean="0"/>
              <a:t>attention!</a:t>
            </a:r>
            <a:endParaRPr lang="ru-RU"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5699" y="1094508"/>
            <a:ext cx="5848486" cy="3416320"/>
          </a:xfrm>
          <a:prstGeom prst="rect">
            <a:avLst/>
          </a:prstGeom>
          <a:noFill/>
        </p:spPr>
        <p:txBody>
          <a:bodyPr wrap="square" rtlCol="0">
            <a:spAutoFit/>
          </a:bodyPr>
          <a:lstStyle/>
          <a:p>
            <a:r>
              <a:rPr lang="en-US" dirty="0">
                <a:solidFill>
                  <a:schemeClr val="tx1">
                    <a:lumMod val="75000"/>
                    <a:lumOff val="25000"/>
                  </a:schemeClr>
                </a:solidFill>
              </a:rPr>
              <a:t>For a long time not a secret that the clothes speak about the person without words. How we are dressed, it is possible to draw certain conclusions on our personal features, style of communication and the relation to work. And if in personal contact some negligence in a choice of clothes is admissible, in business relations clothes style and the general </a:t>
            </a:r>
            <a:r>
              <a:rPr lang="en-US" dirty="0" err="1">
                <a:solidFill>
                  <a:schemeClr val="tx1">
                    <a:lumMod val="75000"/>
                    <a:lumOff val="25000"/>
                  </a:schemeClr>
                </a:solidFill>
              </a:rPr>
              <a:t>ukhozhennost</a:t>
            </a:r>
            <a:r>
              <a:rPr lang="en-US" dirty="0">
                <a:solidFill>
                  <a:schemeClr val="tx1">
                    <a:lumMod val="75000"/>
                    <a:lumOff val="25000"/>
                  </a:schemeClr>
                </a:solidFill>
              </a:rPr>
              <a:t> play a basic role. Proceeding from it, I ripened need for emergence of the </a:t>
            </a:r>
            <a:r>
              <a:rPr lang="en-US" dirty="0" err="1">
                <a:solidFill>
                  <a:schemeClr val="tx1">
                    <a:lumMod val="75000"/>
                    <a:lumOff val="25000"/>
                  </a:schemeClr>
                </a:solidFill>
              </a:rPr>
              <a:t>dresscode</a:t>
            </a:r>
            <a:r>
              <a:rPr lang="en-US" dirty="0">
                <a:solidFill>
                  <a:schemeClr val="tx1">
                    <a:lumMod val="75000"/>
                    <a:lumOff val="25000"/>
                  </a:schemeClr>
                </a:solidFill>
              </a:rPr>
              <a:t> assuming observance of rules of a choice and carrying clothes in certain situations. The special attention is paid to a corporate </a:t>
            </a:r>
            <a:r>
              <a:rPr lang="en-US" dirty="0" err="1">
                <a:solidFill>
                  <a:schemeClr val="tx1">
                    <a:lumMod val="75000"/>
                    <a:lumOff val="25000"/>
                  </a:schemeClr>
                </a:solidFill>
              </a:rPr>
              <a:t>dresscode</a:t>
            </a:r>
            <a:r>
              <a:rPr lang="en-US" dirty="0">
                <a:solidFill>
                  <a:schemeClr val="tx1">
                    <a:lumMod val="75000"/>
                    <a:lumOff val="25000"/>
                  </a:schemeClr>
                </a:solidFill>
              </a:rPr>
              <a:t> as the majority of people carries out the most part of the time at work.</a:t>
            </a:r>
            <a:r>
              <a:rPr lang="ru-RU" dirty="0"/>
              <a:t/>
            </a:r>
            <a:br>
              <a:rPr lang="ru-RU" dirty="0"/>
            </a:br>
            <a:endParaRPr lang="ru-RU" dirty="0"/>
          </a:p>
        </p:txBody>
      </p:sp>
      <p:pic>
        <p:nvPicPr>
          <p:cNvPr id="2" name="Рисунок 1"/>
          <p:cNvPicPr>
            <a:picLocks noChangeAspect="1"/>
          </p:cNvPicPr>
          <p:nvPr/>
        </p:nvPicPr>
        <p:blipFill rotWithShape="1">
          <a:blip r:embed="rId2">
            <a:extLst>
              <a:ext uri="{28A0092B-C50C-407E-A947-70E740481C1C}">
                <a14:useLocalDpi xmlns="" xmlns:a14="http://schemas.microsoft.com/office/drawing/2010/main" val="0"/>
              </a:ext>
            </a:extLst>
          </a:blip>
          <a:srcRect l="23201" r="24392"/>
          <a:stretch/>
        </p:blipFill>
        <p:spPr>
          <a:xfrm>
            <a:off x="7268308" y="789709"/>
            <a:ext cx="3434861" cy="4228521"/>
          </a:xfrm>
          <a:prstGeom prst="rect">
            <a:avLst/>
          </a:prstGeom>
        </p:spPr>
      </p:pic>
    </p:spTree>
    <p:extLst>
      <p:ext uri="{BB962C8B-B14F-4D97-AF65-F5344CB8AC3E}">
        <p14:creationId xmlns="" xmlns:p14="http://schemas.microsoft.com/office/powerpoint/2010/main" val="714143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3695" y="4038315"/>
            <a:ext cx="9414164" cy="1477328"/>
          </a:xfrm>
          <a:prstGeom prst="rect">
            <a:avLst/>
          </a:prstGeom>
          <a:noFill/>
        </p:spPr>
        <p:txBody>
          <a:bodyPr wrap="square" rtlCol="0">
            <a:spAutoFit/>
          </a:bodyPr>
          <a:lstStyle/>
          <a:p>
            <a:pPr algn="ctr"/>
            <a:r>
              <a:rPr lang="en-US" dirty="0">
                <a:solidFill>
                  <a:schemeClr val="tx1">
                    <a:lumMod val="75000"/>
                    <a:lumOff val="25000"/>
                  </a:schemeClr>
                </a:solidFill>
              </a:rPr>
              <a:t>In our country the concept "</a:t>
            </a:r>
            <a:r>
              <a:rPr lang="en-US" dirty="0" err="1">
                <a:solidFill>
                  <a:schemeClr val="tx1">
                    <a:lumMod val="75000"/>
                    <a:lumOff val="25000"/>
                  </a:schemeClr>
                </a:solidFill>
              </a:rPr>
              <a:t>dresscode</a:t>
            </a:r>
            <a:r>
              <a:rPr lang="en-US" dirty="0">
                <a:solidFill>
                  <a:schemeClr val="tx1">
                    <a:lumMod val="75000"/>
                    <a:lumOff val="25000"/>
                  </a:schemeClr>
                </a:solidFill>
              </a:rPr>
              <a:t>" appeared in the early nineties with arrival of the foreign companies on the market. The attitude towards him was very superficial. Existence of a </a:t>
            </a:r>
            <a:r>
              <a:rPr lang="en-US" dirty="0" err="1">
                <a:solidFill>
                  <a:schemeClr val="tx1">
                    <a:lumMod val="75000"/>
                    <a:lumOff val="25000"/>
                  </a:schemeClr>
                </a:solidFill>
              </a:rPr>
              <a:t>dresscode</a:t>
            </a:r>
            <a:r>
              <a:rPr lang="en-US" dirty="0">
                <a:solidFill>
                  <a:schemeClr val="tx1">
                    <a:lumMod val="75000"/>
                    <a:lumOff val="25000"/>
                  </a:schemeClr>
                </a:solidFill>
              </a:rPr>
              <a:t> was regarded as a sign of the progressive serious company. At present the understanding of this phenomenon much more went deep, need of a similar component of corporate culture as instrument of development of business began to be realized by many employers and their employees.</a:t>
            </a:r>
            <a:endParaRPr lang="ru-RU" dirty="0">
              <a:solidFill>
                <a:schemeClr val="tx1">
                  <a:lumMod val="75000"/>
                  <a:lumOff val="25000"/>
                </a:schemeClr>
              </a:solidFill>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67349" y="703385"/>
            <a:ext cx="6553201" cy="3276601"/>
          </a:xfrm>
          <a:prstGeom prst="rect">
            <a:avLst/>
          </a:prstGeom>
        </p:spPr>
      </p:pic>
    </p:spTree>
    <p:extLst>
      <p:ext uri="{BB962C8B-B14F-4D97-AF65-F5344CB8AC3E}">
        <p14:creationId xmlns="" xmlns:p14="http://schemas.microsoft.com/office/powerpoint/2010/main" val="3014425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5663" y="914400"/>
            <a:ext cx="4982305" cy="2308324"/>
          </a:xfrm>
          <a:prstGeom prst="rect">
            <a:avLst/>
          </a:prstGeom>
          <a:noFill/>
        </p:spPr>
        <p:txBody>
          <a:bodyPr wrap="square" rtlCol="0">
            <a:spAutoFit/>
          </a:bodyPr>
          <a:lstStyle/>
          <a:p>
            <a:r>
              <a:rPr lang="en-US" dirty="0"/>
              <a:t>Corporate </a:t>
            </a:r>
            <a:r>
              <a:rPr lang="en-US" dirty="0" err="1"/>
              <a:t>dresscode</a:t>
            </a:r>
            <a:r>
              <a:rPr lang="en-US" dirty="0"/>
              <a:t> - a fundamental link of corporate culture and image of the company. When we are included into any office, first of all we pay attention to appearance of employees. Combination of an official style to elegance - the distinctive feature of staff of the companies in whom each expert respects and appreciates itself, working over the image for achievement of common goals.</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71952" y="902676"/>
            <a:ext cx="4454769" cy="4454769"/>
          </a:xfrm>
          <a:prstGeom prst="rect">
            <a:avLst/>
          </a:prstGeom>
        </p:spPr>
      </p:pic>
    </p:spTree>
    <p:extLst>
      <p:ext uri="{BB962C8B-B14F-4D97-AF65-F5344CB8AC3E}">
        <p14:creationId xmlns="" xmlns:p14="http://schemas.microsoft.com/office/powerpoint/2010/main" val="280974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1" y="914400"/>
            <a:ext cx="6131168" cy="1200329"/>
          </a:xfrm>
          <a:prstGeom prst="rect">
            <a:avLst/>
          </a:prstGeom>
          <a:noFill/>
        </p:spPr>
        <p:txBody>
          <a:bodyPr wrap="square" rtlCol="0">
            <a:spAutoFit/>
          </a:bodyPr>
          <a:lstStyle/>
          <a:p>
            <a:r>
              <a:rPr lang="en-US" dirty="0">
                <a:solidFill>
                  <a:schemeClr val="tx1">
                    <a:lumMod val="75000"/>
                    <a:lumOff val="25000"/>
                  </a:schemeClr>
                </a:solidFill>
              </a:rPr>
              <a:t>The </a:t>
            </a:r>
            <a:r>
              <a:rPr lang="en-US" dirty="0" err="1">
                <a:solidFill>
                  <a:schemeClr val="tx1">
                    <a:lumMod val="75000"/>
                    <a:lumOff val="25000"/>
                  </a:schemeClr>
                </a:solidFill>
              </a:rPr>
              <a:t>dresscode</a:t>
            </a:r>
            <a:r>
              <a:rPr lang="en-US" dirty="0">
                <a:solidFill>
                  <a:schemeClr val="tx1">
                    <a:lumMod val="75000"/>
                    <a:lumOff val="25000"/>
                  </a:schemeClr>
                </a:solidFill>
              </a:rPr>
              <a:t>, in other words, is the set of rules which observance is obligatory. The main goal of a </a:t>
            </a:r>
            <a:r>
              <a:rPr lang="en-US" dirty="0" err="1">
                <a:solidFill>
                  <a:schemeClr val="tx1">
                    <a:lumMod val="75000"/>
                    <a:lumOff val="25000"/>
                  </a:schemeClr>
                </a:solidFill>
              </a:rPr>
              <a:t>dresscode</a:t>
            </a:r>
            <a:r>
              <a:rPr lang="en-US" dirty="0">
                <a:solidFill>
                  <a:schemeClr val="tx1">
                    <a:lumMod val="75000"/>
                    <a:lumOff val="25000"/>
                  </a:schemeClr>
                </a:solidFill>
              </a:rPr>
              <a:t> - to create a certain notion at the client about quality of work and service level.</a:t>
            </a:r>
            <a:endParaRPr lang="ru-RU" dirty="0">
              <a:solidFill>
                <a:schemeClr val="tx1">
                  <a:lumMod val="75000"/>
                  <a:lumOff val="25000"/>
                </a:schemeClr>
              </a:solidFill>
            </a:endParaRP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89515" y="914399"/>
            <a:ext cx="3970054" cy="4752473"/>
          </a:xfrm>
          <a:prstGeom prst="rect">
            <a:avLst/>
          </a:prstGeom>
        </p:spPr>
      </p:pic>
      <p:sp>
        <p:nvSpPr>
          <p:cNvPr id="5" name="Прямоугольник 4"/>
          <p:cNvSpPr/>
          <p:nvPr/>
        </p:nvSpPr>
        <p:spPr>
          <a:xfrm>
            <a:off x="4876800" y="2527552"/>
            <a:ext cx="6271845" cy="2585323"/>
          </a:xfrm>
          <a:prstGeom prst="rect">
            <a:avLst/>
          </a:prstGeom>
        </p:spPr>
        <p:txBody>
          <a:bodyPr wrap="square">
            <a:spAutoFit/>
          </a:bodyPr>
          <a:lstStyle/>
          <a:p>
            <a:r>
              <a:rPr lang="en-US" dirty="0">
                <a:solidFill>
                  <a:schemeClr val="tx1">
                    <a:lumMod val="75000"/>
                    <a:lumOff val="25000"/>
                  </a:schemeClr>
                </a:solidFill>
              </a:rPr>
              <a:t>Appearance of the personnel — this direct continuation of corporate culture. It is a way to show a good shape of affairs in the company, respect for clients and business partners, and also helps clients not to distract at the solution of serious questions. Also introduction of restrictions disciplines employees, adjusts on a business harmony, defines the status of the person, creates feeling of uniform team at collective, prevents the conflicts which could arise because of too different understanding of that is pertinent and that isn't present.</a:t>
            </a:r>
            <a:endParaRPr lang="ru-RU" dirty="0">
              <a:solidFill>
                <a:schemeClr val="tx1">
                  <a:lumMod val="75000"/>
                  <a:lumOff val="25000"/>
                </a:schemeClr>
              </a:solidFill>
            </a:endParaRPr>
          </a:p>
        </p:txBody>
      </p:sp>
    </p:spTree>
    <p:extLst>
      <p:ext uri="{BB962C8B-B14F-4D97-AF65-F5344CB8AC3E}">
        <p14:creationId xmlns="" xmlns:p14="http://schemas.microsoft.com/office/powerpoint/2010/main" val="331081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876800" y="1320083"/>
            <a:ext cx="6424246" cy="3139321"/>
          </a:xfrm>
          <a:prstGeom prst="rect">
            <a:avLst/>
          </a:prstGeom>
        </p:spPr>
        <p:txBody>
          <a:bodyPr wrap="square">
            <a:spAutoFit/>
          </a:bodyPr>
          <a:lstStyle/>
          <a:p>
            <a:r>
              <a:rPr lang="en-US" dirty="0"/>
              <a:t>The clothes, undoubtedly, influence how the person feels, and it affects results of his work. The dress code in many respects defines behavior of each person. If the </a:t>
            </a:r>
            <a:r>
              <a:rPr lang="en-US" dirty="0" err="1"/>
              <a:t>dresscode</a:t>
            </a:r>
            <a:r>
              <a:rPr lang="en-US" dirty="0"/>
              <a:t> is a part of corporate image, image is formed at the expense of company philosophy: its missions, values, and also are more whole to which she aspires.</a:t>
            </a:r>
          </a:p>
          <a:p>
            <a:endParaRPr lang="en-US" dirty="0"/>
          </a:p>
          <a:p>
            <a:r>
              <a:rPr lang="en-US" dirty="0"/>
              <a:t>Clients and partners of the company perceive the tightened appearance of the personnel as one of reliability and wellbeing signs. Moreover, the </a:t>
            </a:r>
            <a:r>
              <a:rPr lang="en-US" dirty="0" err="1"/>
              <a:t>dresscode</a:t>
            </a:r>
            <a:r>
              <a:rPr lang="en-US" dirty="0"/>
              <a:t> carries out one more important function – the general clothes style unites employees and promotes formation of solid team.</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5780" y="1320083"/>
            <a:ext cx="3905011" cy="3134686"/>
          </a:xfrm>
          <a:prstGeom prst="rect">
            <a:avLst/>
          </a:prstGeom>
        </p:spPr>
      </p:pic>
    </p:spTree>
    <p:extLst>
      <p:ext uri="{BB962C8B-B14F-4D97-AF65-F5344CB8AC3E}">
        <p14:creationId xmlns="" xmlns:p14="http://schemas.microsoft.com/office/powerpoint/2010/main" val="34793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9937" y="1320083"/>
            <a:ext cx="5007607" cy="646331"/>
          </a:xfrm>
          <a:prstGeom prst="rect">
            <a:avLst/>
          </a:prstGeom>
        </p:spPr>
        <p:txBody>
          <a:bodyPr wrap="square">
            <a:spAutoFit/>
          </a:bodyPr>
          <a:lstStyle/>
          <a:p>
            <a:r>
              <a:rPr lang="en-US" dirty="0"/>
              <a:t>Relevance of introduction and </a:t>
            </a:r>
            <a:r>
              <a:rPr lang="en-US" dirty="0" err="1"/>
              <a:t>dresscode</a:t>
            </a:r>
            <a:r>
              <a:rPr lang="en-US" dirty="0"/>
              <a:t> observance in the companies is caused by several reasons.</a:t>
            </a:r>
            <a:endParaRPr lang="ru-RU" dirty="0"/>
          </a:p>
        </p:txBody>
      </p:sp>
      <p:sp>
        <p:nvSpPr>
          <p:cNvPr id="3" name="Прямоугольник 2"/>
          <p:cNvSpPr/>
          <p:nvPr/>
        </p:nvSpPr>
        <p:spPr>
          <a:xfrm>
            <a:off x="679937" y="2048475"/>
            <a:ext cx="5007607" cy="2308324"/>
          </a:xfrm>
          <a:prstGeom prst="rect">
            <a:avLst/>
          </a:prstGeom>
        </p:spPr>
        <p:txBody>
          <a:bodyPr wrap="square">
            <a:spAutoFit/>
          </a:bodyPr>
          <a:lstStyle/>
          <a:p>
            <a:r>
              <a:rPr lang="en-US" dirty="0"/>
              <a:t>First, it is competition growth. To the companies there was everything more difficult and more difficult to be allocated against other players of the market, to draw attention and to be remembered to the client. The corporate </a:t>
            </a:r>
            <a:r>
              <a:rPr lang="en-US" dirty="0" err="1"/>
              <a:t>dresscode</a:t>
            </a:r>
            <a:r>
              <a:rPr lang="en-US" dirty="0"/>
              <a:t> can just become strong competitive advantage of the company. In combination with </a:t>
            </a:r>
            <a:r>
              <a:rPr lang="en-US" dirty="0" err="1"/>
              <a:t>advertizing</a:t>
            </a:r>
            <a:r>
              <a:rPr lang="en-US" dirty="0"/>
              <a:t> advance the uniform or its separate elements are an integral part of a brand.</a:t>
            </a:r>
            <a:endParaRPr lang="ru-RU" dirty="0"/>
          </a:p>
        </p:txBody>
      </p:sp>
      <p:pic>
        <p:nvPicPr>
          <p:cNvPr id="8" name="Рисунок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687545" y="1320083"/>
            <a:ext cx="5135056" cy="3525561"/>
          </a:xfrm>
          <a:prstGeom prst="rect">
            <a:avLst/>
          </a:prstGeom>
        </p:spPr>
      </p:pic>
    </p:spTree>
    <p:extLst>
      <p:ext uri="{BB962C8B-B14F-4D97-AF65-F5344CB8AC3E}">
        <p14:creationId xmlns="" xmlns:p14="http://schemas.microsoft.com/office/powerpoint/2010/main" val="3361234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86400" y="1169243"/>
            <a:ext cx="5722713" cy="3139321"/>
          </a:xfrm>
          <a:prstGeom prst="rect">
            <a:avLst/>
          </a:prstGeom>
        </p:spPr>
        <p:txBody>
          <a:bodyPr wrap="square">
            <a:spAutoFit/>
          </a:bodyPr>
          <a:lstStyle/>
          <a:p>
            <a:r>
              <a:rPr lang="en-US" dirty="0"/>
              <a:t>Secondly, development of corporate culture. The </a:t>
            </a:r>
            <a:r>
              <a:rPr lang="en-US" dirty="0" err="1"/>
              <a:t>dresscode</a:t>
            </a:r>
            <a:r>
              <a:rPr lang="en-US" dirty="0"/>
              <a:t> is part of a package of measures on maintenance and development of uniform corporate standards, and it is an important task for the large company. When the organization includes some thousands of employees over all country, the general standards allow to sustain uniform model of the organization, uniform standards of business.</a:t>
            </a:r>
          </a:p>
          <a:p>
            <a:endParaRPr lang="en-US" dirty="0"/>
          </a:p>
          <a:p>
            <a:r>
              <a:rPr lang="en-US" dirty="0"/>
              <a:t>Therefore the </a:t>
            </a:r>
            <a:r>
              <a:rPr lang="en-US" dirty="0" err="1"/>
              <a:t>dresscode</a:t>
            </a:r>
            <a:r>
              <a:rPr lang="en-US" dirty="0"/>
              <a:t> acts as the element of corporate culture uniting all employees, and motivating personnel to adhere to the general principles of the company.</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33096" y="1098904"/>
            <a:ext cx="4324349" cy="4324349"/>
          </a:xfrm>
          <a:prstGeom prst="rect">
            <a:avLst/>
          </a:prstGeom>
        </p:spPr>
      </p:pic>
    </p:spTree>
    <p:extLst>
      <p:ext uri="{BB962C8B-B14F-4D97-AF65-F5344CB8AC3E}">
        <p14:creationId xmlns="" xmlns:p14="http://schemas.microsoft.com/office/powerpoint/2010/main" val="294978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9937" y="786009"/>
            <a:ext cx="5638802" cy="2800767"/>
          </a:xfrm>
          <a:prstGeom prst="rect">
            <a:avLst/>
          </a:prstGeom>
        </p:spPr>
        <p:txBody>
          <a:bodyPr wrap="square">
            <a:spAutoFit/>
          </a:bodyPr>
          <a:lstStyle/>
          <a:p>
            <a:r>
              <a:rPr lang="en-US" sz="1600" dirty="0" err="1">
                <a:solidFill>
                  <a:schemeClr val="tx1">
                    <a:lumMod val="65000"/>
                    <a:lumOff val="35000"/>
                  </a:schemeClr>
                </a:solidFill>
              </a:rPr>
              <a:t>Dresscode</a:t>
            </a:r>
            <a:r>
              <a:rPr lang="en-US" sz="1600" dirty="0">
                <a:solidFill>
                  <a:schemeClr val="tx1">
                    <a:lumMod val="65000"/>
                    <a:lumOff val="35000"/>
                  </a:schemeClr>
                </a:solidFill>
              </a:rPr>
              <a:t> — it always the element influencing image of the organization. In its advantage the following arguments testify:</a:t>
            </a:r>
          </a:p>
          <a:p>
            <a:endParaRPr lang="en-US" sz="1600" dirty="0">
              <a:solidFill>
                <a:schemeClr val="tx1">
                  <a:lumMod val="65000"/>
                  <a:lumOff val="35000"/>
                </a:schemeClr>
              </a:solidFill>
            </a:endParaRPr>
          </a:p>
          <a:p>
            <a:r>
              <a:rPr lang="en-US" sz="1600" dirty="0">
                <a:solidFill>
                  <a:schemeClr val="tx1">
                    <a:lumMod val="65000"/>
                    <a:lumOff val="35000"/>
                  </a:schemeClr>
                </a:solidFill>
              </a:rPr>
              <a:t>The strict clothes discipline, adjust for work while free style discourages.</a:t>
            </a:r>
          </a:p>
          <a:p>
            <a:endParaRPr lang="en-US" sz="1600" dirty="0">
              <a:solidFill>
                <a:schemeClr val="tx1">
                  <a:lumMod val="65000"/>
                  <a:lumOff val="35000"/>
                </a:schemeClr>
              </a:solidFill>
            </a:endParaRPr>
          </a:p>
          <a:p>
            <a:r>
              <a:rPr lang="en-US" sz="1600" dirty="0">
                <a:solidFill>
                  <a:schemeClr val="tx1">
                    <a:lumMod val="65000"/>
                    <a:lumOff val="35000"/>
                  </a:schemeClr>
                </a:solidFill>
              </a:rPr>
              <a:t>Clients and partners perceive the tightened, business appearance of the personnel as a sign of reliability, wellbeing.</a:t>
            </a:r>
          </a:p>
          <a:p>
            <a:endParaRPr lang="en-US" sz="1600" dirty="0">
              <a:solidFill>
                <a:schemeClr val="tx1">
                  <a:lumMod val="65000"/>
                  <a:lumOff val="35000"/>
                </a:schemeClr>
              </a:solidFill>
            </a:endParaRPr>
          </a:p>
          <a:p>
            <a:r>
              <a:rPr lang="en-US" sz="1600" dirty="0">
                <a:solidFill>
                  <a:schemeClr val="tx1">
                    <a:lumMod val="65000"/>
                    <a:lumOff val="35000"/>
                  </a:schemeClr>
                </a:solidFill>
              </a:rPr>
              <a:t>The person adhering to norms in clothes, involuntarily will conform more strictly and to other rules.</a:t>
            </a:r>
            <a:endParaRPr lang="ru-RU" sz="1600" dirty="0" smtClean="0">
              <a:solidFill>
                <a:schemeClr val="tx1">
                  <a:lumMod val="65000"/>
                  <a:lumOff val="35000"/>
                </a:schemeClr>
              </a:solidFill>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18738" y="862378"/>
            <a:ext cx="5066693" cy="3006238"/>
          </a:xfrm>
          <a:prstGeom prst="rect">
            <a:avLst/>
          </a:prstGeom>
        </p:spPr>
      </p:pic>
      <p:sp>
        <p:nvSpPr>
          <p:cNvPr id="5" name="Прямоугольник 4"/>
          <p:cNvSpPr/>
          <p:nvPr/>
        </p:nvSpPr>
        <p:spPr>
          <a:xfrm>
            <a:off x="679937" y="3704495"/>
            <a:ext cx="5146432" cy="1815882"/>
          </a:xfrm>
          <a:prstGeom prst="rect">
            <a:avLst/>
          </a:prstGeom>
        </p:spPr>
        <p:txBody>
          <a:bodyPr wrap="square">
            <a:spAutoFit/>
          </a:bodyPr>
          <a:lstStyle/>
          <a:p>
            <a:r>
              <a:rPr lang="en-US" sz="1600" dirty="0">
                <a:solidFill>
                  <a:schemeClr val="tx1">
                    <a:lumMod val="75000"/>
                    <a:lumOff val="25000"/>
                  </a:schemeClr>
                </a:solidFill>
              </a:rPr>
              <a:t>The general style in clothes, and in even bigger degree the uniform form unites people, promotes formation of a community, team.</a:t>
            </a:r>
          </a:p>
          <a:p>
            <a:endParaRPr lang="en-US" sz="1600" dirty="0">
              <a:solidFill>
                <a:schemeClr val="tx1">
                  <a:lumMod val="75000"/>
                  <a:lumOff val="25000"/>
                </a:schemeClr>
              </a:solidFill>
            </a:endParaRPr>
          </a:p>
          <a:p>
            <a:r>
              <a:rPr lang="en-US" sz="1600" dirty="0">
                <a:solidFill>
                  <a:schemeClr val="tx1">
                    <a:lumMod val="75000"/>
                    <a:lumOff val="25000"/>
                  </a:schemeClr>
                </a:solidFill>
              </a:rPr>
              <a:t>To modern office with its laconic interior from the esthetic point of view more there correspond business clothes of employees.</a:t>
            </a:r>
            <a:endParaRPr lang="ru-RU" sz="1600" dirty="0">
              <a:solidFill>
                <a:schemeClr val="tx1">
                  <a:lumMod val="75000"/>
                  <a:lumOff val="25000"/>
                </a:schemeClr>
              </a:solidFill>
            </a:endParaRPr>
          </a:p>
        </p:txBody>
      </p:sp>
      <p:sp>
        <p:nvSpPr>
          <p:cNvPr id="2" name="Прямоугольник 1"/>
          <p:cNvSpPr/>
          <p:nvPr/>
        </p:nvSpPr>
        <p:spPr>
          <a:xfrm>
            <a:off x="6295289" y="4067909"/>
            <a:ext cx="5064369" cy="830997"/>
          </a:xfrm>
          <a:prstGeom prst="rect">
            <a:avLst/>
          </a:prstGeom>
        </p:spPr>
        <p:txBody>
          <a:bodyPr wrap="square">
            <a:spAutoFit/>
          </a:bodyPr>
          <a:lstStyle/>
          <a:p>
            <a:r>
              <a:rPr lang="en-US" sz="1600" dirty="0">
                <a:solidFill>
                  <a:schemeClr val="tx1">
                    <a:lumMod val="75000"/>
                    <a:lumOff val="25000"/>
                  </a:schemeClr>
                </a:solidFill>
              </a:rPr>
              <a:t>The firm clothes are a peculiar </a:t>
            </a:r>
            <a:r>
              <a:rPr lang="en-US" sz="1600" dirty="0" err="1">
                <a:solidFill>
                  <a:schemeClr val="tx1">
                    <a:lumMod val="75000"/>
                    <a:lumOff val="25000"/>
                  </a:schemeClr>
                </a:solidFill>
              </a:rPr>
              <a:t>advertizing</a:t>
            </a:r>
            <a:r>
              <a:rPr lang="en-US" sz="1600" dirty="0">
                <a:solidFill>
                  <a:schemeClr val="tx1">
                    <a:lumMod val="75000"/>
                    <a:lumOff val="25000"/>
                  </a:schemeClr>
                </a:solidFill>
              </a:rPr>
              <a:t> carrier, it bears information on the company, promotes increase of recognition of its trademark.</a:t>
            </a:r>
            <a:endParaRPr lang="ru-RU" sz="1600" dirty="0">
              <a:solidFill>
                <a:schemeClr val="tx1">
                  <a:lumMod val="75000"/>
                  <a:lumOff val="25000"/>
                </a:schemeClr>
              </a:solidFill>
            </a:endParaRPr>
          </a:p>
        </p:txBody>
      </p:sp>
    </p:spTree>
    <p:extLst>
      <p:ext uri="{BB962C8B-B14F-4D97-AF65-F5344CB8AC3E}">
        <p14:creationId xmlns="" xmlns:p14="http://schemas.microsoft.com/office/powerpoint/2010/main" val="2911951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180</TotalTime>
  <Words>1128</Words>
  <Application>Microsoft Office PowerPoint</Application>
  <PresentationFormat>Произвольный</PresentationFormat>
  <Paragraphs>37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Натуральные материалы</vt:lpstr>
      <vt:lpstr>Dresscode (Western)</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Dress code (Western)</dc:title>
  <dc:creator>Ксения Сирык</dc:creator>
  <cp:lastModifiedBy>Ирина</cp:lastModifiedBy>
  <cp:revision>21</cp:revision>
  <dcterms:created xsi:type="dcterms:W3CDTF">2014-02-06T16:46:30Z</dcterms:created>
  <dcterms:modified xsi:type="dcterms:W3CDTF">2015-09-10T19:04:09Z</dcterms:modified>
</cp:coreProperties>
</file>