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91" r:id="rId24"/>
    <p:sldId id="278" r:id="rId25"/>
    <p:sldId id="286" r:id="rId26"/>
    <p:sldId id="287" r:id="rId27"/>
    <p:sldId id="288" r:id="rId28"/>
    <p:sldId id="289" r:id="rId29"/>
    <p:sldId id="290" r:id="rId30"/>
    <p:sldId id="279"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28.05.2014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28.05.2014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28.05.2014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13000">
              <a:schemeClr val="accent6">
                <a:lumMod val="40000"/>
                <a:lumOff val="60000"/>
              </a:schemeClr>
            </a:gs>
            <a:gs pos="28000">
              <a:schemeClr val="tx2">
                <a:lumMod val="40000"/>
                <a:lumOff val="60000"/>
              </a:schemeClr>
            </a:gs>
            <a:gs pos="47000">
              <a:schemeClr val="bg2">
                <a:lumMod val="90000"/>
              </a:schemeClr>
            </a:gs>
            <a:gs pos="59000">
              <a:schemeClr val="accent3">
                <a:lumMod val="40000"/>
                <a:lumOff val="60000"/>
              </a:schemeClr>
            </a:gs>
            <a:gs pos="67000">
              <a:schemeClr val="bg1">
                <a:lumMod val="75000"/>
              </a:schemeClr>
            </a:gs>
            <a:gs pos="79000">
              <a:schemeClr val="accent4">
                <a:lumMod val="40000"/>
                <a:lumOff val="60000"/>
              </a:schemeClr>
            </a:gs>
            <a:gs pos="100000">
              <a:srgbClr val="F8B049"/>
            </a:gs>
          </a:gsLst>
          <a:path path="circle">
            <a:fillToRect l="100000" t="10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1340768"/>
            <a:ext cx="8229600" cy="3024336"/>
          </a:xfrm>
        </p:spPr>
        <p:txBody>
          <a:bodyPr>
            <a:normAutofit fontScale="90000"/>
          </a:bodyPr>
          <a:lstStyle/>
          <a:p>
            <a:pPr>
              <a:lnSpc>
                <a:spcPct val="115000"/>
              </a:lnSpc>
            </a:pPr>
            <a:r>
              <a:rPr lang="ru-RU" b="1" i="1" dirty="0">
                <a:solidFill>
                  <a:srgbClr val="002060"/>
                </a:solidFill>
                <a:effectLst>
                  <a:outerShdw blurRad="38100" dist="38100" dir="2700000" algn="tl">
                    <a:srgbClr val="000000">
                      <a:alpha val="43137"/>
                    </a:srgbClr>
                  </a:outerShdw>
                </a:effectLst>
                <a:latin typeface="Comic Sans MS" pitchFamily="66" charset="0"/>
                <a:ea typeface="Times New Roman"/>
                <a:cs typeface="Times New Roman"/>
              </a:rPr>
              <a:t>Формирование новой политической </a:t>
            </a:r>
            <a:r>
              <a:rPr lang="ru-RU" b="1" i="1" dirty="0" smtClean="0">
                <a:solidFill>
                  <a:srgbClr val="002060"/>
                </a:solidFill>
                <a:effectLst>
                  <a:outerShdw blurRad="38100" dist="38100" dir="2700000" algn="tl">
                    <a:srgbClr val="000000">
                      <a:alpha val="43137"/>
                    </a:srgbClr>
                  </a:outerShdw>
                </a:effectLst>
                <a:latin typeface="Comic Sans MS" pitchFamily="66" charset="0"/>
                <a:ea typeface="Times New Roman"/>
                <a:cs typeface="Times New Roman"/>
              </a:rPr>
              <a:t>системы России </a:t>
            </a:r>
            <a:r>
              <a:rPr lang="ru-RU" b="1" dirty="0">
                <a:solidFill>
                  <a:srgbClr val="002060"/>
                </a:solidFill>
                <a:effectLst>
                  <a:outerShdw blurRad="38100" dist="38100" dir="2700000" algn="tl">
                    <a:srgbClr val="000000">
                      <a:alpha val="43137"/>
                    </a:srgbClr>
                  </a:outerShdw>
                </a:effectLst>
                <a:latin typeface="Comic Sans MS" pitchFamily="66" charset="0"/>
                <a:ea typeface="Times New Roman"/>
                <a:cs typeface="Times New Roman"/>
              </a:rPr>
              <a:t/>
            </a:r>
            <a:br>
              <a:rPr lang="ru-RU" b="1" dirty="0">
                <a:solidFill>
                  <a:srgbClr val="002060"/>
                </a:solidFill>
                <a:effectLst>
                  <a:outerShdw blurRad="38100" dist="38100" dir="2700000" algn="tl">
                    <a:srgbClr val="000000">
                      <a:alpha val="43137"/>
                    </a:srgbClr>
                  </a:outerShdw>
                </a:effectLst>
                <a:latin typeface="Comic Sans MS" pitchFamily="66" charset="0"/>
                <a:ea typeface="Times New Roman"/>
                <a:cs typeface="Times New Roman"/>
              </a:rPr>
            </a:br>
            <a:r>
              <a:rPr lang="ru-RU" b="1" i="1" dirty="0">
                <a:solidFill>
                  <a:srgbClr val="002060"/>
                </a:solidFill>
                <a:effectLst>
                  <a:outerShdw blurRad="38100" dist="38100" dir="2700000" algn="tl">
                    <a:srgbClr val="000000">
                      <a:alpha val="43137"/>
                    </a:srgbClr>
                  </a:outerShdw>
                </a:effectLst>
                <a:latin typeface="Comic Sans MS" pitchFamily="66" charset="0"/>
                <a:ea typeface="Times New Roman"/>
                <a:cs typeface="Times New Roman"/>
              </a:rPr>
              <a:t>в 1991-1993гг</a:t>
            </a:r>
            <a:r>
              <a:rPr lang="ru-RU" b="1" i="1" dirty="0" smtClean="0">
                <a:solidFill>
                  <a:srgbClr val="002060"/>
                </a:solidFill>
                <a:effectLst>
                  <a:outerShdw blurRad="38100" dist="38100" dir="2700000" algn="tl">
                    <a:srgbClr val="000000">
                      <a:alpha val="43137"/>
                    </a:srgbClr>
                  </a:outerShdw>
                </a:effectLst>
                <a:latin typeface="Comic Sans MS" pitchFamily="66" charset="0"/>
                <a:ea typeface="Times New Roman"/>
                <a:cs typeface="Times New Roman"/>
              </a:rPr>
              <a:t>.</a:t>
            </a:r>
            <a:endParaRPr lang="ru-RU" b="1" dirty="0">
              <a:solidFill>
                <a:srgbClr val="00206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490567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210146"/>
          </a:xfrm>
        </p:spPr>
        <p:txBody>
          <a:bodyPr>
            <a:normAutofit/>
          </a:bodyPr>
          <a:lstStyle/>
          <a:p>
            <a:r>
              <a:rPr lang="ru-RU" sz="1600" b="1" dirty="0" smtClean="0">
                <a:latin typeface="Arial" pitchFamily="34" charset="0"/>
                <a:cs typeface="Arial" pitchFamily="34" charset="0"/>
              </a:rPr>
              <a:t>2). </a:t>
            </a:r>
            <a:r>
              <a:rPr lang="ru-RU" sz="1600" i="1" dirty="0" smtClean="0">
                <a:latin typeface="Arial" pitchFamily="34" charset="0"/>
                <a:cs typeface="Arial" pitchFamily="34" charset="0"/>
              </a:rPr>
              <a:t>VIII </a:t>
            </a:r>
            <a:r>
              <a:rPr lang="ru-RU" sz="1600" i="1" dirty="0">
                <a:latin typeface="Arial" pitchFamily="34" charset="0"/>
                <a:cs typeface="Arial" pitchFamily="34" charset="0"/>
              </a:rPr>
              <a:t>Съезд народных депутатов (10 марта 1993г.) </a:t>
            </a:r>
            <a:r>
              <a:rPr lang="ru-RU" sz="1600" dirty="0">
                <a:latin typeface="Arial" pitchFamily="34" charset="0"/>
                <a:cs typeface="Arial" pitchFamily="34" charset="0"/>
              </a:rPr>
              <a:t>отказался от проведения референдума. В ответ на это президент подписал 20 марта </a:t>
            </a:r>
            <a:r>
              <a:rPr lang="ru-RU" sz="1600" b="1" dirty="0">
                <a:latin typeface="Arial" pitchFamily="34" charset="0"/>
                <a:cs typeface="Arial" pitchFamily="34" charset="0"/>
              </a:rPr>
              <a:t>Указ №379 «Об особом порядке управления страной до преодоления кризиса власти».</a:t>
            </a:r>
            <a:r>
              <a:rPr lang="ru-RU" sz="1600" dirty="0">
                <a:latin typeface="Arial" pitchFamily="34" charset="0"/>
                <a:cs typeface="Arial" pitchFamily="34" charset="0"/>
              </a:rPr>
              <a:t> </a:t>
            </a:r>
          </a:p>
        </p:txBody>
      </p:sp>
      <p:sp>
        <p:nvSpPr>
          <p:cNvPr id="3" name="Прямоугольник 2"/>
          <p:cNvSpPr/>
          <p:nvPr/>
        </p:nvSpPr>
        <p:spPr>
          <a:xfrm>
            <a:off x="323528" y="1559108"/>
            <a:ext cx="6120680" cy="4678204"/>
          </a:xfrm>
          <a:prstGeom prst="rect">
            <a:avLst/>
          </a:prstGeom>
        </p:spPr>
        <p:txBody>
          <a:bodyPr wrap="square">
            <a:spAutoFit/>
          </a:bodyPr>
          <a:lstStyle/>
          <a:p>
            <a:pPr algn="just"/>
            <a:r>
              <a:rPr lang="ru-RU" dirty="0" smtClean="0"/>
              <a:t>«…-</a:t>
            </a:r>
            <a:r>
              <a:rPr lang="ru-RU" sz="1400" dirty="0" smtClean="0">
                <a:latin typeface="Arial Black" pitchFamily="34" charset="0"/>
              </a:rPr>
              <a:t>отмечая</a:t>
            </a:r>
            <a:r>
              <a:rPr lang="ru-RU" sz="1400" dirty="0">
                <a:latin typeface="Arial Black" pitchFamily="34" charset="0"/>
              </a:rPr>
              <a:t>, что  VII Съезд народных депутатов Российской Федерации не принял решений по совершенствованию системы государственной  власти Российской Федерации,     основанной     на    принципах    разделения законодательной, исполнительной и  судебной  властей,  что  усугубляет кризис в экономике и структурах власти;</a:t>
            </a:r>
          </a:p>
          <a:p>
            <a:pPr algn="just"/>
            <a:r>
              <a:rPr lang="ru-RU" sz="1400" dirty="0">
                <a:latin typeface="Arial Black" pitchFamily="34" charset="0"/>
              </a:rPr>
              <a:t>       </a:t>
            </a:r>
            <a:r>
              <a:rPr lang="ru-RU" sz="1400" dirty="0" smtClean="0">
                <a:latin typeface="Arial Black" pitchFamily="34" charset="0"/>
              </a:rPr>
              <a:t>-учитывая </a:t>
            </a:r>
            <a:r>
              <a:rPr lang="ru-RU" sz="1400" dirty="0">
                <a:latin typeface="Arial Black" pitchFamily="34" charset="0"/>
              </a:rPr>
              <a:t>остроту политической конфронтации в обществе, усиление сепаратизма, национализма, преступности,</a:t>
            </a:r>
          </a:p>
          <a:p>
            <a:pPr algn="just"/>
            <a:r>
              <a:rPr lang="ru-RU" sz="1400" dirty="0">
                <a:latin typeface="Arial Black" pitchFamily="34" charset="0"/>
              </a:rPr>
              <a:t>       считаю необходимым предпринять ряд неотложных мер, направленных на стабилизацию   обстановки,   создание   условий   для  эффективного проведения реформ, и постановляю:</a:t>
            </a:r>
          </a:p>
          <a:p>
            <a:pPr algn="just"/>
            <a:r>
              <a:rPr lang="ru-RU" sz="1400" dirty="0">
                <a:latin typeface="Arial Black" pitchFamily="34" charset="0"/>
              </a:rPr>
              <a:t>       1. Назначить на 25  апреля  1993  года  голосование  о  доверии Президенту Российской Федерации.</a:t>
            </a:r>
          </a:p>
          <a:p>
            <a:pPr algn="just"/>
            <a:r>
              <a:rPr lang="ru-RU" sz="1400" dirty="0">
                <a:latin typeface="Arial Black" pitchFamily="34" charset="0"/>
              </a:rPr>
              <a:t>       Провести одновременно   с  голосованием  о  доверии  Президенту Российской Федерации  голосование   по   проекту   новой   Конституции Российской Федерации   и   проекту  закона  о  выборах  в  федеральный парламент</a:t>
            </a:r>
            <a:r>
              <a:rPr lang="ru-RU" sz="1400" dirty="0" smtClean="0">
                <a:latin typeface="Arial Black" pitchFamily="34" charset="0"/>
              </a:rPr>
              <a:t>.»</a:t>
            </a:r>
            <a:endParaRPr lang="ru-RU" sz="1400" dirty="0">
              <a:latin typeface="Arial Black"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629" y="1412776"/>
            <a:ext cx="2172733" cy="239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867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146250"/>
          </a:xfrm>
        </p:spPr>
        <p:txBody>
          <a:bodyPr>
            <a:noAutofit/>
          </a:bodyPr>
          <a:lstStyle/>
          <a:p>
            <a:r>
              <a:rPr lang="ru-RU" sz="1600" dirty="0">
                <a:latin typeface="Arial" pitchFamily="34" charset="0"/>
                <a:cs typeface="Arial" pitchFamily="34" charset="0"/>
              </a:rPr>
              <a:t>Конституционный суд пришёл к заключению, что предпринятые президентом действия не соответствуют сразу девяти статьям Конституции. Вердикт суда стал основанием для созыва </a:t>
            </a:r>
            <a:r>
              <a:rPr lang="ru-RU" sz="1600" i="1" dirty="0">
                <a:latin typeface="Arial" pitchFamily="34" charset="0"/>
                <a:cs typeface="Arial" pitchFamily="34" charset="0"/>
              </a:rPr>
              <a:t>26 марта IX внеочередного Съезда народных депутатов </a:t>
            </a:r>
            <a:r>
              <a:rPr lang="ru-RU" sz="1600" dirty="0">
                <a:latin typeface="Arial" pitchFamily="34" charset="0"/>
                <a:cs typeface="Arial" pitchFamily="34" charset="0"/>
              </a:rPr>
              <a:t>РФ, который оценил случившееся как попытку государственного переворота и принял решение о проведении процедуры </a:t>
            </a:r>
            <a:r>
              <a:rPr lang="ru-RU" sz="1600" b="1" i="1" dirty="0">
                <a:latin typeface="Arial" pitchFamily="34" charset="0"/>
                <a:cs typeface="Arial" pitchFamily="34" charset="0"/>
              </a:rPr>
              <a:t>импичмента</a:t>
            </a:r>
            <a:r>
              <a:rPr lang="ru-RU" sz="1600" dirty="0">
                <a:latin typeface="Arial" pitchFamily="34" charset="0"/>
                <a:cs typeface="Arial" pitchFamily="34" charset="0"/>
              </a:rPr>
              <a:t>. Однако отстранить президента от власти вновь не удалось: вместо необходимых </a:t>
            </a:r>
            <a:r>
              <a:rPr lang="ru-RU" sz="1600" b="1" dirty="0">
                <a:latin typeface="Arial" pitchFamily="34" charset="0"/>
                <a:cs typeface="Arial" pitchFamily="34" charset="0"/>
              </a:rPr>
              <a:t>689 </a:t>
            </a:r>
            <a:r>
              <a:rPr lang="ru-RU" sz="1600" dirty="0">
                <a:latin typeface="Arial" pitchFamily="34" charset="0"/>
                <a:cs typeface="Arial" pitchFamily="34" charset="0"/>
              </a:rPr>
              <a:t>голосов оппозиция собрала </a:t>
            </a:r>
            <a:r>
              <a:rPr lang="ru-RU" sz="1600" b="1" dirty="0">
                <a:latin typeface="Arial" pitchFamily="34" charset="0"/>
                <a:cs typeface="Arial" pitchFamily="34" charset="0"/>
              </a:rPr>
              <a:t>617,</a:t>
            </a:r>
            <a:r>
              <a:rPr lang="ru-RU" sz="1600" dirty="0">
                <a:latin typeface="Arial" pitchFamily="34" charset="0"/>
                <a:cs typeface="Arial" pitchFamily="34" charset="0"/>
              </a:rPr>
              <a:t> против отрешения выступили </a:t>
            </a:r>
            <a:r>
              <a:rPr lang="ru-RU" sz="1600" b="1" dirty="0">
                <a:latin typeface="Arial" pitchFamily="34" charset="0"/>
                <a:cs typeface="Arial" pitchFamily="34" charset="0"/>
              </a:rPr>
              <a:t>268</a:t>
            </a:r>
            <a:r>
              <a:rPr lang="ru-RU" sz="1600" dirty="0">
                <a:latin typeface="Arial" pitchFamily="34" charset="0"/>
                <a:cs typeface="Arial" pitchFamily="34" charset="0"/>
              </a:rPr>
              <a:t> депутатов.</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548562"/>
            <a:ext cx="271414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297090"/>
            <a:ext cx="4225652" cy="253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153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368152"/>
          </a:xfrm>
        </p:spPr>
        <p:txBody>
          <a:bodyPr>
            <a:normAutofit/>
          </a:bodyPr>
          <a:lstStyle/>
          <a:p>
            <a:r>
              <a:rPr lang="ru-RU" sz="1600" dirty="0">
                <a:latin typeface="Arial" pitchFamily="34" charset="0"/>
                <a:cs typeface="Arial" pitchFamily="34" charset="0"/>
              </a:rPr>
              <a:t>Депутаты и президент пришли к очередному компромиссу: на 25 апреля назначался референдум, вопросы которого были сформулированы съездом: </a:t>
            </a:r>
          </a:p>
        </p:txBody>
      </p:sp>
      <p:sp>
        <p:nvSpPr>
          <p:cNvPr id="3" name="Прямоугольник 2"/>
          <p:cNvSpPr/>
          <p:nvPr/>
        </p:nvSpPr>
        <p:spPr>
          <a:xfrm>
            <a:off x="1475656" y="1362472"/>
            <a:ext cx="5976664" cy="914400"/>
          </a:xfrm>
          <a:prstGeom prst="rect">
            <a:avLst/>
          </a:prstGeom>
          <a:solidFill>
            <a:schemeClr val="bg2">
              <a:lumMod val="9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Arial Black" pitchFamily="34" charset="0"/>
              </a:rPr>
              <a:t>1. Доверяете </a:t>
            </a:r>
            <a:r>
              <a:rPr lang="ru-RU" sz="1400" dirty="0">
                <a:solidFill>
                  <a:schemeClr val="tx1"/>
                </a:solidFill>
                <a:latin typeface="Arial Black" pitchFamily="34" charset="0"/>
              </a:rPr>
              <a:t>ли вы Президенту РФ?; </a:t>
            </a:r>
          </a:p>
        </p:txBody>
      </p:sp>
      <p:sp>
        <p:nvSpPr>
          <p:cNvPr id="5" name="Прямоугольник 4"/>
          <p:cNvSpPr/>
          <p:nvPr/>
        </p:nvSpPr>
        <p:spPr>
          <a:xfrm>
            <a:off x="1475656" y="2564904"/>
            <a:ext cx="5976664" cy="914400"/>
          </a:xfrm>
          <a:prstGeom prst="rect">
            <a:avLst/>
          </a:prstGeom>
          <a:solidFill>
            <a:schemeClr val="bg2">
              <a:lumMod val="9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Arial Black" pitchFamily="34" charset="0"/>
              </a:rPr>
              <a:t>2. Одобряете </a:t>
            </a:r>
            <a:r>
              <a:rPr lang="ru-RU" sz="1400" dirty="0">
                <a:solidFill>
                  <a:schemeClr val="tx1"/>
                </a:solidFill>
                <a:latin typeface="Arial Black" pitchFamily="34" charset="0"/>
              </a:rPr>
              <a:t>ли вы социально-экономическую политику, осуществляемую президентом и правительством с 1992г.?; </a:t>
            </a:r>
          </a:p>
        </p:txBody>
      </p:sp>
      <p:sp>
        <p:nvSpPr>
          <p:cNvPr id="6" name="Прямоугольник 5"/>
          <p:cNvSpPr/>
          <p:nvPr/>
        </p:nvSpPr>
        <p:spPr>
          <a:xfrm>
            <a:off x="1475656" y="3789040"/>
            <a:ext cx="5976664" cy="914400"/>
          </a:xfrm>
          <a:prstGeom prst="rect">
            <a:avLst/>
          </a:prstGeom>
          <a:solidFill>
            <a:schemeClr val="bg2">
              <a:lumMod val="9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Arial Black" pitchFamily="34" charset="0"/>
              </a:rPr>
              <a:t>3. Считаете </a:t>
            </a:r>
            <a:r>
              <a:rPr lang="ru-RU" sz="1400" dirty="0">
                <a:solidFill>
                  <a:schemeClr val="tx1"/>
                </a:solidFill>
                <a:latin typeface="Arial Black" pitchFamily="34" charset="0"/>
              </a:rPr>
              <a:t>ли вы необходимым проведение досрочных выборов президента</a:t>
            </a:r>
            <a:r>
              <a:rPr lang="ru-RU" sz="1400" dirty="0" smtClean="0">
                <a:solidFill>
                  <a:schemeClr val="tx1"/>
                </a:solidFill>
                <a:latin typeface="Arial Black" pitchFamily="34" charset="0"/>
              </a:rPr>
              <a:t>?;</a:t>
            </a:r>
            <a:endParaRPr lang="ru-RU" sz="1400" dirty="0">
              <a:solidFill>
                <a:schemeClr val="tx1"/>
              </a:solidFill>
              <a:latin typeface="Arial Black" pitchFamily="34" charset="0"/>
            </a:endParaRPr>
          </a:p>
        </p:txBody>
      </p:sp>
      <p:sp>
        <p:nvSpPr>
          <p:cNvPr id="7" name="Прямоугольник 6"/>
          <p:cNvSpPr/>
          <p:nvPr/>
        </p:nvSpPr>
        <p:spPr>
          <a:xfrm>
            <a:off x="1475656" y="5013176"/>
            <a:ext cx="5976664" cy="914400"/>
          </a:xfrm>
          <a:prstGeom prst="rect">
            <a:avLst/>
          </a:prstGeom>
          <a:solidFill>
            <a:schemeClr val="bg2">
              <a:lumMod val="9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Arial Black" pitchFamily="34" charset="0"/>
              </a:rPr>
              <a:t>4. Считаете </a:t>
            </a:r>
            <a:r>
              <a:rPr lang="ru-RU" sz="1400" dirty="0">
                <a:solidFill>
                  <a:schemeClr val="tx1"/>
                </a:solidFill>
                <a:latin typeface="Arial Black" pitchFamily="34" charset="0"/>
              </a:rPr>
              <a:t>ли вы необходимым проведение досрочных выборов народных депутатов РФ</a:t>
            </a:r>
            <a:r>
              <a:rPr lang="ru-RU" sz="1400" dirty="0" smtClean="0">
                <a:solidFill>
                  <a:schemeClr val="tx1"/>
                </a:solidFill>
                <a:latin typeface="Arial Black" pitchFamily="34" charset="0"/>
              </a:rPr>
              <a:t>?</a:t>
            </a:r>
            <a:endParaRPr lang="ru-RU" sz="1400" dirty="0">
              <a:solidFill>
                <a:schemeClr val="tx1"/>
              </a:solidFill>
              <a:latin typeface="Arial Black" pitchFamily="34" charset="0"/>
            </a:endParaRPr>
          </a:p>
        </p:txBody>
      </p:sp>
    </p:spTree>
    <p:extLst>
      <p:ext uri="{BB962C8B-B14F-4D97-AF65-F5344CB8AC3E}">
        <p14:creationId xmlns:p14="http://schemas.microsoft.com/office/powerpoint/2010/main" val="43140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753121"/>
          </a:xfrm>
        </p:spPr>
        <p:txBody>
          <a:bodyPr>
            <a:normAutofit/>
          </a:bodyPr>
          <a:lstStyle/>
          <a:p>
            <a:r>
              <a:rPr lang="ru-RU" sz="1600" dirty="0" smtClean="0">
                <a:latin typeface="Arial" pitchFamily="34" charset="0"/>
                <a:cs typeface="Arial" pitchFamily="34" charset="0"/>
              </a:rPr>
              <a:t>Всероссийский референдум состоялся </a:t>
            </a:r>
            <a:r>
              <a:rPr lang="ru-RU" sz="1600" b="1" dirty="0">
                <a:latin typeface="Arial" pitchFamily="34" charset="0"/>
                <a:cs typeface="Arial" pitchFamily="34" charset="0"/>
              </a:rPr>
              <a:t>25 апреля 1993г</a:t>
            </a:r>
            <a:r>
              <a:rPr lang="ru-RU" sz="1600" b="1" dirty="0" smtClean="0">
                <a:latin typeface="Arial" pitchFamily="34" charset="0"/>
                <a:cs typeface="Arial" pitchFamily="34" charset="0"/>
              </a:rPr>
              <a:t>. </a:t>
            </a:r>
            <a:br>
              <a:rPr lang="ru-RU" sz="1600" b="1" dirty="0" smtClean="0">
                <a:latin typeface="Arial" pitchFamily="34" charset="0"/>
                <a:cs typeface="Arial" pitchFamily="34" charset="0"/>
              </a:rPr>
            </a:br>
            <a:r>
              <a:rPr lang="ru-RU" sz="1600" b="1" i="1" dirty="0" smtClean="0">
                <a:effectLst>
                  <a:outerShdw blurRad="38100" dist="38100" dir="2700000" algn="tl">
                    <a:srgbClr val="000000">
                      <a:alpha val="43137"/>
                    </a:srgbClr>
                  </a:outerShdw>
                </a:effectLst>
                <a:latin typeface="Arial" pitchFamily="34" charset="0"/>
                <a:cs typeface="Arial" pitchFamily="34" charset="0"/>
              </a:rPr>
              <a:t>Его результаты.  </a:t>
            </a:r>
            <a:endParaRPr lang="ru-RU" sz="1600" b="1" i="1" dirty="0">
              <a:effectLst>
                <a:outerShdw blurRad="38100" dist="38100" dir="2700000" algn="tl">
                  <a:srgbClr val="000000">
                    <a:alpha val="43137"/>
                  </a:srgbClr>
                </a:outerShdw>
              </a:effectLst>
              <a:latin typeface="Arial" pitchFamily="34" charset="0"/>
              <a:cs typeface="Arial" pitchFamily="34" charset="0"/>
            </a:endParaRPr>
          </a:p>
        </p:txBody>
      </p:sp>
      <p:sp>
        <p:nvSpPr>
          <p:cNvPr id="3" name="Овал 2"/>
          <p:cNvSpPr/>
          <p:nvPr/>
        </p:nvSpPr>
        <p:spPr>
          <a:xfrm>
            <a:off x="467544" y="786408"/>
            <a:ext cx="1584176" cy="698376"/>
          </a:xfrm>
          <a:prstGeom prst="ellipse">
            <a:avLst/>
          </a:prstGeom>
          <a:solidFill>
            <a:schemeClr val="bg2">
              <a:lumMod val="90000"/>
            </a:schemeClr>
          </a:solidFill>
          <a:ln>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Arial Black" pitchFamily="34" charset="0"/>
              </a:rPr>
              <a:t>58%</a:t>
            </a:r>
          </a:p>
        </p:txBody>
      </p:sp>
      <p:sp>
        <p:nvSpPr>
          <p:cNvPr id="4" name="Прямоугольник 3"/>
          <p:cNvSpPr/>
          <p:nvPr/>
        </p:nvSpPr>
        <p:spPr>
          <a:xfrm>
            <a:off x="3347864" y="786408"/>
            <a:ext cx="5400600" cy="606944"/>
          </a:xfrm>
          <a:prstGeom prst="rect">
            <a:avLst/>
          </a:prstGeom>
          <a:solidFill>
            <a:schemeClr val="bg1">
              <a:lumMod val="65000"/>
            </a:schemeClr>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Arial Black" pitchFamily="34" charset="0"/>
              </a:rPr>
              <a:t>Выразили </a:t>
            </a:r>
            <a:r>
              <a:rPr lang="ru-RU" sz="1400" dirty="0">
                <a:solidFill>
                  <a:schemeClr val="tx1"/>
                </a:solidFill>
                <a:latin typeface="Arial Black" pitchFamily="34" charset="0"/>
              </a:rPr>
              <a:t>доверие президенту</a:t>
            </a:r>
          </a:p>
        </p:txBody>
      </p:sp>
      <p:sp>
        <p:nvSpPr>
          <p:cNvPr id="5" name="Стрелка вправо 4"/>
          <p:cNvSpPr/>
          <p:nvPr/>
        </p:nvSpPr>
        <p:spPr>
          <a:xfrm>
            <a:off x="2267744" y="908720"/>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3347864" y="1700808"/>
            <a:ext cx="5400600" cy="628648"/>
          </a:xfrm>
          <a:prstGeom prst="rect">
            <a:avLst/>
          </a:prstGeom>
          <a:solidFill>
            <a:schemeClr val="bg1">
              <a:lumMod val="65000"/>
            </a:schemeClr>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Arial Black" pitchFamily="34" charset="0"/>
              </a:rPr>
              <a:t>Одобрили</a:t>
            </a:r>
            <a:endParaRPr lang="ru-RU" sz="1400" dirty="0">
              <a:solidFill>
                <a:schemeClr val="tx1"/>
              </a:solidFill>
              <a:latin typeface="Arial Black" pitchFamily="34" charset="0"/>
            </a:endParaRPr>
          </a:p>
          <a:p>
            <a:pPr algn="ctr"/>
            <a:r>
              <a:rPr lang="ru-RU" sz="1400" dirty="0" smtClean="0">
                <a:solidFill>
                  <a:schemeClr val="tx1"/>
                </a:solidFill>
                <a:latin typeface="Arial Black" pitchFamily="34" charset="0"/>
              </a:rPr>
              <a:t>политику правительства</a:t>
            </a:r>
            <a:endParaRPr lang="ru-RU" sz="1400" dirty="0">
              <a:solidFill>
                <a:schemeClr val="tx1"/>
              </a:solidFill>
              <a:latin typeface="Arial Black" pitchFamily="34" charset="0"/>
            </a:endParaRPr>
          </a:p>
        </p:txBody>
      </p:sp>
      <p:sp>
        <p:nvSpPr>
          <p:cNvPr id="7" name="Прямоугольник 6"/>
          <p:cNvSpPr/>
          <p:nvPr/>
        </p:nvSpPr>
        <p:spPr>
          <a:xfrm>
            <a:off x="179511" y="5733256"/>
            <a:ext cx="8712967" cy="914400"/>
          </a:xfrm>
          <a:prstGeom prst="rect">
            <a:avLst/>
          </a:prstGeom>
          <a:solidFill>
            <a:schemeClr val="bg1">
              <a:lumMod val="65000"/>
            </a:schemeClr>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Arial Black" pitchFamily="34" charset="0"/>
              </a:rPr>
              <a:t>Несмотря на это, Ельцин расценил итоги референдума как свою победу и приступил к активной подготовке конституционной реформы.</a:t>
            </a:r>
          </a:p>
        </p:txBody>
      </p:sp>
      <p:sp>
        <p:nvSpPr>
          <p:cNvPr id="9" name="Овал 8"/>
          <p:cNvSpPr/>
          <p:nvPr/>
        </p:nvSpPr>
        <p:spPr>
          <a:xfrm>
            <a:off x="3779912" y="2492896"/>
            <a:ext cx="1080120" cy="504056"/>
          </a:xfrm>
          <a:prstGeom prst="ellipse">
            <a:avLst/>
          </a:prstGeom>
          <a:solidFill>
            <a:schemeClr val="bg2">
              <a:lumMod val="90000"/>
            </a:schemeClr>
          </a:solidFill>
          <a:ln>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Arial Black" pitchFamily="34" charset="0"/>
              </a:rPr>
              <a:t>Но</a:t>
            </a:r>
            <a:endParaRPr lang="ru-RU" dirty="0">
              <a:solidFill>
                <a:schemeClr val="tx1"/>
              </a:solidFill>
              <a:latin typeface="Arial Black" pitchFamily="34" charset="0"/>
            </a:endParaRPr>
          </a:p>
        </p:txBody>
      </p:sp>
      <p:sp>
        <p:nvSpPr>
          <p:cNvPr id="10" name="Овал 9"/>
          <p:cNvSpPr/>
          <p:nvPr/>
        </p:nvSpPr>
        <p:spPr>
          <a:xfrm>
            <a:off x="467544" y="1700808"/>
            <a:ext cx="1584176" cy="770384"/>
          </a:xfrm>
          <a:prstGeom prst="ellipse">
            <a:avLst/>
          </a:prstGeom>
          <a:solidFill>
            <a:schemeClr val="bg2">
              <a:lumMod val="90000"/>
            </a:schemeClr>
          </a:solidFill>
          <a:ln>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Arial Black" pitchFamily="34" charset="0"/>
              </a:rPr>
              <a:t>53%</a:t>
            </a:r>
          </a:p>
        </p:txBody>
      </p:sp>
      <p:sp>
        <p:nvSpPr>
          <p:cNvPr id="11" name="Овал 10"/>
          <p:cNvSpPr/>
          <p:nvPr/>
        </p:nvSpPr>
        <p:spPr>
          <a:xfrm>
            <a:off x="107504" y="3501008"/>
            <a:ext cx="8784975" cy="813604"/>
          </a:xfrm>
          <a:prstGeom prst="ellipse">
            <a:avLst/>
          </a:prstGeom>
          <a:solidFill>
            <a:schemeClr val="bg2">
              <a:lumMod val="90000"/>
            </a:schemeClr>
          </a:solidFill>
          <a:ln>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Arial Black" pitchFamily="34" charset="0"/>
              </a:rPr>
              <a:t>В выборах приняли участие около 65% граждан (69 млн. из 107 млн., имеющих право голоса)</a:t>
            </a:r>
            <a:endParaRPr lang="ru-RU" sz="1600" dirty="0">
              <a:solidFill>
                <a:schemeClr val="tx1"/>
              </a:solidFill>
              <a:latin typeface="Arial Black" pitchFamily="34" charset="0"/>
            </a:endParaRPr>
          </a:p>
        </p:txBody>
      </p:sp>
      <p:sp>
        <p:nvSpPr>
          <p:cNvPr id="12" name="Стрелка вправо 11"/>
          <p:cNvSpPr/>
          <p:nvPr/>
        </p:nvSpPr>
        <p:spPr>
          <a:xfrm>
            <a:off x="2267744" y="1844824"/>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rot="5400000">
            <a:off x="4149664" y="3006664"/>
            <a:ext cx="360040"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179511" y="4797152"/>
            <a:ext cx="8712967" cy="835718"/>
          </a:xfrm>
          <a:prstGeom prst="ellipse">
            <a:avLst/>
          </a:prstGeom>
          <a:solidFill>
            <a:schemeClr val="bg2">
              <a:lumMod val="90000"/>
            </a:schemeClr>
          </a:solidFill>
          <a:ln>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Arial Black" pitchFamily="34" charset="0"/>
              </a:rPr>
              <a:t>Это означало, что доверие президенту выразили лишь 37% избирателей. </a:t>
            </a:r>
          </a:p>
        </p:txBody>
      </p:sp>
      <p:sp>
        <p:nvSpPr>
          <p:cNvPr id="16" name="Стрелка вправо 15"/>
          <p:cNvSpPr/>
          <p:nvPr/>
        </p:nvSpPr>
        <p:spPr>
          <a:xfrm rot="5400000">
            <a:off x="4135475" y="4316997"/>
            <a:ext cx="38841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7380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7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par>
                          <p:cTn id="56" fill="hold">
                            <p:stCondLst>
                              <p:cond delay="500"/>
                            </p:stCondLst>
                            <p:childTnLst>
                              <p:par>
                                <p:cTn id="57" presetID="53" presetClass="entr" presetSubtype="16"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368152"/>
          </a:xfrm>
        </p:spPr>
        <p:txBody>
          <a:bodyPr>
            <a:normAutofit/>
          </a:bodyPr>
          <a:lstStyle/>
          <a:p>
            <a:r>
              <a:rPr lang="ru-RU" sz="1600" dirty="0">
                <a:latin typeface="Arial" pitchFamily="34" charset="0"/>
                <a:cs typeface="Arial" pitchFamily="34" charset="0"/>
              </a:rPr>
              <a:t>К 1993г. </a:t>
            </a:r>
            <a:r>
              <a:rPr lang="ru-RU" sz="1600" b="1" i="1" dirty="0">
                <a:latin typeface="Arial" pitchFamily="34" charset="0"/>
                <a:cs typeface="Arial" pitchFamily="34" charset="0"/>
              </a:rPr>
              <a:t>Конституционная комиссия </a:t>
            </a:r>
            <a:r>
              <a:rPr lang="ru-RU" sz="1600" dirty="0">
                <a:latin typeface="Arial" pitchFamily="34" charset="0"/>
                <a:cs typeface="Arial" pitchFamily="34" charset="0"/>
              </a:rPr>
              <a:t>находилась в оппозиции к президенту. Поэтому Ельцин сформировал </a:t>
            </a:r>
            <a:r>
              <a:rPr lang="ru-RU" sz="1600" b="1" i="1" dirty="0">
                <a:latin typeface="Arial" pitchFamily="34" charset="0"/>
                <a:cs typeface="Arial" pitchFamily="34" charset="0"/>
              </a:rPr>
              <a:t>Конституционное </a:t>
            </a:r>
            <a:r>
              <a:rPr lang="ru-RU" sz="1600" b="1" i="1" dirty="0" smtClean="0">
                <a:latin typeface="Arial" pitchFamily="34" charset="0"/>
                <a:cs typeface="Arial" pitchFamily="34" charset="0"/>
              </a:rPr>
              <a:t>совещание.</a:t>
            </a:r>
            <a:r>
              <a:rPr lang="ru-RU" sz="1600" i="1" dirty="0" smtClean="0">
                <a:latin typeface="Arial" pitchFamily="34" charset="0"/>
                <a:cs typeface="Arial" pitchFamily="34" charset="0"/>
              </a:rPr>
              <a:t> </a:t>
            </a:r>
            <a:r>
              <a:rPr lang="ru-RU" sz="1600" dirty="0" smtClean="0">
                <a:latin typeface="Arial" pitchFamily="34" charset="0"/>
                <a:cs typeface="Arial" pitchFamily="34" charset="0"/>
              </a:rPr>
              <a:t>И комиссия, и совещание предложили для </a:t>
            </a:r>
            <a:r>
              <a:rPr lang="ru-RU" sz="1600" dirty="0">
                <a:latin typeface="Arial" pitchFamily="34" charset="0"/>
                <a:cs typeface="Arial" pitchFamily="34" charset="0"/>
              </a:rPr>
              <a:t>обсуждения </a:t>
            </a:r>
            <a:r>
              <a:rPr lang="ru-RU" sz="1600" dirty="0" smtClean="0">
                <a:latin typeface="Arial" pitchFamily="34" charset="0"/>
                <a:cs typeface="Arial" pitchFamily="34" charset="0"/>
              </a:rPr>
              <a:t>два варианта будущей Конституции и российской государственности:</a:t>
            </a:r>
            <a:endParaRPr lang="ru-RU" sz="1600" dirty="0">
              <a:latin typeface="Arial" pitchFamily="34" charset="0"/>
              <a:cs typeface="Arial" pitchFamily="34" charset="0"/>
            </a:endParaRPr>
          </a:p>
        </p:txBody>
      </p:sp>
      <p:sp>
        <p:nvSpPr>
          <p:cNvPr id="3" name="Скругленный прямоугольник 2"/>
          <p:cNvSpPr/>
          <p:nvPr/>
        </p:nvSpPr>
        <p:spPr>
          <a:xfrm>
            <a:off x="251520" y="2132856"/>
            <a:ext cx="3096344" cy="792088"/>
          </a:xfrm>
          <a:prstGeom prst="roundRect">
            <a:avLst/>
          </a:prstGeom>
          <a:solidFill>
            <a:srgbClr val="FFC000"/>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Arial Black" pitchFamily="34" charset="0"/>
              </a:rPr>
              <a:t>Конституционная комиссия </a:t>
            </a:r>
          </a:p>
        </p:txBody>
      </p:sp>
      <p:sp>
        <p:nvSpPr>
          <p:cNvPr id="4" name="Скругленный прямоугольник 3"/>
          <p:cNvSpPr/>
          <p:nvPr/>
        </p:nvSpPr>
        <p:spPr>
          <a:xfrm>
            <a:off x="280120" y="3645024"/>
            <a:ext cx="3067744" cy="792088"/>
          </a:xfrm>
          <a:prstGeom prst="roundRect">
            <a:avLst/>
          </a:prstGeom>
          <a:solidFill>
            <a:srgbClr val="FFC000"/>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Arial Black" pitchFamily="34" charset="0"/>
              </a:rPr>
              <a:t>Конституционное </a:t>
            </a:r>
            <a:r>
              <a:rPr lang="ru-RU" sz="1600" dirty="0" smtClean="0">
                <a:solidFill>
                  <a:schemeClr val="tx1"/>
                </a:solidFill>
                <a:latin typeface="Arial Black" pitchFamily="34" charset="0"/>
              </a:rPr>
              <a:t>совещание </a:t>
            </a:r>
            <a:endParaRPr lang="ru-RU" sz="1600" dirty="0">
              <a:solidFill>
                <a:schemeClr val="tx1"/>
              </a:solidFill>
              <a:latin typeface="Arial Black" pitchFamily="34" charset="0"/>
            </a:endParaRPr>
          </a:p>
        </p:txBody>
      </p:sp>
      <p:sp>
        <p:nvSpPr>
          <p:cNvPr id="5" name="Скругленный прямоугольник 4"/>
          <p:cNvSpPr/>
          <p:nvPr/>
        </p:nvSpPr>
        <p:spPr>
          <a:xfrm>
            <a:off x="1403648" y="5157192"/>
            <a:ext cx="6192688" cy="792088"/>
          </a:xfrm>
          <a:prstGeom prst="roundRect">
            <a:avLst/>
          </a:prstGeom>
          <a:solidFill>
            <a:srgbClr val="FFC000"/>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Arial Black" pitchFamily="34" charset="0"/>
              </a:rPr>
              <a:t>Согласовать два проекта не удалось, что усилило противостояние президента и Верховного Совета.</a:t>
            </a:r>
          </a:p>
        </p:txBody>
      </p:sp>
      <p:sp>
        <p:nvSpPr>
          <p:cNvPr id="6" name="Прямоугольник 5"/>
          <p:cNvSpPr/>
          <p:nvPr/>
        </p:nvSpPr>
        <p:spPr>
          <a:xfrm>
            <a:off x="4067944" y="1916832"/>
            <a:ext cx="4752528" cy="1152128"/>
          </a:xfrm>
          <a:prstGeom prst="rect">
            <a:avLst/>
          </a:prstGeom>
          <a:solidFill>
            <a:schemeClr val="accent3">
              <a:lumMod val="60000"/>
              <a:lumOff val="40000"/>
            </a:schemeClr>
          </a:solidFill>
          <a:ln w="57150">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C00000"/>
                </a:solidFill>
                <a:latin typeface="Arial Black" pitchFamily="34" charset="0"/>
              </a:rPr>
              <a:t>Россия – парламентская республика</a:t>
            </a:r>
          </a:p>
          <a:p>
            <a:pPr algn="ctr"/>
            <a:r>
              <a:rPr lang="ru-RU" sz="1400" dirty="0" smtClean="0">
                <a:solidFill>
                  <a:schemeClr val="tx1"/>
                </a:solidFill>
                <a:latin typeface="Arial Black" pitchFamily="34" charset="0"/>
              </a:rPr>
              <a:t>(сильный парламент, назначающий правительство; президент имеет ограниченные полномочия)</a:t>
            </a:r>
            <a:endParaRPr lang="ru-RU" sz="1400" dirty="0">
              <a:solidFill>
                <a:schemeClr val="tx1"/>
              </a:solidFill>
              <a:latin typeface="Arial Black" pitchFamily="34" charset="0"/>
            </a:endParaRPr>
          </a:p>
        </p:txBody>
      </p:sp>
      <p:sp>
        <p:nvSpPr>
          <p:cNvPr id="7" name="Прямоугольник 6"/>
          <p:cNvSpPr/>
          <p:nvPr/>
        </p:nvSpPr>
        <p:spPr>
          <a:xfrm>
            <a:off x="4067944" y="3429000"/>
            <a:ext cx="4752528" cy="1152128"/>
          </a:xfrm>
          <a:prstGeom prst="rect">
            <a:avLst/>
          </a:prstGeom>
          <a:solidFill>
            <a:schemeClr val="accent3">
              <a:lumMod val="60000"/>
              <a:lumOff val="40000"/>
            </a:schemeClr>
          </a:solidFill>
          <a:ln w="57150">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rgbClr val="C00000"/>
                </a:solidFill>
                <a:latin typeface="Arial Black" pitchFamily="34" charset="0"/>
              </a:rPr>
              <a:t>Россия – президентская республика</a:t>
            </a:r>
          </a:p>
          <a:p>
            <a:pPr algn="ctr"/>
            <a:r>
              <a:rPr lang="ru-RU" sz="1400" dirty="0">
                <a:solidFill>
                  <a:schemeClr val="tx1"/>
                </a:solidFill>
                <a:latin typeface="Arial Black" pitchFamily="34" charset="0"/>
              </a:rPr>
              <a:t>(сильный президент, формирующий правительство и имеющий право распускать парламент и объявлять новые выборы)</a:t>
            </a:r>
          </a:p>
        </p:txBody>
      </p:sp>
      <p:sp>
        <p:nvSpPr>
          <p:cNvPr id="8" name="Стрелка вправо 7"/>
          <p:cNvSpPr/>
          <p:nvPr/>
        </p:nvSpPr>
        <p:spPr>
          <a:xfrm>
            <a:off x="3491880" y="3808464"/>
            <a:ext cx="489204"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3488487" y="2296296"/>
            <a:ext cx="489204"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516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858281"/>
          </a:xfrm>
        </p:spPr>
        <p:txBody>
          <a:bodyPr>
            <a:normAutofit/>
          </a:bodyPr>
          <a:lstStyle/>
          <a:p>
            <a:r>
              <a:rPr lang="ru-RU" sz="1600" b="1" dirty="0" smtClean="0">
                <a:latin typeface="Arial" pitchFamily="34" charset="0"/>
                <a:cs typeface="Arial" pitchFamily="34" charset="0"/>
              </a:rPr>
              <a:t>3). </a:t>
            </a:r>
            <a:r>
              <a:rPr lang="ru-RU" sz="1600" dirty="0" smtClean="0">
                <a:latin typeface="Arial" pitchFamily="34" charset="0"/>
                <a:cs typeface="Arial" pitchFamily="34" charset="0"/>
              </a:rPr>
              <a:t>К </a:t>
            </a:r>
            <a:r>
              <a:rPr lang="ru-RU" sz="1600" dirty="0">
                <a:latin typeface="Arial" pitchFamily="34" charset="0"/>
                <a:cs typeface="Arial" pitchFamily="34" charset="0"/>
              </a:rPr>
              <a:t>сентябрю Ельцин был готов к силовому решению проблемы</a:t>
            </a:r>
            <a:r>
              <a:rPr lang="ru-RU" sz="1600" dirty="0" smtClean="0">
                <a:latin typeface="Arial" pitchFamily="34" charset="0"/>
                <a:cs typeface="Arial" pitchFamily="34" charset="0"/>
              </a:rPr>
              <a:t>.</a:t>
            </a:r>
            <a:br>
              <a:rPr lang="ru-RU" sz="1600" dirty="0" smtClean="0">
                <a:latin typeface="Arial" pitchFamily="34" charset="0"/>
                <a:cs typeface="Arial" pitchFamily="34" charset="0"/>
              </a:rPr>
            </a:br>
            <a:r>
              <a:rPr lang="ru-RU" sz="1600" dirty="0" smtClean="0">
                <a:latin typeface="Arial" pitchFamily="34" charset="0"/>
                <a:cs typeface="Arial" pitchFamily="34" charset="0"/>
              </a:rPr>
              <a:t> </a:t>
            </a:r>
            <a:r>
              <a:rPr lang="ru-RU" sz="1600" b="1" dirty="0" smtClean="0">
                <a:latin typeface="Arial" pitchFamily="34" charset="0"/>
                <a:cs typeface="Arial" pitchFamily="34" charset="0"/>
              </a:rPr>
              <a:t>21 </a:t>
            </a:r>
            <a:r>
              <a:rPr lang="ru-RU" sz="1600" b="1" dirty="0">
                <a:latin typeface="Arial" pitchFamily="34" charset="0"/>
                <a:cs typeface="Arial" pitchFamily="34" charset="0"/>
              </a:rPr>
              <a:t>сентября </a:t>
            </a:r>
            <a:r>
              <a:rPr lang="ru-RU" sz="1600" dirty="0">
                <a:latin typeface="Arial" pitchFamily="34" charset="0"/>
                <a:cs typeface="Arial" pitchFamily="34" charset="0"/>
              </a:rPr>
              <a:t>Ельцин подписал </a:t>
            </a:r>
            <a:r>
              <a:rPr lang="ru-RU" sz="1600" b="1" i="1" dirty="0" smtClean="0">
                <a:latin typeface="Arial" pitchFamily="34" charset="0"/>
                <a:cs typeface="Arial" pitchFamily="34" charset="0"/>
              </a:rPr>
              <a:t>Указ </a:t>
            </a:r>
            <a:r>
              <a:rPr lang="ru-RU" sz="1600" b="1" i="1" dirty="0">
                <a:latin typeface="Arial" pitchFamily="34" charset="0"/>
                <a:cs typeface="Arial" pitchFamily="34" charset="0"/>
              </a:rPr>
              <a:t>№1400 «О поэтапной конституционной реформе в РФ». </a:t>
            </a:r>
            <a:endParaRPr lang="ru-RU" sz="1600" dirty="0">
              <a:latin typeface="Arial" pitchFamily="34" charset="0"/>
              <a:cs typeface="Arial" pitchFamily="34" charset="0"/>
            </a:endParaRPr>
          </a:p>
        </p:txBody>
      </p:sp>
      <p:sp>
        <p:nvSpPr>
          <p:cNvPr id="3" name="Прямоугольник 2"/>
          <p:cNvSpPr/>
          <p:nvPr/>
        </p:nvSpPr>
        <p:spPr>
          <a:xfrm>
            <a:off x="6750496" y="1196752"/>
            <a:ext cx="2141984" cy="4278094"/>
          </a:xfrm>
          <a:prstGeom prst="rect">
            <a:avLst/>
          </a:prstGeom>
        </p:spPr>
        <p:txBody>
          <a:bodyPr wrap="square">
            <a:spAutoFit/>
          </a:bodyPr>
          <a:lstStyle/>
          <a:p>
            <a:r>
              <a:rPr lang="ru-RU" sz="1600" dirty="0" smtClean="0">
                <a:latin typeface="Arial" pitchFamily="34" charset="0"/>
                <a:cs typeface="Arial" pitchFamily="34" charset="0"/>
              </a:rPr>
              <a:t>Р</a:t>
            </a:r>
            <a:r>
              <a:rPr lang="ru-RU" sz="1600" dirty="0">
                <a:latin typeface="Arial" pitchFamily="34" charset="0"/>
                <a:cs typeface="Arial" pitchFamily="34" charset="0"/>
              </a:rPr>
              <a:t>. И. Хасбулатов оценил действия Ельцина как </a:t>
            </a:r>
            <a:r>
              <a:rPr lang="ru-RU" sz="1600" i="1" dirty="0">
                <a:latin typeface="Arial" pitchFamily="34" charset="0"/>
                <a:cs typeface="Arial" pitchFamily="34" charset="0"/>
              </a:rPr>
              <a:t>государственный переворот. </a:t>
            </a:r>
            <a:br>
              <a:rPr lang="ru-RU" sz="1600" i="1" dirty="0">
                <a:latin typeface="Arial" pitchFamily="34" charset="0"/>
                <a:cs typeface="Arial" pitchFamily="34" charset="0"/>
              </a:rPr>
            </a:br>
            <a:r>
              <a:rPr lang="ru-RU" sz="1600" i="1" dirty="0" smtClean="0">
                <a:latin typeface="Arial" pitchFamily="34" charset="0"/>
                <a:cs typeface="Arial" pitchFamily="34" charset="0"/>
              </a:rPr>
              <a:t>В</a:t>
            </a:r>
            <a:r>
              <a:rPr lang="ru-RU" sz="1600" dirty="0" smtClean="0">
                <a:latin typeface="Arial" pitchFamily="34" charset="0"/>
                <a:cs typeface="Arial" pitchFamily="34" charset="0"/>
              </a:rPr>
              <a:t> </a:t>
            </a:r>
            <a:r>
              <a:rPr lang="ru-RU" sz="1600" dirty="0">
                <a:latin typeface="Arial" pitchFamily="34" charset="0"/>
                <a:cs typeface="Arial" pitchFamily="34" charset="0"/>
              </a:rPr>
              <a:t>«Белом доме» собрался Верховный Совет для обсуждения сложившейся политической ситуации. Конституционный суд признал действия президента незаконными.</a:t>
            </a:r>
          </a:p>
        </p:txBody>
      </p:sp>
      <p:sp>
        <p:nvSpPr>
          <p:cNvPr id="4" name="Прямоугольник 3"/>
          <p:cNvSpPr/>
          <p:nvPr/>
        </p:nvSpPr>
        <p:spPr>
          <a:xfrm>
            <a:off x="323528" y="1052736"/>
            <a:ext cx="6264696" cy="5262979"/>
          </a:xfrm>
          <a:prstGeom prst="rect">
            <a:avLst/>
          </a:prstGeom>
        </p:spPr>
        <p:txBody>
          <a:bodyPr wrap="square">
            <a:spAutoFit/>
          </a:bodyPr>
          <a:lstStyle/>
          <a:p>
            <a:r>
              <a:rPr lang="ru-RU" sz="1400" b="1" dirty="0" smtClean="0">
                <a:latin typeface="Arial Black" pitchFamily="34" charset="0"/>
              </a:rPr>
              <a:t>«…в </a:t>
            </a:r>
            <a:r>
              <a:rPr lang="ru-RU" sz="1400" b="1" dirty="0">
                <a:latin typeface="Arial Black" pitchFamily="34" charset="0"/>
              </a:rPr>
              <a:t>целях:</a:t>
            </a:r>
          </a:p>
          <a:p>
            <a:r>
              <a:rPr lang="ru-RU" sz="1400" b="1" dirty="0">
                <a:latin typeface="Arial Black" pitchFamily="34" charset="0"/>
              </a:rPr>
              <a:t>сохранения единства и целостности Российской Федерации;</a:t>
            </a:r>
          </a:p>
          <a:p>
            <a:r>
              <a:rPr lang="ru-RU" sz="1400" b="1" dirty="0">
                <a:latin typeface="Arial Black" pitchFamily="34" charset="0"/>
              </a:rPr>
              <a:t>вывода страны из экономического и политического кризиса;</a:t>
            </a:r>
          </a:p>
          <a:p>
            <a:r>
              <a:rPr lang="ru-RU" sz="1400" b="1" dirty="0">
                <a:latin typeface="Arial Black" pitchFamily="34" charset="0"/>
              </a:rPr>
              <a:t>обеспечения государственной и общественной безопасности Российской Федерации;</a:t>
            </a:r>
          </a:p>
          <a:p>
            <a:r>
              <a:rPr lang="ru-RU" sz="1400" b="1" dirty="0">
                <a:latin typeface="Arial Black" pitchFamily="34" charset="0"/>
              </a:rPr>
              <a:t>восстановления авторитета государственной власти</a:t>
            </a:r>
            <a:r>
              <a:rPr lang="ru-RU" sz="1400" b="1" dirty="0" smtClean="0">
                <a:latin typeface="Arial Black" pitchFamily="34" charset="0"/>
              </a:rPr>
              <a:t>;…</a:t>
            </a:r>
            <a:endParaRPr lang="ru-RU" sz="1400" b="1" dirty="0">
              <a:latin typeface="Arial Black" pitchFamily="34" charset="0"/>
            </a:endParaRPr>
          </a:p>
          <a:p>
            <a:r>
              <a:rPr lang="ru-RU" sz="1400" b="1" dirty="0" smtClean="0">
                <a:latin typeface="Arial Black" pitchFamily="34" charset="0"/>
              </a:rPr>
              <a:t>постановляю</a:t>
            </a:r>
            <a:r>
              <a:rPr lang="ru-RU" sz="1400" b="1" dirty="0">
                <a:latin typeface="Arial Black" pitchFamily="34" charset="0"/>
              </a:rPr>
              <a:t>:</a:t>
            </a:r>
          </a:p>
          <a:p>
            <a:r>
              <a:rPr lang="ru-RU" sz="1400" b="1" dirty="0" smtClean="0">
                <a:latin typeface="Arial Black" pitchFamily="34" charset="0"/>
              </a:rPr>
              <a:t> - Прервать осуществление законодательной, распорядительной и контрольной функций Съездом народных депутатов Российской Федерации и Верховным Советом Российской Федерации. До начала работы нового двухпалатного парламента Российской Федерации — Федерального Собрания Российской Федерации — и принятия им на себя соответствующих полномочий руководствоваться указами Президента и постановлениями Правительства Российской Федерации…</a:t>
            </a:r>
          </a:p>
          <a:p>
            <a:r>
              <a:rPr lang="ru-RU" sz="1400" b="1" dirty="0" smtClean="0">
                <a:latin typeface="Arial Black" pitchFamily="34" charset="0"/>
              </a:rPr>
              <a:t>…Назначить </a:t>
            </a:r>
            <a:r>
              <a:rPr lang="ru-RU" sz="1400" b="1" dirty="0">
                <a:latin typeface="Arial Black" pitchFamily="34" charset="0"/>
              </a:rPr>
              <a:t>выборы в Государственную Думу Федерального Собрания Российской Федерации на 11—12 декабря 1993 </a:t>
            </a:r>
            <a:r>
              <a:rPr lang="ru-RU" sz="1400" b="1" dirty="0" smtClean="0">
                <a:latin typeface="Arial Black" pitchFamily="34" charset="0"/>
              </a:rPr>
              <a:t>года...</a:t>
            </a:r>
          </a:p>
          <a:p>
            <a:r>
              <a:rPr lang="ru-RU" sz="1400" b="1" dirty="0" smtClean="0">
                <a:latin typeface="Arial Black" pitchFamily="34" charset="0"/>
              </a:rPr>
              <a:t>…Генеральный </a:t>
            </a:r>
            <a:r>
              <a:rPr lang="ru-RU" sz="1400" b="1" dirty="0">
                <a:latin typeface="Arial Black" pitchFamily="34" charset="0"/>
              </a:rPr>
              <a:t>Прокурор Российской Федерации назначается Президентом Российской Федерации и ему </a:t>
            </a:r>
            <a:r>
              <a:rPr lang="ru-RU" sz="1400" b="1" dirty="0" smtClean="0">
                <a:latin typeface="Arial Black" pitchFamily="34" charset="0"/>
              </a:rPr>
              <a:t>подотчетен…»</a:t>
            </a:r>
            <a:endParaRPr lang="ru-RU" sz="1400" b="1" dirty="0">
              <a:latin typeface="Arial Black" pitchFamily="34" charset="0"/>
            </a:endParaRPr>
          </a:p>
        </p:txBody>
      </p:sp>
    </p:spTree>
    <p:extLst>
      <p:ext uri="{BB962C8B-B14F-4D97-AF65-F5344CB8AC3E}">
        <p14:creationId xmlns:p14="http://schemas.microsoft.com/office/powerpoint/2010/main" val="551271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Autofit/>
          </a:bodyPr>
          <a:lstStyle/>
          <a:p>
            <a:r>
              <a:rPr lang="ru-RU" sz="1600" b="1" dirty="0">
                <a:latin typeface="Arial" pitchFamily="34" charset="0"/>
                <a:cs typeface="Arial" pitchFamily="34" charset="0"/>
              </a:rPr>
              <a:t>22 сентября </a:t>
            </a:r>
            <a:r>
              <a:rPr lang="ru-RU" sz="1600" dirty="0">
                <a:latin typeface="Arial" pitchFamily="34" charset="0"/>
                <a:cs typeface="Arial" pitchFamily="34" charset="0"/>
              </a:rPr>
              <a:t>Верховный Совет постановил дополнить Уголовный кодекс РФ статьёй, карающей невыполнение решений Верховного Совета и Съезда народных депутатов </a:t>
            </a:r>
            <a:r>
              <a:rPr lang="ru-RU" sz="1600" i="1" dirty="0">
                <a:latin typeface="Arial" pitchFamily="34" charset="0"/>
                <a:cs typeface="Arial" pitchFamily="34" charset="0"/>
              </a:rPr>
              <a:t>«вплоть до расстрела». </a:t>
            </a:r>
            <a:r>
              <a:rPr lang="ru-RU" sz="1600" i="1" dirty="0" smtClean="0">
                <a:latin typeface="Arial" pitchFamily="34" charset="0"/>
                <a:cs typeface="Arial" pitchFamily="34" charset="0"/>
              </a:rPr>
              <a:t>С</a:t>
            </a:r>
            <a:r>
              <a:rPr lang="ru-RU" sz="1600" dirty="0" smtClean="0">
                <a:latin typeface="Arial" pitchFamily="34" charset="0"/>
                <a:cs typeface="Arial" pitchFamily="34" charset="0"/>
              </a:rPr>
              <a:t>лужба </a:t>
            </a:r>
            <a:r>
              <a:rPr lang="ru-RU" sz="1600" dirty="0">
                <a:latin typeface="Arial" pitchFamily="34" charset="0"/>
                <a:cs typeface="Arial" pitchFamily="34" charset="0"/>
              </a:rPr>
              <a:t>охраны «Белого дома» начала раздачу оружия гражданским лицам</a:t>
            </a:r>
            <a:r>
              <a:rPr lang="ru-RU" sz="1600" dirty="0" smtClean="0">
                <a:latin typeface="Arial" pitchFamily="34" charset="0"/>
                <a:cs typeface="Arial" pitchFamily="34" charset="0"/>
              </a:rPr>
              <a:t>. Верховный </a:t>
            </a:r>
            <a:r>
              <a:rPr lang="ru-RU" sz="1600" dirty="0">
                <a:latin typeface="Arial" pitchFamily="34" charset="0"/>
                <a:cs typeface="Arial" pitchFamily="34" charset="0"/>
              </a:rPr>
              <a:t>Совет принял </a:t>
            </a:r>
            <a:r>
              <a:rPr lang="ru-RU" sz="1600" i="1" dirty="0">
                <a:latin typeface="Arial" pitchFamily="34" charset="0"/>
                <a:cs typeface="Arial" pitchFamily="34" charset="0"/>
              </a:rPr>
              <a:t>постановление «О прекращении полномочий Президента Российской Федерации Ельцина Б. Н.». </a:t>
            </a:r>
            <a:r>
              <a:rPr lang="ru-RU" sz="1600" dirty="0">
                <a:latin typeface="Arial" pitchFamily="34" charset="0"/>
                <a:cs typeface="Arial" pitchFamily="34" charset="0"/>
              </a:rPr>
              <a:t>Исполнение обязанностей президента возлагалось на вице-президента А. В. Руцкого.</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01451"/>
            <a:ext cx="2279925" cy="404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771800" y="3717032"/>
            <a:ext cx="1944216" cy="1077218"/>
          </a:xfrm>
          <a:prstGeom prst="rect">
            <a:avLst/>
          </a:prstGeom>
        </p:spPr>
        <p:txBody>
          <a:bodyPr wrap="square">
            <a:spAutoFit/>
          </a:bodyPr>
          <a:lstStyle/>
          <a:p>
            <a:pPr algn="ctr"/>
            <a:r>
              <a:rPr lang="ru-RU" sz="1600" dirty="0">
                <a:latin typeface="Arial" pitchFamily="34" charset="0"/>
                <a:cs typeface="Arial" pitchFamily="34" charset="0"/>
              </a:rPr>
              <a:t>Александр </a:t>
            </a:r>
            <a:r>
              <a:rPr lang="ru-RU" sz="1600" dirty="0" smtClean="0">
                <a:latin typeface="Arial" pitchFamily="34" charset="0"/>
                <a:cs typeface="Arial" pitchFamily="34" charset="0"/>
              </a:rPr>
              <a:t>Руцкой </a:t>
            </a:r>
            <a:r>
              <a:rPr lang="ru-RU" sz="1600" dirty="0">
                <a:latin typeface="Arial" pitchFamily="34" charset="0"/>
                <a:cs typeface="Arial" pitchFamily="34" charset="0"/>
              </a:rPr>
              <a:t>принимает президентскую присягу.</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478" y="2327295"/>
            <a:ext cx="3322475" cy="218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320143" y="4716433"/>
            <a:ext cx="3346429" cy="584775"/>
          </a:xfrm>
          <a:prstGeom prst="rect">
            <a:avLst/>
          </a:prstGeom>
        </p:spPr>
        <p:txBody>
          <a:bodyPr wrap="none">
            <a:spAutoFit/>
          </a:bodyPr>
          <a:lstStyle/>
          <a:p>
            <a:pPr algn="ctr"/>
            <a:r>
              <a:rPr lang="ru-RU" sz="1600" dirty="0" smtClean="0">
                <a:latin typeface="Arial" pitchFamily="34" charset="0"/>
                <a:cs typeface="Arial" pitchFamily="34" charset="0"/>
              </a:rPr>
              <a:t>Лагерь </a:t>
            </a:r>
            <a:r>
              <a:rPr lang="ru-RU" sz="1600" dirty="0">
                <a:latin typeface="Arial" pitchFamily="34" charset="0"/>
                <a:cs typeface="Arial" pitchFamily="34" charset="0"/>
              </a:rPr>
              <a:t>сторонников парламента</a:t>
            </a:r>
            <a:r>
              <a:rPr lang="ru-RU" sz="1600" dirty="0" smtClean="0">
                <a:latin typeface="Arial" pitchFamily="34" charset="0"/>
                <a:cs typeface="Arial" pitchFamily="34" charset="0"/>
              </a:rPr>
              <a:t>.</a:t>
            </a:r>
          </a:p>
          <a:p>
            <a:pPr algn="ctr"/>
            <a:r>
              <a:rPr lang="ru-RU" sz="1600" dirty="0" smtClean="0">
                <a:latin typeface="Arial" pitchFamily="34" charset="0"/>
                <a:cs typeface="Arial" pitchFamily="34" charset="0"/>
              </a:rPr>
              <a:t>22. 09. 1993г.</a:t>
            </a:r>
            <a:endParaRPr lang="ru-RU" sz="1600" dirty="0">
              <a:latin typeface="Arial" pitchFamily="34" charset="0"/>
              <a:cs typeface="Arial" pitchFamily="34" charset="0"/>
            </a:endParaRPr>
          </a:p>
        </p:txBody>
      </p:sp>
    </p:spTree>
    <p:extLst>
      <p:ext uri="{BB962C8B-B14F-4D97-AF65-F5344CB8AC3E}">
        <p14:creationId xmlns:p14="http://schemas.microsoft.com/office/powerpoint/2010/main" val="1469966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a:latin typeface="Arial" pitchFamily="34" charset="0"/>
                <a:cs typeface="Arial" pitchFamily="34" charset="0"/>
              </a:rPr>
              <a:t>23 сентября </a:t>
            </a:r>
            <a:r>
              <a:rPr lang="ru-RU" sz="1600" dirty="0">
                <a:latin typeface="Arial" pitchFamily="34" charset="0"/>
                <a:cs typeface="Arial" pitchFamily="34" charset="0"/>
              </a:rPr>
              <a:t>в «Белом доме» начал работу </a:t>
            </a:r>
            <a:r>
              <a:rPr lang="ru-RU" sz="1600" i="1" dirty="0">
                <a:latin typeface="Arial" pitchFamily="34" charset="0"/>
                <a:cs typeface="Arial" pitchFamily="34" charset="0"/>
              </a:rPr>
              <a:t>X Съезд народных депутатов. </a:t>
            </a:r>
            <a:r>
              <a:rPr lang="ru-RU" sz="1600" dirty="0">
                <a:latin typeface="Arial" pitchFamily="34" charset="0"/>
                <a:cs typeface="Arial" pitchFamily="34" charset="0"/>
              </a:rPr>
              <a:t>Съезд одобрил действия Верховного Совета. </a:t>
            </a:r>
            <a:br>
              <a:rPr lang="ru-RU" sz="1600" dirty="0">
                <a:latin typeface="Arial" pitchFamily="34" charset="0"/>
                <a:cs typeface="Arial" pitchFamily="34" charset="0"/>
              </a:rPr>
            </a:br>
            <a:r>
              <a:rPr lang="ru-RU" sz="1600" b="1" dirty="0">
                <a:latin typeface="Arial" pitchFamily="34" charset="0"/>
                <a:cs typeface="Arial" pitchFamily="34" charset="0"/>
              </a:rPr>
              <a:t>30 сентября </a:t>
            </a:r>
            <a:r>
              <a:rPr lang="ru-RU" sz="1600" dirty="0">
                <a:latin typeface="Arial" pitchFamily="34" charset="0"/>
                <a:cs typeface="Arial" pitchFamily="34" charset="0"/>
              </a:rPr>
              <a:t>патриархом Алексием II была предпринята попытка примирить президента и парламент, которая окончилась неудачей</a:t>
            </a:r>
            <a:r>
              <a:rPr lang="ru-RU" sz="1600" dirty="0" smtClean="0">
                <a:latin typeface="Arial" pitchFamily="34" charset="0"/>
                <a:cs typeface="Arial" pitchFamily="34" charset="0"/>
              </a:rPr>
              <a:t>.</a:t>
            </a:r>
            <a:endParaRPr lang="ru-RU" sz="1600" dirty="0">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88840"/>
            <a:ext cx="3648405"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004048" y="3318068"/>
            <a:ext cx="3024336" cy="1323439"/>
          </a:xfrm>
          <a:prstGeom prst="rect">
            <a:avLst/>
          </a:prstGeom>
        </p:spPr>
        <p:txBody>
          <a:bodyPr wrap="square">
            <a:spAutoFit/>
          </a:bodyPr>
          <a:lstStyle/>
          <a:p>
            <a:pPr algn="ctr"/>
            <a:r>
              <a:rPr lang="ru-RU" sz="1600" dirty="0" smtClean="0">
                <a:latin typeface="Arial" pitchFamily="34" charset="0"/>
                <a:cs typeface="Arial" pitchFamily="34" charset="0"/>
              </a:rPr>
              <a:t>Р. Хасбулатов говорит о совершении Б. Ельциным государственного переворота.</a:t>
            </a:r>
          </a:p>
          <a:p>
            <a:pPr algn="ctr"/>
            <a:r>
              <a:rPr lang="ru-RU" sz="1600" dirty="0" smtClean="0">
                <a:latin typeface="Arial" pitchFamily="34" charset="0"/>
                <a:cs typeface="Arial" pitchFamily="34" charset="0"/>
              </a:rPr>
              <a:t>Х Съезд народных депутатов.</a:t>
            </a:r>
            <a:endParaRPr lang="ru-RU" sz="1600" dirty="0">
              <a:latin typeface="Arial" pitchFamily="34" charset="0"/>
              <a:cs typeface="Arial" pitchFamily="34" charset="0"/>
            </a:endParaRPr>
          </a:p>
        </p:txBody>
      </p:sp>
    </p:spTree>
    <p:extLst>
      <p:ext uri="{BB962C8B-B14F-4D97-AF65-F5344CB8AC3E}">
        <p14:creationId xmlns:p14="http://schemas.microsoft.com/office/powerpoint/2010/main" val="99176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a:latin typeface="Arial" pitchFamily="34" charset="0"/>
                <a:cs typeface="Arial" pitchFamily="34" charset="0"/>
              </a:rPr>
              <a:t>3 октября </a:t>
            </a:r>
            <a:r>
              <a:rPr lang="ru-RU" sz="1600" dirty="0">
                <a:latin typeface="Arial" pitchFamily="34" charset="0"/>
                <a:cs typeface="Arial" pitchFamily="34" charset="0"/>
              </a:rPr>
              <a:t>вечером защитники «Белого дома» штурмом взяли здание московской мэрии, начались вооружённые столкновения у телекомплекса «Останкино». Эти события послужили для президента поводом для введения в Москве чрезвычайного положения. В столицу вошли верные правительству войска и боевая техника.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4880" y="1609416"/>
            <a:ext cx="4051945" cy="2660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1" y="1556792"/>
            <a:ext cx="3546108" cy="232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665372"/>
            <a:ext cx="284755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3140968"/>
            <a:ext cx="4772025"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92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500" fill="hold"/>
                                        <p:tgtEl>
                                          <p:spTgt spid="5122"/>
                                        </p:tgtEl>
                                        <p:attrNameLst>
                                          <p:attrName>ppt_w</p:attrName>
                                        </p:attrNameLst>
                                      </p:cBhvr>
                                      <p:tavLst>
                                        <p:tav tm="0">
                                          <p:val>
                                            <p:fltVal val="0"/>
                                          </p:val>
                                        </p:tav>
                                        <p:tav tm="100000">
                                          <p:val>
                                            <p:strVal val="#ppt_w"/>
                                          </p:val>
                                        </p:tav>
                                      </p:tavLst>
                                    </p:anim>
                                    <p:anim calcmode="lin" valueType="num">
                                      <p:cBhvr>
                                        <p:cTn id="15" dur="500" fill="hold"/>
                                        <p:tgtEl>
                                          <p:spTgt spid="5122"/>
                                        </p:tgtEl>
                                        <p:attrNameLst>
                                          <p:attrName>ppt_h</p:attrName>
                                        </p:attrNameLst>
                                      </p:cBhvr>
                                      <p:tavLst>
                                        <p:tav tm="0">
                                          <p:val>
                                            <p:fltVal val="0"/>
                                          </p:val>
                                        </p:tav>
                                        <p:tav tm="100000">
                                          <p:val>
                                            <p:strVal val="#ppt_h"/>
                                          </p:val>
                                        </p:tav>
                                      </p:tavLst>
                                    </p:anim>
                                    <p:animEffect transition="in" filter="fade">
                                      <p:cBhvr>
                                        <p:cTn id="16" dur="5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24"/>
                                        </p:tgtEl>
                                        <p:attrNameLst>
                                          <p:attrName>style.visibility</p:attrName>
                                        </p:attrNameLst>
                                      </p:cBhvr>
                                      <p:to>
                                        <p:strVal val="visible"/>
                                      </p:to>
                                    </p:set>
                                    <p:anim calcmode="lin" valueType="num">
                                      <p:cBhvr>
                                        <p:cTn id="21" dur="500" fill="hold"/>
                                        <p:tgtEl>
                                          <p:spTgt spid="5124"/>
                                        </p:tgtEl>
                                        <p:attrNameLst>
                                          <p:attrName>ppt_w</p:attrName>
                                        </p:attrNameLst>
                                      </p:cBhvr>
                                      <p:tavLst>
                                        <p:tav tm="0">
                                          <p:val>
                                            <p:fltVal val="0"/>
                                          </p:val>
                                        </p:tav>
                                        <p:tav tm="100000">
                                          <p:val>
                                            <p:strVal val="#ppt_w"/>
                                          </p:val>
                                        </p:tav>
                                      </p:tavLst>
                                    </p:anim>
                                    <p:anim calcmode="lin" valueType="num">
                                      <p:cBhvr>
                                        <p:cTn id="22" dur="500" fill="hold"/>
                                        <p:tgtEl>
                                          <p:spTgt spid="5124"/>
                                        </p:tgtEl>
                                        <p:attrNameLst>
                                          <p:attrName>ppt_h</p:attrName>
                                        </p:attrNameLst>
                                      </p:cBhvr>
                                      <p:tavLst>
                                        <p:tav tm="0">
                                          <p:val>
                                            <p:fltVal val="0"/>
                                          </p:val>
                                        </p:tav>
                                        <p:tav tm="100000">
                                          <p:val>
                                            <p:strVal val="#ppt_h"/>
                                          </p:val>
                                        </p:tav>
                                      </p:tavLst>
                                    </p:anim>
                                    <p:animEffect transition="in" filter="fade">
                                      <p:cBhvr>
                                        <p:cTn id="23" dur="500"/>
                                        <p:tgtEl>
                                          <p:spTgt spid="512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125"/>
                                        </p:tgtEl>
                                        <p:attrNameLst>
                                          <p:attrName>style.visibility</p:attrName>
                                        </p:attrNameLst>
                                      </p:cBhvr>
                                      <p:to>
                                        <p:strVal val="visible"/>
                                      </p:to>
                                    </p:set>
                                    <p:anim calcmode="lin" valueType="num">
                                      <p:cBhvr>
                                        <p:cTn id="28" dur="500" fill="hold"/>
                                        <p:tgtEl>
                                          <p:spTgt spid="5125"/>
                                        </p:tgtEl>
                                        <p:attrNameLst>
                                          <p:attrName>ppt_w</p:attrName>
                                        </p:attrNameLst>
                                      </p:cBhvr>
                                      <p:tavLst>
                                        <p:tav tm="0">
                                          <p:val>
                                            <p:fltVal val="0"/>
                                          </p:val>
                                        </p:tav>
                                        <p:tav tm="100000">
                                          <p:val>
                                            <p:strVal val="#ppt_w"/>
                                          </p:val>
                                        </p:tav>
                                      </p:tavLst>
                                    </p:anim>
                                    <p:anim calcmode="lin" valueType="num">
                                      <p:cBhvr>
                                        <p:cTn id="29" dur="500" fill="hold"/>
                                        <p:tgtEl>
                                          <p:spTgt spid="5125"/>
                                        </p:tgtEl>
                                        <p:attrNameLst>
                                          <p:attrName>ppt_h</p:attrName>
                                        </p:attrNameLst>
                                      </p:cBhvr>
                                      <p:tavLst>
                                        <p:tav tm="0">
                                          <p:val>
                                            <p:fltVal val="0"/>
                                          </p:val>
                                        </p:tav>
                                        <p:tav tm="100000">
                                          <p:val>
                                            <p:strVal val="#ppt_h"/>
                                          </p:val>
                                        </p:tav>
                                      </p:tavLst>
                                    </p:anim>
                                    <p:animEffect transition="in" filter="fade">
                                      <p:cBhvr>
                                        <p:cTn id="30"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a:bodyPr>
          <a:lstStyle/>
          <a:p>
            <a:r>
              <a:rPr lang="ru-RU" sz="1600" b="1" dirty="0">
                <a:latin typeface="Arial" pitchFamily="34" charset="0"/>
                <a:cs typeface="Arial" pitchFamily="34" charset="0"/>
              </a:rPr>
              <a:t>4 октября </a:t>
            </a:r>
            <a:r>
              <a:rPr lang="ru-RU" sz="1600" dirty="0">
                <a:latin typeface="Arial" pitchFamily="34" charset="0"/>
                <a:cs typeface="Arial" pitchFamily="34" charset="0"/>
              </a:rPr>
              <a:t>утром начался штурм «Белого дома». После обстрела из танковых орудий прямой наводкой вечером здание парламента было захвачено. В Москве на две недели был введён комендантский час, на месяц приостановлен выпуск «Правды», «Советской России», «Рабочей трибуны» и ещё 12 оппозиционных изданий. По официальным данным, в ходе октябрьских событий погибли 145 человек</a:t>
            </a:r>
            <a:r>
              <a:rPr lang="ru-RU" sz="1600" dirty="0" smtClean="0">
                <a:latin typeface="Arial" pitchFamily="34" charset="0"/>
                <a:cs typeface="Arial" pitchFamily="34" charset="0"/>
              </a:rPr>
              <a:t>.</a:t>
            </a:r>
            <a:endParaRPr lang="ru-RU" sz="1600" dirty="0">
              <a:latin typeface="Arial" pitchFamily="34" charset="0"/>
              <a:cs typeface="Arial" pitchFamily="34" charset="0"/>
            </a:endParaRPr>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21380"/>
            <a:ext cx="4144963"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507" y="2348880"/>
            <a:ext cx="4224337"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887" y="3356992"/>
            <a:ext cx="3937620" cy="2756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5289" y="2780928"/>
            <a:ext cx="4513684" cy="315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33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wheel(1)">
                                      <p:cBhvr>
                                        <p:cTn id="7" dur="2000"/>
                                        <p:tgtEl>
                                          <p:spTgt spid="61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151"/>
                                        </p:tgtEl>
                                        <p:attrNameLst>
                                          <p:attrName>style.visibility</p:attrName>
                                        </p:attrNameLst>
                                      </p:cBhvr>
                                      <p:to>
                                        <p:strVal val="visible"/>
                                      </p:to>
                                    </p:set>
                                    <p:animEffect transition="in" filter="wheel(1)">
                                      <p:cBhvr>
                                        <p:cTn id="12" dur="2000"/>
                                        <p:tgtEl>
                                          <p:spTgt spid="615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heel(1)">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wheel(1)">
                                      <p:cBhvr>
                                        <p:cTn id="2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solidFill>
                  <a:srgbClr val="C00000"/>
                </a:solidFill>
                <a:latin typeface="Arial Black" pitchFamily="34" charset="0"/>
              </a:rPr>
              <a:t>План:</a:t>
            </a:r>
            <a:endParaRPr lang="ru-RU" sz="2400" dirty="0">
              <a:solidFill>
                <a:srgbClr val="C00000"/>
              </a:solidFill>
              <a:latin typeface="Arial Black" pitchFamily="34" charset="0"/>
            </a:endParaRPr>
          </a:p>
        </p:txBody>
      </p:sp>
      <p:sp>
        <p:nvSpPr>
          <p:cNvPr id="3" name="Заголовок 1"/>
          <p:cNvSpPr txBox="1">
            <a:spLocks/>
          </p:cNvSpPr>
          <p:nvPr/>
        </p:nvSpPr>
        <p:spPr>
          <a:xfrm>
            <a:off x="467544" y="1484784"/>
            <a:ext cx="8229600" cy="27363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gn="just">
              <a:lnSpc>
                <a:spcPct val="115000"/>
              </a:lnSpc>
              <a:spcAft>
                <a:spcPts val="0"/>
              </a:spcAft>
              <a:buFont typeface="+mj-lt"/>
              <a:buAutoNum type="arabicPeriod"/>
            </a:pPr>
            <a:r>
              <a:rPr lang="ru-RU" sz="1700" b="1" dirty="0">
                <a:latin typeface="Arial Black" pitchFamily="34" charset="0"/>
                <a:ea typeface="Times New Roman"/>
                <a:cs typeface="Times New Roman"/>
              </a:rPr>
              <a:t>Нарастание оппозиции.</a:t>
            </a:r>
            <a:endParaRPr lang="ru-RU" sz="1700" dirty="0">
              <a:latin typeface="Arial Black" pitchFamily="34" charset="0"/>
              <a:ea typeface="Times New Roman"/>
              <a:cs typeface="Times New Roman"/>
            </a:endParaRPr>
          </a:p>
          <a:p>
            <a:pPr marL="342900" lvl="0" indent="-342900" algn="just">
              <a:lnSpc>
                <a:spcPct val="115000"/>
              </a:lnSpc>
              <a:spcAft>
                <a:spcPts val="0"/>
              </a:spcAft>
              <a:buFont typeface="+mj-lt"/>
              <a:buAutoNum type="arabicPeriod"/>
            </a:pPr>
            <a:r>
              <a:rPr lang="ru-RU" sz="1700" b="1" dirty="0">
                <a:latin typeface="Arial Black" pitchFamily="34" charset="0"/>
                <a:ea typeface="Times New Roman"/>
                <a:cs typeface="Times New Roman"/>
              </a:rPr>
              <a:t>Углубление конституционного кризиса (январь-май 1993г.). Подготовка новой Конституции (лето-осень 1993г.).</a:t>
            </a:r>
            <a:endParaRPr lang="ru-RU" sz="1700" dirty="0">
              <a:latin typeface="Arial Black" pitchFamily="34" charset="0"/>
              <a:ea typeface="Times New Roman"/>
              <a:cs typeface="Times New Roman"/>
            </a:endParaRPr>
          </a:p>
          <a:p>
            <a:pPr marL="342900" lvl="0" indent="-342900" algn="just">
              <a:lnSpc>
                <a:spcPct val="115000"/>
              </a:lnSpc>
              <a:spcAft>
                <a:spcPts val="0"/>
              </a:spcAft>
              <a:buFont typeface="+mj-lt"/>
              <a:buAutoNum type="arabicPeriod"/>
            </a:pPr>
            <a:r>
              <a:rPr lang="ru-RU" sz="1700" b="1" dirty="0">
                <a:latin typeface="Arial Black" pitchFamily="34" charset="0"/>
                <a:ea typeface="Times New Roman"/>
                <a:cs typeface="Times New Roman"/>
              </a:rPr>
              <a:t>Открытое противостояние (октябрь 1993г.).</a:t>
            </a:r>
            <a:endParaRPr lang="ru-RU" sz="1700" dirty="0">
              <a:latin typeface="Arial Black" pitchFamily="34" charset="0"/>
              <a:ea typeface="Times New Roman"/>
              <a:cs typeface="Times New Roman"/>
            </a:endParaRPr>
          </a:p>
          <a:p>
            <a:pPr marL="342900" lvl="0" indent="-342900" algn="just">
              <a:lnSpc>
                <a:spcPct val="115000"/>
              </a:lnSpc>
              <a:spcAft>
                <a:spcPts val="0"/>
              </a:spcAft>
              <a:buFont typeface="+mj-lt"/>
              <a:buAutoNum type="arabicPeriod"/>
            </a:pPr>
            <a:r>
              <a:rPr lang="ru-RU" sz="1700" b="1" dirty="0">
                <a:latin typeface="Arial Black" pitchFamily="34" charset="0"/>
                <a:ea typeface="Times New Roman"/>
                <a:cs typeface="Times New Roman"/>
              </a:rPr>
              <a:t>Выборы в Федеральное Собрание.</a:t>
            </a:r>
            <a:endParaRPr lang="ru-RU" sz="1700" dirty="0">
              <a:latin typeface="Arial Black" pitchFamily="34" charset="0"/>
              <a:ea typeface="Times New Roman"/>
              <a:cs typeface="Times New Roman"/>
            </a:endParaRPr>
          </a:p>
          <a:p>
            <a:pPr marL="342900" lvl="0" indent="-342900" algn="just">
              <a:lnSpc>
                <a:spcPct val="115000"/>
              </a:lnSpc>
              <a:spcAft>
                <a:spcPts val="0"/>
              </a:spcAft>
              <a:buFont typeface="+mj-lt"/>
              <a:buAutoNum type="arabicPeriod"/>
            </a:pPr>
            <a:r>
              <a:rPr lang="ru-RU" sz="1700" b="1" dirty="0">
                <a:latin typeface="Arial Black" pitchFamily="34" charset="0"/>
                <a:ea typeface="Times New Roman"/>
                <a:cs typeface="Times New Roman"/>
              </a:rPr>
              <a:t>Конституция РФ 1993г</a:t>
            </a:r>
            <a:r>
              <a:rPr lang="ru-RU" sz="1700" b="1" dirty="0" smtClean="0">
                <a:latin typeface="Arial Black" pitchFamily="34" charset="0"/>
                <a:ea typeface="Times New Roman"/>
                <a:cs typeface="Times New Roman"/>
              </a:rPr>
              <a:t>.</a:t>
            </a:r>
            <a:r>
              <a:rPr lang="ru-RU" sz="1700" b="1" dirty="0">
                <a:latin typeface="Arial Black" pitchFamily="34" charset="0"/>
                <a:ea typeface="Times New Roman"/>
                <a:cs typeface="Times New Roman"/>
              </a:rPr>
              <a:t> </a:t>
            </a:r>
            <a:endParaRPr lang="ru-RU" sz="1700" dirty="0">
              <a:latin typeface="Arial Black" pitchFamily="34" charset="0"/>
              <a:ea typeface="Times New Roman"/>
              <a:cs typeface="Times New Roman"/>
            </a:endParaRPr>
          </a:p>
          <a:p>
            <a:endParaRPr lang="ru-RU" sz="2400" dirty="0">
              <a:solidFill>
                <a:srgbClr val="C00000"/>
              </a:solidFill>
              <a:latin typeface="Arial Black" pitchFamily="34" charset="0"/>
            </a:endParaRPr>
          </a:p>
        </p:txBody>
      </p:sp>
    </p:spTree>
    <p:extLst>
      <p:ext uri="{BB962C8B-B14F-4D97-AF65-F5344CB8AC3E}">
        <p14:creationId xmlns:p14="http://schemas.microsoft.com/office/powerpoint/2010/main" val="1178843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a:bodyPr>
          <a:lstStyle/>
          <a:p>
            <a:r>
              <a:rPr lang="ru-RU" sz="1600" b="1" u="sng" dirty="0" smtClean="0">
                <a:latin typeface="Arial" pitchFamily="34" charset="0"/>
                <a:cs typeface="Arial" pitchFamily="34" charset="0"/>
              </a:rPr>
              <a:t>Вывод.</a:t>
            </a:r>
            <a:r>
              <a:rPr lang="ru-RU" sz="1600" dirty="0" smtClean="0">
                <a:latin typeface="Arial" pitchFamily="34" charset="0"/>
                <a:cs typeface="Arial" pitchFamily="34" charset="0"/>
              </a:rPr>
              <a:t> События </a:t>
            </a:r>
            <a:r>
              <a:rPr lang="ru-RU" sz="1600" dirty="0">
                <a:latin typeface="Arial" pitchFamily="34" charset="0"/>
                <a:cs typeface="Arial" pitchFamily="34" charset="0"/>
              </a:rPr>
              <a:t>сентября-октября 1993г. историки расценивают как краткий эпизод гражданской войны. Итогом этих событий стало крушение системы Советов, окончание кризиса власти.</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96546"/>
            <a:ext cx="6408712" cy="362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382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930226"/>
          </a:xfrm>
        </p:spPr>
        <p:txBody>
          <a:bodyPr>
            <a:normAutofit/>
          </a:bodyPr>
          <a:lstStyle/>
          <a:p>
            <a:r>
              <a:rPr lang="ru-RU" sz="1400" b="1" dirty="0" smtClean="0">
                <a:latin typeface="Arial" pitchFamily="34" charset="0"/>
                <a:cs typeface="Arial" pitchFamily="34" charset="0"/>
              </a:rPr>
              <a:t>4). </a:t>
            </a:r>
            <a:r>
              <a:rPr lang="ru-RU" sz="1400" dirty="0" smtClean="0">
                <a:latin typeface="Arial" pitchFamily="34" charset="0"/>
                <a:cs typeface="Arial" pitchFamily="34" charset="0"/>
              </a:rPr>
              <a:t>С </a:t>
            </a:r>
            <a:r>
              <a:rPr lang="ru-RU" sz="1400" dirty="0">
                <a:latin typeface="Arial" pitchFamily="34" charset="0"/>
                <a:cs typeface="Arial" pitchFamily="34" charset="0"/>
              </a:rPr>
              <a:t>середины октября 1993г. началось формирование политических блоков для участия в </a:t>
            </a:r>
            <a:r>
              <a:rPr lang="ru-RU" sz="1400" dirty="0" smtClean="0">
                <a:latin typeface="Arial" pitchFamily="34" charset="0"/>
                <a:cs typeface="Arial" pitchFamily="34" charset="0"/>
              </a:rPr>
              <a:t>выборах в </a:t>
            </a:r>
            <a:r>
              <a:rPr lang="ru-RU" sz="1400" dirty="0">
                <a:latin typeface="Arial" pitchFamily="34" charset="0"/>
                <a:cs typeface="Arial" pitchFamily="34" charset="0"/>
              </a:rPr>
              <a:t>Федеральное Собрание, состоящее из двух палат – Совета Федерации и Государственной Думы. </a:t>
            </a:r>
            <a:br>
              <a:rPr lang="ru-RU" sz="1400" dirty="0">
                <a:latin typeface="Arial" pitchFamily="34" charset="0"/>
                <a:cs typeface="Arial" pitchFamily="34" charset="0"/>
              </a:rPr>
            </a:br>
            <a:r>
              <a:rPr lang="ru-RU" sz="1400" dirty="0" smtClean="0">
                <a:latin typeface="Arial" pitchFamily="34" charset="0"/>
                <a:cs typeface="Arial" pitchFamily="34" charset="0"/>
              </a:rPr>
              <a:t>Выборы в Думу  состоялись </a:t>
            </a:r>
            <a:r>
              <a:rPr lang="ru-RU" sz="1400" b="1" dirty="0">
                <a:latin typeface="Arial" pitchFamily="34" charset="0"/>
                <a:cs typeface="Arial" pitchFamily="34" charset="0"/>
              </a:rPr>
              <a:t>12 декабря 1993г.</a:t>
            </a:r>
            <a:br>
              <a:rPr lang="ru-RU" sz="1400" b="1" dirty="0">
                <a:latin typeface="Arial" pitchFamily="34" charset="0"/>
                <a:cs typeface="Arial" pitchFamily="34" charset="0"/>
              </a:rPr>
            </a:br>
            <a:r>
              <a:rPr lang="ru-RU" sz="1400" dirty="0">
                <a:latin typeface="Arial" pitchFamily="34" charset="0"/>
                <a:cs typeface="Arial" pitchFamily="34" charset="0"/>
              </a:rPr>
              <a:t>При выборах </a:t>
            </a:r>
            <a:r>
              <a:rPr lang="ru-RU" sz="1400" dirty="0" smtClean="0">
                <a:latin typeface="Arial" pitchFamily="34" charset="0"/>
                <a:cs typeface="Arial" pitchFamily="34" charset="0"/>
              </a:rPr>
              <a:t>половина </a:t>
            </a:r>
            <a:r>
              <a:rPr lang="ru-RU" sz="1400" dirty="0">
                <a:latin typeface="Arial" pitchFamily="34" charset="0"/>
                <a:cs typeface="Arial" pitchFamily="34" charset="0"/>
              </a:rPr>
              <a:t>мест распределялась по </a:t>
            </a:r>
            <a:r>
              <a:rPr lang="ru-RU" sz="1400" b="1" i="1" dirty="0">
                <a:latin typeface="Arial" pitchFamily="34" charset="0"/>
                <a:cs typeface="Arial" pitchFamily="34" charset="0"/>
              </a:rPr>
              <a:t>мажоритарной системе </a:t>
            </a:r>
            <a:r>
              <a:rPr lang="ru-RU" sz="1400" dirty="0">
                <a:latin typeface="Arial" pitchFamily="34" charset="0"/>
                <a:cs typeface="Arial" pitchFamily="34" charset="0"/>
              </a:rPr>
              <a:t>(один депутат от избирательного округа, набравший большинство голосов), а другая половина – по </a:t>
            </a:r>
            <a:r>
              <a:rPr lang="ru-RU" sz="1400" b="1" i="1" dirty="0">
                <a:latin typeface="Arial" pitchFamily="34" charset="0"/>
                <a:cs typeface="Arial" pitchFamily="34" charset="0"/>
              </a:rPr>
              <a:t>пропорциональной системе </a:t>
            </a:r>
            <a:r>
              <a:rPr lang="ru-RU" sz="1400" dirty="0">
                <a:latin typeface="Arial" pitchFamily="34" charset="0"/>
                <a:cs typeface="Arial" pitchFamily="34" charset="0"/>
              </a:rPr>
              <a:t>(депутатские мандаты распределялись между партиями в зависимости от числа поданных за них голосов</a:t>
            </a:r>
            <a:r>
              <a:rPr lang="ru-RU" sz="1400" dirty="0" smtClean="0">
                <a:latin typeface="Arial" pitchFamily="34" charset="0"/>
                <a:cs typeface="Arial" pitchFamily="34" charset="0"/>
              </a:rPr>
              <a:t>).</a:t>
            </a:r>
            <a:endParaRPr lang="ru-RU" sz="1400" dirty="0">
              <a:latin typeface="Arial" pitchFamily="34" charset="0"/>
              <a:cs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389184967"/>
              </p:ext>
            </p:extLst>
          </p:nvPr>
        </p:nvGraphicFramePr>
        <p:xfrm>
          <a:off x="443345" y="2204864"/>
          <a:ext cx="8248073" cy="4128284"/>
        </p:xfrm>
        <a:graphic>
          <a:graphicData uri="http://schemas.openxmlformats.org/drawingml/2006/table">
            <a:tbl>
              <a:tblPr/>
              <a:tblGrid>
                <a:gridCol w="1320343"/>
                <a:gridCol w="1872208"/>
                <a:gridCol w="1512168"/>
                <a:gridCol w="1656184"/>
                <a:gridCol w="1887170"/>
              </a:tblGrid>
              <a:tr h="600154">
                <a:tc>
                  <a:txBody>
                    <a:bodyPr/>
                    <a:lstStyle/>
                    <a:p>
                      <a:pPr algn="ctr"/>
                      <a:r>
                        <a:rPr lang="ru-RU" sz="1400" b="1" dirty="0" smtClean="0">
                          <a:latin typeface="Arial" pitchFamily="34" charset="0"/>
                          <a:cs typeface="Arial" pitchFamily="34" charset="0"/>
                        </a:rPr>
                        <a:t>Партия</a:t>
                      </a:r>
                      <a:endParaRPr lang="ru-RU" sz="1400" b="1" dirty="0">
                        <a:latin typeface="Arial" pitchFamily="34" charset="0"/>
                        <a:cs typeface="Arial" pitchFamily="34" charset="0"/>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Arial" pitchFamily="34" charset="0"/>
                          <a:cs typeface="Arial" pitchFamily="34" charset="0"/>
                        </a:rPr>
                        <a:t>Депутатов в одномандатных округах</a:t>
                      </a:r>
                      <a:endParaRPr lang="ru-RU" sz="14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Arial" pitchFamily="34" charset="0"/>
                          <a:cs typeface="Arial" pitchFamily="34" charset="0"/>
                        </a:rPr>
                        <a:t>Получено мест</a:t>
                      </a:r>
                      <a:endParaRPr lang="ru-RU" sz="14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Arial" pitchFamily="34" charset="0"/>
                          <a:cs typeface="Arial" pitchFamily="34" charset="0"/>
                        </a:rPr>
                        <a:t>Суммарное число мест</a:t>
                      </a:r>
                      <a:endParaRPr lang="ru-RU" sz="14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Arial" pitchFamily="34" charset="0"/>
                          <a:cs typeface="Arial" pitchFamily="34" charset="0"/>
                        </a:rPr>
                        <a:t>Голосов</a:t>
                      </a:r>
                      <a:endParaRPr lang="ru-RU" sz="14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616">
                <a:tc>
                  <a:txBody>
                    <a:bodyPr/>
                    <a:lstStyle/>
                    <a:p>
                      <a:pPr algn="ctr"/>
                      <a:r>
                        <a:rPr lang="ru-RU" sz="1400" b="1" dirty="0" smtClean="0">
                          <a:latin typeface="Arial" pitchFamily="34" charset="0"/>
                          <a:cs typeface="Arial" pitchFamily="34" charset="0"/>
                        </a:rPr>
                        <a:t>ЛДПР</a:t>
                      </a:r>
                      <a:endParaRPr lang="ru-RU" sz="14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Arial" pitchFamily="34" charset="0"/>
                          <a:cs typeface="Arial" pitchFamily="34" charset="0"/>
                        </a:rPr>
                        <a:t>5</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Arial" pitchFamily="34" charset="0"/>
                          <a:cs typeface="Arial" pitchFamily="34" charset="0"/>
                        </a:rPr>
                        <a:t>59</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Arial" pitchFamily="34" charset="0"/>
                          <a:cs typeface="Arial" pitchFamily="34" charset="0"/>
                        </a:rPr>
                        <a:t>64</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Arial" pitchFamily="34" charset="0"/>
                          <a:cs typeface="Arial" pitchFamily="34" charset="0"/>
                        </a:rPr>
                        <a:t>22,92%</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a:txBody>
                    <a:bodyPr/>
                    <a:lstStyle/>
                    <a:p>
                      <a:pPr algn="ctr"/>
                      <a:r>
                        <a:rPr lang="ru-RU" sz="1400" b="1" dirty="0" smtClean="0">
                          <a:latin typeface="Arial" pitchFamily="34" charset="0"/>
                          <a:cs typeface="Arial" pitchFamily="34" charset="0"/>
                        </a:rPr>
                        <a:t>Выбор России</a:t>
                      </a:r>
                      <a:endParaRPr lang="ru-RU" sz="14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Arial" pitchFamily="34" charset="0"/>
                          <a:cs typeface="Arial" pitchFamily="34" charset="0"/>
                        </a:rPr>
                        <a:t>24</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Arial" pitchFamily="34" charset="0"/>
                          <a:cs typeface="Arial" pitchFamily="34" charset="0"/>
                        </a:rPr>
                        <a:t>40</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Arial" pitchFamily="34" charset="0"/>
                          <a:cs typeface="Arial" pitchFamily="34" charset="0"/>
                        </a:rPr>
                        <a:t>64</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Arial" pitchFamily="34" charset="0"/>
                          <a:cs typeface="Arial" pitchFamily="34" charset="0"/>
                        </a:rPr>
                        <a:t>15,51%</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7870">
                <a:tc>
                  <a:txBody>
                    <a:bodyPr/>
                    <a:lstStyle/>
                    <a:p>
                      <a:pPr algn="ctr"/>
                      <a:r>
                        <a:rPr lang="ru-RU" sz="1400" b="1" dirty="0" smtClean="0">
                          <a:latin typeface="Arial" pitchFamily="34" charset="0"/>
                          <a:cs typeface="Arial" pitchFamily="34" charset="0"/>
                        </a:rPr>
                        <a:t>КПРФ</a:t>
                      </a:r>
                      <a:endParaRPr lang="ru-RU" sz="14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Arial" pitchFamily="34" charset="0"/>
                          <a:cs typeface="Arial" pitchFamily="34" charset="0"/>
                        </a:rPr>
                        <a:t>10</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Arial" pitchFamily="34" charset="0"/>
                          <a:cs typeface="Arial" pitchFamily="34" charset="0"/>
                        </a:rPr>
                        <a:t>32</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Arial" pitchFamily="34" charset="0"/>
                          <a:cs typeface="Arial" pitchFamily="34" charset="0"/>
                        </a:rPr>
                        <a:t>42</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Arial" pitchFamily="34" charset="0"/>
                          <a:cs typeface="Arial" pitchFamily="34" charset="0"/>
                        </a:rPr>
                        <a:t>12,40%</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4">
                <a:tc>
                  <a:txBody>
                    <a:bodyPr/>
                    <a:lstStyle/>
                    <a:p>
                      <a:pPr algn="ctr"/>
                      <a:r>
                        <a:rPr lang="ru-RU" sz="1400" b="1" dirty="0" smtClean="0">
                          <a:latin typeface="Arial" pitchFamily="34" charset="0"/>
                          <a:cs typeface="Arial" pitchFamily="34" charset="0"/>
                        </a:rPr>
                        <a:t>Женщины России</a:t>
                      </a:r>
                      <a:endParaRPr lang="ru-RU" sz="14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Arial" pitchFamily="34" charset="0"/>
                          <a:cs typeface="Arial" pitchFamily="34" charset="0"/>
                        </a:rPr>
                        <a:t>2</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Arial" pitchFamily="34" charset="0"/>
                          <a:cs typeface="Arial" pitchFamily="34" charset="0"/>
                        </a:rPr>
                        <a:t>21</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Arial" pitchFamily="34" charset="0"/>
                          <a:cs typeface="Arial" pitchFamily="34" charset="0"/>
                        </a:rPr>
                        <a:t>23</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Arial" pitchFamily="34" charset="0"/>
                          <a:cs typeface="Arial" pitchFamily="34" charset="0"/>
                        </a:rPr>
                        <a:t>8,13%</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pPr algn="ctr"/>
                      <a:r>
                        <a:rPr lang="ru-RU" sz="1400" b="1" dirty="0" smtClean="0">
                          <a:latin typeface="Arial" pitchFamily="34" charset="0"/>
                          <a:cs typeface="Arial" pitchFamily="34" charset="0"/>
                        </a:rPr>
                        <a:t>Аграрная партия России</a:t>
                      </a:r>
                      <a:endParaRPr lang="ru-RU" sz="14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Arial" pitchFamily="34" charset="0"/>
                          <a:cs typeface="Arial" pitchFamily="34" charset="0"/>
                        </a:rPr>
                        <a:t>16</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Arial" pitchFamily="34" charset="0"/>
                          <a:cs typeface="Arial" pitchFamily="34" charset="0"/>
                        </a:rPr>
                        <a:t>21</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Arial" pitchFamily="34" charset="0"/>
                          <a:cs typeface="Arial" pitchFamily="34" charset="0"/>
                        </a:rPr>
                        <a:t>37</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Arial" pitchFamily="34" charset="0"/>
                          <a:cs typeface="Arial" pitchFamily="34" charset="0"/>
                        </a:rPr>
                        <a:t>7,99%</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534">
                <a:tc>
                  <a:txBody>
                    <a:bodyPr/>
                    <a:lstStyle/>
                    <a:p>
                      <a:pPr algn="ctr"/>
                      <a:r>
                        <a:rPr lang="ru-RU" sz="1400" b="1" dirty="0" smtClean="0">
                          <a:latin typeface="Arial" pitchFamily="34" charset="0"/>
                          <a:cs typeface="Arial" pitchFamily="34" charset="0"/>
                        </a:rPr>
                        <a:t>Яблоко</a:t>
                      </a:r>
                      <a:endParaRPr lang="ru-RU" sz="14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a:r>
                        <a:rPr lang="ru-RU" sz="1400" dirty="0" smtClean="0">
                          <a:latin typeface="Arial" pitchFamily="34" charset="0"/>
                          <a:cs typeface="Arial" pitchFamily="34" charset="0"/>
                        </a:rPr>
                        <a:t>7</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Arial" pitchFamily="34" charset="0"/>
                          <a:cs typeface="Arial" pitchFamily="34" charset="0"/>
                        </a:rPr>
                        <a:t>20</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Arial" pitchFamily="34" charset="0"/>
                          <a:cs typeface="Arial" pitchFamily="34" charset="0"/>
                        </a:rPr>
                        <a:t>27</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Arial" pitchFamily="34" charset="0"/>
                          <a:cs typeface="Arial" pitchFamily="34" charset="0"/>
                        </a:rPr>
                        <a:t>7,86%</a:t>
                      </a:r>
                      <a:endParaRPr lang="ru-RU"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20243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492896"/>
            <a:ext cx="5554960" cy="1584176"/>
          </a:xfrm>
        </p:spPr>
        <p:txBody>
          <a:bodyPr>
            <a:normAutofit/>
          </a:bodyPr>
          <a:lstStyle/>
          <a:p>
            <a:r>
              <a:rPr lang="ru-RU" sz="1400" dirty="0">
                <a:latin typeface="Arial Black" pitchFamily="34" charset="0"/>
              </a:rPr>
              <a:t>Блок «Выбор России» </a:t>
            </a:r>
            <a:r>
              <a:rPr lang="ru-RU" sz="1400" dirty="0">
                <a:latin typeface="Arial" pitchFamily="34" charset="0"/>
                <a:cs typeface="Arial" pitchFamily="34" charset="0"/>
              </a:rPr>
              <a:t>отстаивал программу радикальных либерально-рыночных реформ. В него вошли предприниматели, небольшие демократические партии, некоторые творческие союзы, члены правительства и Администрации президента </a:t>
            </a:r>
            <a:r>
              <a:rPr lang="ru-RU" sz="1400" dirty="0">
                <a:latin typeface="Arial Black" pitchFamily="34" charset="0"/>
              </a:rPr>
              <a:t>(лидер – Е. Т. Гайдар).</a:t>
            </a:r>
          </a:p>
        </p:txBody>
      </p:sp>
      <p:sp>
        <p:nvSpPr>
          <p:cNvPr id="3" name="Заголовок 1"/>
          <p:cNvSpPr txBox="1">
            <a:spLocks/>
          </p:cNvSpPr>
          <p:nvPr/>
        </p:nvSpPr>
        <p:spPr>
          <a:xfrm>
            <a:off x="323528" y="4437112"/>
            <a:ext cx="5400600" cy="187220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dirty="0">
                <a:latin typeface="Arial Black" pitchFamily="34" charset="0"/>
              </a:rPr>
              <a:t>КПРФ </a:t>
            </a:r>
            <a:r>
              <a:rPr lang="ru-RU" sz="1400" dirty="0">
                <a:latin typeface="Arial" pitchFamily="34" charset="0"/>
                <a:cs typeface="Arial" pitchFamily="34" charset="0"/>
              </a:rPr>
              <a:t>выступала за ненасильственное возвращение страны на социалистический путь развития, формирование многоукладного рыночного хозяйства с государственным регулированием и активной социальной политикой. В политической сфере партия ставила своей задачей «избавление России законными методами от правящего политического режима» </a:t>
            </a:r>
            <a:r>
              <a:rPr lang="ru-RU" sz="1400" dirty="0">
                <a:latin typeface="Arial Black" pitchFamily="34" charset="0"/>
              </a:rPr>
              <a:t>(лидер – Г. А. Зюганов</a:t>
            </a:r>
            <a:r>
              <a:rPr lang="ru-RU" sz="1400" dirty="0" smtClean="0">
                <a:latin typeface="Arial Black" pitchFamily="34" charset="0"/>
              </a:rPr>
              <a:t>).</a:t>
            </a:r>
            <a:endParaRPr lang="ru-RU" sz="1400" dirty="0">
              <a:latin typeface="Arial Black" pitchFamily="34" charset="0"/>
            </a:endParaRPr>
          </a:p>
        </p:txBody>
      </p:sp>
      <p:sp>
        <p:nvSpPr>
          <p:cNvPr id="5" name="Заголовок 1"/>
          <p:cNvSpPr txBox="1">
            <a:spLocks/>
          </p:cNvSpPr>
          <p:nvPr/>
        </p:nvSpPr>
        <p:spPr>
          <a:xfrm>
            <a:off x="395536" y="548680"/>
            <a:ext cx="5328592" cy="151216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dirty="0">
                <a:latin typeface="Arial Black" pitchFamily="34" charset="0"/>
              </a:rPr>
              <a:t>ЛДПР </a:t>
            </a:r>
            <a:r>
              <a:rPr lang="ru-RU" sz="1400" dirty="0">
                <a:latin typeface="Arial" pitchFamily="34" charset="0"/>
                <a:cs typeface="Arial" pitchFamily="34" charset="0"/>
              </a:rPr>
              <a:t>выступала за возрождение Российского государства в границах СССР, за сильную президентскую республику с регулируемой рыночной экономикой, проведение активной социальной политики </a:t>
            </a:r>
            <a:r>
              <a:rPr lang="ru-RU" sz="1400" dirty="0">
                <a:latin typeface="Arial Black" pitchFamily="34" charset="0"/>
              </a:rPr>
              <a:t>(лидер – В. В. Жириновский</a:t>
            </a:r>
            <a:r>
              <a:rPr lang="ru-RU" sz="1400" dirty="0" smtClean="0">
                <a:latin typeface="Arial Black" pitchFamily="34" charset="0"/>
              </a:rPr>
              <a:t>).</a:t>
            </a:r>
            <a:endParaRPr lang="ru-RU" sz="1400" dirty="0">
              <a:latin typeface="Arial Black" pitchFamily="34"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2615530"/>
            <a:ext cx="1317526" cy="131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631208"/>
            <a:ext cx="1100138"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4605" y="507729"/>
            <a:ext cx="988859" cy="148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416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23528" y="2420888"/>
            <a:ext cx="5472608" cy="129614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dirty="0">
                <a:latin typeface="Arial Black" pitchFamily="34" charset="0"/>
              </a:rPr>
              <a:t>Аграрная партия России </a:t>
            </a:r>
            <a:r>
              <a:rPr lang="ru-RU" sz="1400" dirty="0">
                <a:latin typeface="Arial" pitchFamily="34" charset="0"/>
                <a:cs typeface="Arial" pitchFamily="34" charset="0"/>
              </a:rPr>
              <a:t>выступала против частной собственности на землю, за постепенный переход к рыночным отношениям, за государственную поддержку агропромышленного комплекса </a:t>
            </a:r>
            <a:r>
              <a:rPr lang="ru-RU" sz="1400" dirty="0">
                <a:latin typeface="Arial Black" pitchFamily="34" charset="0"/>
              </a:rPr>
              <a:t>(лидер – М. И. Лапшин</a:t>
            </a:r>
            <a:r>
              <a:rPr lang="ru-RU" sz="1400" dirty="0" smtClean="0">
                <a:latin typeface="Arial Black" pitchFamily="34" charset="0"/>
              </a:rPr>
              <a:t>).</a:t>
            </a:r>
            <a:endParaRPr lang="ru-RU" sz="1400" dirty="0">
              <a:latin typeface="Arial Black"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895" y="2276872"/>
            <a:ext cx="1116209" cy="140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895" y="404664"/>
            <a:ext cx="1034354" cy="1458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900" y="4221088"/>
            <a:ext cx="9525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23528" y="4221088"/>
            <a:ext cx="5688632" cy="1384995"/>
          </a:xfrm>
          <a:prstGeom prst="rect">
            <a:avLst/>
          </a:prstGeom>
        </p:spPr>
        <p:txBody>
          <a:bodyPr wrap="square">
            <a:spAutoFit/>
          </a:bodyPr>
          <a:lstStyle/>
          <a:p>
            <a:pPr algn="ctr"/>
            <a:r>
              <a:rPr lang="ru-RU" sz="1400" dirty="0">
                <a:latin typeface="Arial Black" pitchFamily="34" charset="0"/>
              </a:rPr>
              <a:t>Блок «Яблоко» </a:t>
            </a:r>
            <a:r>
              <a:rPr lang="ru-RU" sz="1400" dirty="0">
                <a:latin typeface="Arial" pitchFamily="34" charset="0"/>
                <a:cs typeface="Arial" pitchFamily="34" charset="0"/>
              </a:rPr>
              <a:t>ставил своей целью построение в России гражданского общества и правового государства с учётом историко-культурных особенностей страны, обеспечение экономических и политических свобод граждан, создание социально ориентированной рыночной экономики </a:t>
            </a:r>
            <a:r>
              <a:rPr lang="ru-RU" sz="1400" dirty="0">
                <a:latin typeface="Arial Black" pitchFamily="34" charset="0"/>
              </a:rPr>
              <a:t>(лидеры – Г. А. Явлинский, Ю. Ю. Болдырев, В. П. Лукин).</a:t>
            </a:r>
          </a:p>
        </p:txBody>
      </p:sp>
      <p:sp>
        <p:nvSpPr>
          <p:cNvPr id="6" name="Прямоугольник 5"/>
          <p:cNvSpPr/>
          <p:nvPr/>
        </p:nvSpPr>
        <p:spPr>
          <a:xfrm>
            <a:off x="611560" y="603265"/>
            <a:ext cx="4572000" cy="1169551"/>
          </a:xfrm>
          <a:prstGeom prst="rect">
            <a:avLst/>
          </a:prstGeom>
        </p:spPr>
        <p:txBody>
          <a:bodyPr>
            <a:spAutoFit/>
          </a:bodyPr>
          <a:lstStyle/>
          <a:p>
            <a:pPr algn="ctr"/>
            <a:r>
              <a:rPr lang="ru-RU" sz="1400" dirty="0">
                <a:latin typeface="Arial Black" pitchFamily="34" charset="0"/>
              </a:rPr>
              <a:t> </a:t>
            </a:r>
            <a:r>
              <a:rPr lang="ru-RU" sz="1400" dirty="0" smtClean="0">
                <a:latin typeface="Arial Black" pitchFamily="34" charset="0"/>
              </a:rPr>
              <a:t>Политическое движение «Женщины России» </a:t>
            </a:r>
            <a:r>
              <a:rPr lang="ru-RU" sz="1400" dirty="0" smtClean="0">
                <a:latin typeface="Arial" pitchFamily="34" charset="0"/>
                <a:cs typeface="Arial" pitchFamily="34" charset="0"/>
              </a:rPr>
              <a:t>выступало </a:t>
            </a:r>
            <a:r>
              <a:rPr lang="ru-RU" sz="1400" dirty="0">
                <a:latin typeface="Arial" pitchFamily="34" charset="0"/>
                <a:cs typeface="Arial" pitchFamily="34" charset="0"/>
              </a:rPr>
              <a:t>за увеличение социальных расходов, </a:t>
            </a:r>
            <a:r>
              <a:rPr lang="ru-RU" sz="1400" dirty="0" smtClean="0">
                <a:latin typeface="Arial" pitchFamily="34" charset="0"/>
                <a:cs typeface="Arial" pitchFamily="34" charset="0"/>
              </a:rPr>
              <a:t>стояло на умеренных пацифистских позициях, поддерживало президента </a:t>
            </a:r>
            <a:r>
              <a:rPr lang="ru-RU" sz="1400" dirty="0">
                <a:latin typeface="Arial" pitchFamily="34" charset="0"/>
                <a:cs typeface="Arial" pitchFamily="34" charset="0"/>
              </a:rPr>
              <a:t>и </a:t>
            </a:r>
            <a:r>
              <a:rPr lang="ru-RU" sz="1400" dirty="0" smtClean="0">
                <a:latin typeface="Arial" pitchFamily="34" charset="0"/>
                <a:cs typeface="Arial" pitchFamily="34" charset="0"/>
              </a:rPr>
              <a:t>правительство </a:t>
            </a:r>
            <a:r>
              <a:rPr lang="ru-RU" sz="1400" dirty="0" smtClean="0">
                <a:latin typeface="Arial Black" pitchFamily="34" charset="0"/>
              </a:rPr>
              <a:t>(лидер – А. Федулова).</a:t>
            </a:r>
            <a:endParaRPr lang="ru-RU" sz="1400" dirty="0">
              <a:latin typeface="Arial Black" pitchFamily="34" charset="0"/>
            </a:endParaRPr>
          </a:p>
        </p:txBody>
      </p:sp>
    </p:spTree>
    <p:extLst>
      <p:ext uri="{BB962C8B-B14F-4D97-AF65-F5344CB8AC3E}">
        <p14:creationId xmlns:p14="http://schemas.microsoft.com/office/powerpoint/2010/main" val="4287050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90662"/>
            <a:ext cx="3816424" cy="5170586"/>
          </a:xfrm>
        </p:spPr>
        <p:txBody>
          <a:bodyPr>
            <a:noAutofit/>
          </a:bodyPr>
          <a:lstStyle/>
          <a:p>
            <a:r>
              <a:rPr lang="ru-RU" sz="1600" b="1" dirty="0" smtClean="0">
                <a:latin typeface="Arial" pitchFamily="34" charset="0"/>
                <a:cs typeface="Arial" pitchFamily="34" charset="0"/>
              </a:rPr>
              <a:t>5). 12 </a:t>
            </a:r>
            <a:r>
              <a:rPr lang="ru-RU" sz="1600" b="1" dirty="0">
                <a:latin typeface="Arial" pitchFamily="34" charset="0"/>
                <a:cs typeface="Arial" pitchFamily="34" charset="0"/>
              </a:rPr>
              <a:t>декабря 1993г. </a:t>
            </a:r>
            <a:r>
              <a:rPr lang="ru-RU" sz="1600" dirty="0">
                <a:latin typeface="Arial" pitchFamily="34" charset="0"/>
                <a:cs typeface="Arial" pitchFamily="34" charset="0"/>
              </a:rPr>
              <a:t>была принята новая </a:t>
            </a:r>
            <a:r>
              <a:rPr lang="ru-RU" sz="1600" b="1" dirty="0">
                <a:latin typeface="Arial" pitchFamily="34" charset="0"/>
                <a:cs typeface="Arial" pitchFamily="34" charset="0"/>
              </a:rPr>
              <a:t>Конституция РФ. </a:t>
            </a:r>
            <a:r>
              <a:rPr lang="ru-RU" sz="1600" b="1" dirty="0" smtClean="0">
                <a:latin typeface="Arial" pitchFamily="34" charset="0"/>
                <a:cs typeface="Arial" pitchFamily="34" charset="0"/>
              </a:rPr>
              <a:t/>
            </a:r>
            <a:br>
              <a:rPr lang="ru-RU" sz="1600" b="1" dirty="0" smtClean="0">
                <a:latin typeface="Arial" pitchFamily="34" charset="0"/>
                <a:cs typeface="Arial" pitchFamily="34" charset="0"/>
              </a:rPr>
            </a:br>
            <a:r>
              <a:rPr lang="ru-RU" sz="1600" dirty="0" smtClean="0">
                <a:latin typeface="Arial" pitchFamily="34" charset="0"/>
                <a:cs typeface="Arial" pitchFamily="34" charset="0"/>
              </a:rPr>
              <a:t>Она </a:t>
            </a:r>
            <a:r>
              <a:rPr lang="ru-RU" sz="1600" dirty="0">
                <a:latin typeface="Arial" pitchFamily="34" charset="0"/>
                <a:cs typeface="Arial" pitchFamily="34" charset="0"/>
              </a:rPr>
              <a:t>провозгласила Россию «демократическим федеративным государством с республиканской формой правления». В ней содержалось положение о том, что Россия является «социальным государством», призванным создать условия для достойного развития человека. В Конституцию вошёл раздел о правах и свободах человека и гражданина, в нём содержался перечень экономических и социальных гарантий граждан, обеспечение которых брало на себя государство. Конституция устанавливала равный статус краёв, областей и республик, все они становились «субъектами Федерации».</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79" y="620688"/>
            <a:ext cx="3397875" cy="478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049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457200" y="152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1" i="0" u="none" strike="noStrike" kern="0" cap="none" spc="0" normalizeH="0" baseline="0" noProof="0" smtClean="0">
                <a:ln>
                  <a:noFill/>
                </a:ln>
                <a:solidFill>
                  <a:srgbClr val="000000"/>
                </a:solidFill>
                <a:effectLst/>
                <a:uLnTx/>
                <a:uFillTx/>
                <a:latin typeface="Arial"/>
                <a:ea typeface="+mj-ea"/>
                <a:cs typeface="+mj-cs"/>
              </a:rPr>
              <a:t>Россия – федеративное государство</a:t>
            </a:r>
            <a:endParaRPr kumimoji="0" lang="ru-RU" sz="2400" b="1" i="0" u="none" strike="noStrike" kern="0" cap="none" spc="0" normalizeH="0" baseline="0" noProof="0" dirty="0" smtClean="0">
              <a:ln>
                <a:noFill/>
              </a:ln>
              <a:solidFill>
                <a:srgbClr val="000000"/>
              </a:solidFill>
              <a:effectLst/>
              <a:uLnTx/>
              <a:uFillTx/>
              <a:latin typeface="Arial"/>
              <a:ea typeface="+mj-ea"/>
              <a:cs typeface="+mj-cs"/>
            </a:endParaRPr>
          </a:p>
        </p:txBody>
      </p:sp>
      <p:graphicFrame>
        <p:nvGraphicFramePr>
          <p:cNvPr id="4" name="Group 46"/>
          <p:cNvGraphicFramePr>
            <a:graphicFrameLocks/>
          </p:cNvGraphicFramePr>
          <p:nvPr/>
        </p:nvGraphicFramePr>
        <p:xfrm>
          <a:off x="457200" y="1143000"/>
          <a:ext cx="8229600" cy="4395789"/>
        </p:xfrm>
        <a:graphic>
          <a:graphicData uri="http://schemas.openxmlformats.org/drawingml/2006/table">
            <a:tbl>
              <a:tblPr/>
              <a:tblGrid>
                <a:gridCol w="8229600"/>
              </a:tblGrid>
              <a:tr h="4746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Состав Российской Федерации (83 субъекта Федерации)</a:t>
                      </a:r>
                      <a:endParaRPr kumimoji="0" lang="ru-RU"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79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21 республика</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(Адыгея, Алтай, Башкортостан, Бурятия, Дагестан, Ингушетия, Кабардино-Балкария, Калмыкия, Карачаево-Черкесия, Карелия, Коми, Марий Эл, Мордовия, Саха (Якутия), Северная Осетия-Алания, Татарстан, Тыва, Удмуртия, Хакасия, Чечня, Чувашия)</a:t>
                      </a:r>
                      <a:endParaRPr kumimoji="0" lang="ru-RU"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8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9 краёв</a:t>
                      </a: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(Алтайский, Камчатский, Краснодарский, Красноярский, Пермский, Приморский, Ставропольский, Забайкальский, Хабаровский)</a:t>
                      </a:r>
                      <a:endParaRPr kumimoji="0" lang="ru-RU"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03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46 областей</a:t>
                      </a:r>
                      <a:endParaRPr kumimoji="0" lang="ru-RU"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03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2 города федерального значения</a:t>
                      </a: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(Москва, Санкт-Петербург)</a:t>
                      </a:r>
                      <a:endParaRPr kumimoji="0" lang="ru-RU"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03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1 автономная область</a:t>
                      </a: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(Еврейская)</a:t>
                      </a:r>
                      <a:endParaRPr kumimoji="0" lang="ru-RU"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2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4 автономных округа</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(Ненецкий, Ханты-Мансийский, Чукотский, Ямало-Ненецкий)</a:t>
                      </a:r>
                      <a:endParaRPr kumimoji="0" lang="ru-RU"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70473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533400" y="838200"/>
            <a:ext cx="8001000" cy="685800"/>
          </a:xfrm>
          <a:prstGeom prst="rect">
            <a:avLst/>
          </a:prstGeom>
          <a:gradFill rotWithShape="1">
            <a:gsLst>
              <a:gs pos="0">
                <a:srgbClr val="CC99FF"/>
              </a:gs>
              <a:gs pos="100000">
                <a:srgbClr val="FFFFFF"/>
              </a:gs>
            </a:gsLst>
            <a:lin ang="5400000" scaled="1"/>
          </a:gradFill>
          <a:ln w="9525">
            <a:solidFill>
              <a:srgbClr val="000000"/>
            </a:solidFill>
            <a:miter lim="800000"/>
            <a:headEnd/>
            <a:tailEnd/>
          </a:ln>
          <a:scene3d>
            <a:camera prst="orthographicFront"/>
            <a:lightRig rig="threePt" dir="t"/>
          </a:scene3d>
          <a:sp3d>
            <a:bevelT/>
          </a:sp3d>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1800" b="1" i="0" u="none" strike="noStrike" kern="0" cap="none" spc="0" normalizeH="0" baseline="0" noProof="0">
                <a:ln>
                  <a:noFill/>
                </a:ln>
                <a:solidFill>
                  <a:srgbClr val="000000"/>
                </a:solidFill>
                <a:effectLst/>
                <a:uLnTx/>
                <a:uFillTx/>
              </a:rPr>
              <a:t>Разделение властей в Российской Федерации</a:t>
            </a:r>
          </a:p>
        </p:txBody>
      </p:sp>
      <p:sp>
        <p:nvSpPr>
          <p:cNvPr id="3" name="Line 9"/>
          <p:cNvSpPr>
            <a:spLocks noChangeShapeType="1"/>
          </p:cNvSpPr>
          <p:nvPr/>
        </p:nvSpPr>
        <p:spPr bwMode="auto">
          <a:xfrm>
            <a:off x="1828800" y="1524000"/>
            <a:ext cx="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4" name="Line 11"/>
          <p:cNvSpPr>
            <a:spLocks noChangeShapeType="1"/>
          </p:cNvSpPr>
          <p:nvPr/>
        </p:nvSpPr>
        <p:spPr bwMode="auto">
          <a:xfrm>
            <a:off x="4572000" y="1524000"/>
            <a:ext cx="0" cy="609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endParaRPr>
          </a:p>
        </p:txBody>
      </p:sp>
      <p:sp>
        <p:nvSpPr>
          <p:cNvPr id="5" name="Line 10"/>
          <p:cNvSpPr>
            <a:spLocks noChangeShapeType="1"/>
          </p:cNvSpPr>
          <p:nvPr/>
        </p:nvSpPr>
        <p:spPr bwMode="auto">
          <a:xfrm>
            <a:off x="7315200" y="1524000"/>
            <a:ext cx="0" cy="1600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endParaRPr>
          </a:p>
        </p:txBody>
      </p:sp>
      <p:sp>
        <p:nvSpPr>
          <p:cNvPr id="6" name="Rectangle 8"/>
          <p:cNvSpPr>
            <a:spLocks noChangeArrowheads="1"/>
          </p:cNvSpPr>
          <p:nvPr/>
        </p:nvSpPr>
        <p:spPr bwMode="auto">
          <a:xfrm>
            <a:off x="609600" y="3124200"/>
            <a:ext cx="2514600" cy="1295400"/>
          </a:xfrm>
          <a:prstGeom prst="rect">
            <a:avLst/>
          </a:prstGeom>
          <a:solidFill>
            <a:srgbClr val="CEC8D6"/>
          </a:solidFill>
          <a:ln w="9525">
            <a:solidFill>
              <a:schemeClr val="tx1"/>
            </a:solidFill>
            <a:miter lim="800000"/>
            <a:headEnd/>
            <a:tailEnd/>
          </a:ln>
          <a:scene3d>
            <a:camera prst="orthographicFront"/>
            <a:lightRig rig="threePt" dir="t"/>
          </a:scene3d>
          <a:sp3d>
            <a:bevelT/>
          </a:sp3d>
        </p:spPr>
        <p:txBody>
          <a:bodyPr wrap="none" anchor="ctr"/>
          <a:lstStyle/>
          <a:p>
            <a:pPr algn="ctr" fontAlgn="base">
              <a:spcBef>
                <a:spcPct val="0"/>
              </a:spcBef>
              <a:spcAft>
                <a:spcPct val="0"/>
              </a:spcAft>
              <a:defRPr/>
            </a:pPr>
            <a:r>
              <a:rPr lang="ru-RU" sz="1600" b="1">
                <a:solidFill>
                  <a:srgbClr val="000000"/>
                </a:solidFill>
              </a:rPr>
              <a:t>Федеральное </a:t>
            </a:r>
          </a:p>
          <a:p>
            <a:pPr algn="ctr" fontAlgn="base">
              <a:spcBef>
                <a:spcPct val="0"/>
              </a:spcBef>
              <a:spcAft>
                <a:spcPct val="0"/>
              </a:spcAft>
              <a:defRPr/>
            </a:pPr>
            <a:r>
              <a:rPr lang="ru-RU" sz="1600" b="1">
                <a:solidFill>
                  <a:srgbClr val="000000"/>
                </a:solidFill>
              </a:rPr>
              <a:t>Собрание –</a:t>
            </a:r>
          </a:p>
          <a:p>
            <a:pPr algn="ctr" fontAlgn="base">
              <a:spcBef>
                <a:spcPct val="0"/>
              </a:spcBef>
              <a:spcAft>
                <a:spcPct val="0"/>
              </a:spcAft>
              <a:defRPr/>
            </a:pPr>
            <a:r>
              <a:rPr lang="ru-RU" sz="1600">
                <a:solidFill>
                  <a:srgbClr val="000000"/>
                </a:solidFill>
              </a:rPr>
              <a:t>законодательная</a:t>
            </a:r>
          </a:p>
          <a:p>
            <a:pPr algn="ctr" fontAlgn="base">
              <a:spcBef>
                <a:spcPct val="0"/>
              </a:spcBef>
              <a:spcAft>
                <a:spcPct val="0"/>
              </a:spcAft>
              <a:defRPr/>
            </a:pPr>
            <a:r>
              <a:rPr lang="ru-RU" sz="1600">
                <a:solidFill>
                  <a:srgbClr val="000000"/>
                </a:solidFill>
              </a:rPr>
              <a:t>ветвь власти</a:t>
            </a:r>
          </a:p>
        </p:txBody>
      </p:sp>
      <p:sp>
        <p:nvSpPr>
          <p:cNvPr id="7" name="Rectangle 6"/>
          <p:cNvSpPr>
            <a:spLocks noChangeArrowheads="1"/>
          </p:cNvSpPr>
          <p:nvPr/>
        </p:nvSpPr>
        <p:spPr bwMode="auto">
          <a:xfrm>
            <a:off x="3352800" y="2133600"/>
            <a:ext cx="2514600" cy="1295400"/>
          </a:xfrm>
          <a:prstGeom prst="rect">
            <a:avLst/>
          </a:prstGeom>
          <a:solidFill>
            <a:srgbClr val="CEC8D6"/>
          </a:solidFill>
          <a:ln w="9525">
            <a:solidFill>
              <a:schemeClr val="tx1"/>
            </a:solidFill>
            <a:miter lim="800000"/>
            <a:headEnd/>
            <a:tailEnd/>
          </a:ln>
          <a:scene3d>
            <a:camera prst="orthographicFront"/>
            <a:lightRig rig="threePt" dir="t"/>
          </a:scene3d>
          <a:sp3d>
            <a:bevelT/>
          </a:sp3d>
        </p:spPr>
        <p:txBody>
          <a:bodyPr wrap="none" anchor="ctr"/>
          <a:lstStyle/>
          <a:p>
            <a:pPr algn="ctr" fontAlgn="base">
              <a:spcBef>
                <a:spcPct val="0"/>
              </a:spcBef>
              <a:spcAft>
                <a:spcPct val="0"/>
              </a:spcAft>
              <a:defRPr/>
            </a:pPr>
            <a:r>
              <a:rPr lang="ru-RU" sz="1600" b="1" dirty="0">
                <a:solidFill>
                  <a:srgbClr val="000000"/>
                </a:solidFill>
              </a:rPr>
              <a:t>Президент –</a:t>
            </a:r>
          </a:p>
          <a:p>
            <a:pPr algn="ctr" fontAlgn="base">
              <a:spcBef>
                <a:spcPct val="0"/>
              </a:spcBef>
              <a:spcAft>
                <a:spcPct val="0"/>
              </a:spcAft>
              <a:defRPr/>
            </a:pPr>
            <a:r>
              <a:rPr lang="ru-RU" sz="1600" dirty="0">
                <a:solidFill>
                  <a:srgbClr val="000000"/>
                </a:solidFill>
              </a:rPr>
              <a:t>глава </a:t>
            </a:r>
            <a:r>
              <a:rPr lang="ru-RU" sz="1600" dirty="0" smtClean="0">
                <a:solidFill>
                  <a:srgbClr val="000000"/>
                </a:solidFill>
              </a:rPr>
              <a:t>государства</a:t>
            </a:r>
          </a:p>
          <a:p>
            <a:pPr algn="ctr" fontAlgn="base">
              <a:spcBef>
                <a:spcPct val="0"/>
              </a:spcBef>
              <a:spcAft>
                <a:spcPct val="0"/>
              </a:spcAft>
              <a:defRPr/>
            </a:pPr>
            <a:r>
              <a:rPr lang="ru-RU" sz="1600" dirty="0" smtClean="0">
                <a:solidFill>
                  <a:srgbClr val="000000"/>
                </a:solidFill>
              </a:rPr>
              <a:t>и исполнительной</a:t>
            </a:r>
          </a:p>
          <a:p>
            <a:pPr algn="ctr" fontAlgn="base">
              <a:spcBef>
                <a:spcPct val="0"/>
              </a:spcBef>
              <a:spcAft>
                <a:spcPct val="0"/>
              </a:spcAft>
              <a:defRPr/>
            </a:pPr>
            <a:r>
              <a:rPr lang="ru-RU" sz="1600" dirty="0" smtClean="0">
                <a:solidFill>
                  <a:srgbClr val="000000"/>
                </a:solidFill>
              </a:rPr>
              <a:t>власти</a:t>
            </a:r>
            <a:endParaRPr lang="ru-RU" sz="1600" dirty="0">
              <a:solidFill>
                <a:srgbClr val="000000"/>
              </a:solidFill>
            </a:endParaRPr>
          </a:p>
        </p:txBody>
      </p:sp>
      <p:sp>
        <p:nvSpPr>
          <p:cNvPr id="8" name="Line 12"/>
          <p:cNvSpPr>
            <a:spLocks noChangeShapeType="1"/>
          </p:cNvSpPr>
          <p:nvPr/>
        </p:nvSpPr>
        <p:spPr bwMode="auto">
          <a:xfrm>
            <a:off x="4572000" y="3429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9" name="Rectangle 7"/>
          <p:cNvSpPr>
            <a:spLocks noChangeArrowheads="1"/>
          </p:cNvSpPr>
          <p:nvPr/>
        </p:nvSpPr>
        <p:spPr bwMode="auto">
          <a:xfrm>
            <a:off x="3352800" y="4114800"/>
            <a:ext cx="2514600" cy="1295400"/>
          </a:xfrm>
          <a:prstGeom prst="rect">
            <a:avLst/>
          </a:prstGeom>
          <a:solidFill>
            <a:srgbClr val="CEC8D6"/>
          </a:solidFill>
          <a:ln w="9525">
            <a:solidFill>
              <a:schemeClr val="tx1"/>
            </a:solidFill>
            <a:miter lim="800000"/>
            <a:headEnd/>
            <a:tailEnd/>
          </a:ln>
          <a:scene3d>
            <a:camera prst="orthographicFront"/>
            <a:lightRig rig="threePt" dir="t"/>
          </a:scene3d>
          <a:sp3d>
            <a:bevelT/>
          </a:sp3d>
        </p:spPr>
        <p:txBody>
          <a:bodyPr wrap="none" anchor="ctr"/>
          <a:lstStyle/>
          <a:p>
            <a:pPr algn="ctr" fontAlgn="base">
              <a:spcBef>
                <a:spcPct val="0"/>
              </a:spcBef>
              <a:spcAft>
                <a:spcPct val="0"/>
              </a:spcAft>
              <a:defRPr/>
            </a:pPr>
            <a:r>
              <a:rPr lang="ru-RU" sz="1600" b="1">
                <a:solidFill>
                  <a:srgbClr val="000000"/>
                </a:solidFill>
              </a:rPr>
              <a:t>Правительство РФ –</a:t>
            </a:r>
          </a:p>
          <a:p>
            <a:pPr algn="ctr" fontAlgn="base">
              <a:spcBef>
                <a:spcPct val="0"/>
              </a:spcBef>
              <a:spcAft>
                <a:spcPct val="0"/>
              </a:spcAft>
              <a:defRPr/>
            </a:pPr>
            <a:r>
              <a:rPr lang="ru-RU" sz="1600">
                <a:solidFill>
                  <a:srgbClr val="000000"/>
                </a:solidFill>
              </a:rPr>
              <a:t>исполнительная</a:t>
            </a:r>
          </a:p>
          <a:p>
            <a:pPr algn="ctr" fontAlgn="base">
              <a:spcBef>
                <a:spcPct val="0"/>
              </a:spcBef>
              <a:spcAft>
                <a:spcPct val="0"/>
              </a:spcAft>
              <a:defRPr/>
            </a:pPr>
            <a:r>
              <a:rPr lang="ru-RU" sz="1600">
                <a:solidFill>
                  <a:srgbClr val="000000"/>
                </a:solidFill>
              </a:rPr>
              <a:t>ветвь</a:t>
            </a:r>
          </a:p>
          <a:p>
            <a:pPr algn="ctr" fontAlgn="base">
              <a:spcBef>
                <a:spcPct val="0"/>
              </a:spcBef>
              <a:spcAft>
                <a:spcPct val="0"/>
              </a:spcAft>
              <a:defRPr/>
            </a:pPr>
            <a:r>
              <a:rPr lang="ru-RU" sz="1600">
                <a:solidFill>
                  <a:srgbClr val="000000"/>
                </a:solidFill>
              </a:rPr>
              <a:t>власти</a:t>
            </a:r>
          </a:p>
        </p:txBody>
      </p:sp>
      <p:sp>
        <p:nvSpPr>
          <p:cNvPr id="10" name="Rectangle 5"/>
          <p:cNvSpPr>
            <a:spLocks noChangeArrowheads="1"/>
          </p:cNvSpPr>
          <p:nvPr/>
        </p:nvSpPr>
        <p:spPr bwMode="auto">
          <a:xfrm>
            <a:off x="6096000" y="3124200"/>
            <a:ext cx="2514600" cy="1295400"/>
          </a:xfrm>
          <a:prstGeom prst="rect">
            <a:avLst/>
          </a:prstGeom>
          <a:solidFill>
            <a:srgbClr val="CEC8D6"/>
          </a:solidFill>
          <a:ln w="9525">
            <a:solidFill>
              <a:schemeClr val="tx1"/>
            </a:solidFill>
            <a:miter lim="800000"/>
            <a:headEnd/>
            <a:tailEnd/>
          </a:ln>
          <a:scene3d>
            <a:camera prst="orthographicFront"/>
            <a:lightRig rig="threePt" dir="t"/>
          </a:scene3d>
          <a:sp3d>
            <a:bevelT/>
          </a:sp3d>
        </p:spPr>
        <p:txBody>
          <a:bodyPr wrap="none" anchor="ctr"/>
          <a:lstStyle/>
          <a:p>
            <a:pPr algn="ctr" fontAlgn="base">
              <a:spcBef>
                <a:spcPct val="0"/>
              </a:spcBef>
              <a:spcAft>
                <a:spcPct val="0"/>
              </a:spcAft>
              <a:defRPr/>
            </a:pPr>
            <a:r>
              <a:rPr lang="ru-RU" sz="1600" b="1">
                <a:solidFill>
                  <a:srgbClr val="000000"/>
                </a:solidFill>
              </a:rPr>
              <a:t>Конституционный Суд,</a:t>
            </a:r>
          </a:p>
          <a:p>
            <a:pPr algn="ctr" fontAlgn="base">
              <a:spcBef>
                <a:spcPct val="0"/>
              </a:spcBef>
              <a:spcAft>
                <a:spcPct val="0"/>
              </a:spcAft>
              <a:defRPr/>
            </a:pPr>
            <a:r>
              <a:rPr lang="ru-RU" sz="1600" b="1">
                <a:solidFill>
                  <a:srgbClr val="000000"/>
                </a:solidFill>
              </a:rPr>
              <a:t>Верховный Суд –</a:t>
            </a:r>
          </a:p>
          <a:p>
            <a:pPr algn="ctr" fontAlgn="base">
              <a:spcBef>
                <a:spcPct val="0"/>
              </a:spcBef>
              <a:spcAft>
                <a:spcPct val="0"/>
              </a:spcAft>
              <a:defRPr/>
            </a:pPr>
            <a:r>
              <a:rPr lang="ru-RU" sz="1600">
                <a:solidFill>
                  <a:srgbClr val="000000"/>
                </a:solidFill>
              </a:rPr>
              <a:t>судебная</a:t>
            </a:r>
          </a:p>
          <a:p>
            <a:pPr algn="ctr" fontAlgn="base">
              <a:spcBef>
                <a:spcPct val="0"/>
              </a:spcBef>
              <a:spcAft>
                <a:spcPct val="0"/>
              </a:spcAft>
              <a:defRPr/>
            </a:pPr>
            <a:r>
              <a:rPr lang="ru-RU" sz="1600">
                <a:solidFill>
                  <a:srgbClr val="000000"/>
                </a:solidFill>
              </a:rPr>
              <a:t>ветвь власти</a:t>
            </a:r>
          </a:p>
        </p:txBody>
      </p:sp>
    </p:spTree>
    <p:extLst>
      <p:ext uri="{BB962C8B-B14F-4D97-AF65-F5344CB8AC3E}">
        <p14:creationId xmlns:p14="http://schemas.microsoft.com/office/powerpoint/2010/main" val="1248817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427038"/>
            <a:ext cx="8229600" cy="7159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smtClean="0"/>
              <a:t>Место и функции Президента РФ в политической системе</a:t>
            </a:r>
            <a:endParaRPr lang="ru-RU" sz="2400" b="1" dirty="0" smtClean="0"/>
          </a:p>
        </p:txBody>
      </p:sp>
      <p:graphicFrame>
        <p:nvGraphicFramePr>
          <p:cNvPr id="3" name="Group 94"/>
          <p:cNvGraphicFramePr>
            <a:graphicFrameLocks/>
          </p:cNvGraphicFramePr>
          <p:nvPr/>
        </p:nvGraphicFramePr>
        <p:xfrm>
          <a:off x="457200" y="1250950"/>
          <a:ext cx="8229600" cy="5090028"/>
        </p:xfrm>
        <a:graphic>
          <a:graphicData uri="http://schemas.openxmlformats.org/drawingml/2006/table">
            <a:tbl>
              <a:tblPr/>
              <a:tblGrid>
                <a:gridCol w="1981200"/>
                <a:gridCol w="6248400"/>
              </a:tblGrid>
              <a:tr h="57904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Конституционные полномочия</a:t>
                      </a:r>
                      <a:endParaRPr kumimoji="0" lang="ru-RU" sz="1600" b="0" i="0" u="none" strike="noStrike" cap="none" normalizeH="0" baseline="0" dirty="0" smtClean="0">
                        <a:ln>
                          <a:noFill/>
                        </a:ln>
                        <a:solidFill>
                          <a:schemeClr val="tx1"/>
                        </a:solidFill>
                        <a:effectLst/>
                        <a:latin typeface="Arial" charset="0"/>
                      </a:endParaRP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Функции</a:t>
                      </a:r>
                      <a:endParaRPr kumimoji="0" lang="ru-RU" sz="1600" b="0" i="0" u="none" strike="noStrike" cap="none" normalizeH="0" baseline="0" smtClean="0">
                        <a:ln>
                          <a:noFill/>
                        </a:ln>
                        <a:solidFill>
                          <a:schemeClr val="tx1"/>
                        </a:solidFill>
                        <a:effectLst/>
                        <a:latin typeface="Arial" charset="0"/>
                      </a:endParaRP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143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Глава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государства</a:t>
                      </a:r>
                      <a:endParaRPr kumimoji="0" lang="ru-RU" sz="1400" b="1" i="0" u="none" strike="noStrike" cap="none" normalizeH="0" baseline="0" smtClean="0">
                        <a:ln>
                          <a:noFill/>
                        </a:ln>
                        <a:solidFill>
                          <a:schemeClr val="tx1"/>
                        </a:solidFill>
                        <a:effectLst/>
                        <a:latin typeface="Arial" charset="0"/>
                      </a:endParaRP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 Является гарантом Конституции, прав и свобод человека и гражданина;</a:t>
                      </a:r>
                    </a:p>
                    <a:p>
                      <a:pPr marL="342900" marR="0" lvl="0" indent="-342900" algn="l" defTabSz="914400" rtl="0" eaLnBrk="0" fontAlgn="base" latinLnBrk="0" hangingPunct="0">
                        <a:lnSpc>
                          <a:spcPct val="100000"/>
                        </a:lnSpc>
                        <a:spcBef>
                          <a:spcPct val="0"/>
                        </a:spcBef>
                        <a:spcAft>
                          <a:spcPct val="0"/>
                        </a:spcAft>
                        <a:buClrTx/>
                        <a:buSzTx/>
                        <a:buFont typeface="Symbol" pitchFamily="18"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 Принимает меры по охране суверенитета и государственной целостности страны;</a:t>
                      </a:r>
                    </a:p>
                    <a:p>
                      <a:pPr marL="342900" marR="0" lvl="0" indent="-342900" algn="l" defTabSz="914400" rtl="0" eaLnBrk="0" fontAlgn="base" latinLnBrk="0" hangingPunct="0">
                        <a:lnSpc>
                          <a:spcPct val="100000"/>
                        </a:lnSpc>
                        <a:spcBef>
                          <a:spcPct val="0"/>
                        </a:spcBef>
                        <a:spcAft>
                          <a:spcPct val="0"/>
                        </a:spcAft>
                        <a:buClrTx/>
                        <a:buSzTx/>
                        <a:buFont typeface="Symbol" pitchFamily="18"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 Обеспечивает согласованное функционирование органов государственной власти;</a:t>
                      </a:r>
                    </a:p>
                    <a:p>
                      <a:pPr marL="342900" marR="0" lvl="0" indent="-342900" algn="l" defTabSz="914400" rtl="0" eaLnBrk="0" fontAlgn="base" latinLnBrk="0" hangingPunct="0">
                        <a:lnSpc>
                          <a:spcPct val="100000"/>
                        </a:lnSpc>
                        <a:spcBef>
                          <a:spcPct val="0"/>
                        </a:spcBef>
                        <a:spcAft>
                          <a:spcPct val="0"/>
                        </a:spcAft>
                        <a:buClrTx/>
                        <a:buSzTx/>
                        <a:buFont typeface="Symbol" pitchFamily="18"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 Представляет РФ внутри страны и в международных отношениях</a:t>
                      </a: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47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Глава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исполнительной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власти</a:t>
                      </a:r>
                      <a:endParaRPr kumimoji="0" lang="ru-RU" sz="1400" b="1" i="0" u="none" strike="noStrike" cap="none" normalizeH="0" baseline="0" smtClean="0">
                        <a:ln>
                          <a:noFill/>
                        </a:ln>
                        <a:solidFill>
                          <a:schemeClr val="tx1"/>
                        </a:solidFill>
                        <a:effectLst/>
                        <a:latin typeface="Arial" charset="0"/>
                      </a:endParaRP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 Определяет основные направления внутренней и внешней политики;</a:t>
                      </a:r>
                    </a:p>
                    <a:p>
                      <a:pPr marL="342900" marR="0" lvl="0" indent="-342900" algn="l" defTabSz="914400" rtl="0" eaLnBrk="0" fontAlgn="base" latinLnBrk="0" hangingPunct="0">
                        <a:lnSpc>
                          <a:spcPct val="100000"/>
                        </a:lnSpc>
                        <a:spcBef>
                          <a:spcPct val="0"/>
                        </a:spcBef>
                        <a:spcAft>
                          <a:spcPct val="0"/>
                        </a:spcAft>
                        <a:buClrTx/>
                        <a:buSzTx/>
                        <a:buFont typeface="Symbol" pitchFamily="18"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 Назначает (с согласия Думы) Председателя Правительства и весь состав Правительства;</a:t>
                      </a:r>
                    </a:p>
                    <a:p>
                      <a:pPr marL="342900" marR="0" lvl="0" indent="-342900" algn="l" defTabSz="914400" rtl="0" eaLnBrk="0" fontAlgn="base" latinLnBrk="0" hangingPunct="0">
                        <a:lnSpc>
                          <a:spcPct val="100000"/>
                        </a:lnSpc>
                        <a:spcBef>
                          <a:spcPct val="0"/>
                        </a:spcBef>
                        <a:spcAft>
                          <a:spcPct val="0"/>
                        </a:spcAft>
                        <a:buClrTx/>
                        <a:buSzTx/>
                        <a:buFont typeface="Symbol" pitchFamily="18"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 Имеет право председательствовать на заседаниях Правительства</a:t>
                      </a: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42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Активный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законодатель</a:t>
                      </a:r>
                      <a:endParaRPr kumimoji="0" lang="ru-RU" sz="1400" b="1" i="0" u="none" strike="noStrike" cap="none" normalizeH="0" baseline="0" smtClean="0">
                        <a:ln>
                          <a:noFill/>
                        </a:ln>
                        <a:solidFill>
                          <a:schemeClr val="tx1"/>
                        </a:solidFill>
                        <a:effectLst/>
                        <a:latin typeface="Arial" charset="0"/>
                      </a:endParaRP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 Вносит законопроекты в ГД;</a:t>
                      </a:r>
                    </a:p>
                    <a:p>
                      <a:pPr marL="342900" marR="0" lvl="0" indent="-342900" algn="l" defTabSz="914400" rtl="0" eaLnBrk="0" fontAlgn="base" latinLnBrk="0" hangingPunct="0">
                        <a:lnSpc>
                          <a:spcPct val="100000"/>
                        </a:lnSpc>
                        <a:spcBef>
                          <a:spcPct val="0"/>
                        </a:spcBef>
                        <a:spcAft>
                          <a:spcPct val="0"/>
                        </a:spcAft>
                        <a:buClrTx/>
                        <a:buSzTx/>
                        <a:buFont typeface="Symbol" pitchFamily="18"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 Подписывает и обнародует федеральные законы;</a:t>
                      </a:r>
                    </a:p>
                    <a:p>
                      <a:pPr marL="342900" marR="0" lvl="0" indent="-342900" algn="l" defTabSz="914400" rtl="0" eaLnBrk="0" fontAlgn="base" latinLnBrk="0" hangingPunct="0">
                        <a:lnSpc>
                          <a:spcPct val="100000"/>
                        </a:lnSpc>
                        <a:spcBef>
                          <a:spcPct val="0"/>
                        </a:spcBef>
                        <a:spcAft>
                          <a:spcPct val="0"/>
                        </a:spcAft>
                        <a:buClrTx/>
                        <a:buSzTx/>
                        <a:buFont typeface="Symbol" pitchFamily="18"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 Издаёт указы и распоряжения </a:t>
                      </a: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42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Главный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дипломат</a:t>
                      </a:r>
                      <a:endParaRPr kumimoji="0" lang="ru-RU" sz="1400" b="1" i="0" u="none" strike="noStrike" cap="none" normalizeH="0" baseline="0" smtClean="0">
                        <a:ln>
                          <a:noFill/>
                        </a:ln>
                        <a:solidFill>
                          <a:schemeClr val="tx1"/>
                        </a:solidFill>
                        <a:effectLst/>
                        <a:latin typeface="Arial" charset="0"/>
                      </a:endParaRP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 Назначает дипломатических представителей;</a:t>
                      </a:r>
                    </a:p>
                    <a:p>
                      <a:pPr marL="342900" marR="0" lvl="0" indent="-342900" algn="l" defTabSz="914400" rtl="0" eaLnBrk="0" fontAlgn="base" latinLnBrk="0" hangingPunct="0">
                        <a:lnSpc>
                          <a:spcPct val="100000"/>
                        </a:lnSpc>
                        <a:spcBef>
                          <a:spcPct val="0"/>
                        </a:spcBef>
                        <a:spcAft>
                          <a:spcPct val="0"/>
                        </a:spcAft>
                        <a:buClrTx/>
                        <a:buSzTx/>
                        <a:buFont typeface="Symbol" pitchFamily="18"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 Принимает послов иностранных государств;</a:t>
                      </a:r>
                    </a:p>
                    <a:p>
                      <a:pPr marL="342900" marR="0" lvl="0" indent="-342900" algn="l" defTabSz="914400" rtl="0" eaLnBrk="0" fontAlgn="base" latinLnBrk="0" hangingPunct="0">
                        <a:lnSpc>
                          <a:spcPct val="100000"/>
                        </a:lnSpc>
                        <a:spcBef>
                          <a:spcPct val="0"/>
                        </a:spcBef>
                        <a:spcAft>
                          <a:spcPct val="0"/>
                        </a:spcAft>
                        <a:buClrTx/>
                        <a:buSzTx/>
                        <a:buFont typeface="Symbol" pitchFamily="18"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 Подписывает международные договоры</a:t>
                      </a: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4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Верховный главнокомандующий</a:t>
                      </a:r>
                      <a:endParaRPr kumimoji="0" lang="ru-RU" sz="1400" b="1" i="0" u="none" strike="noStrike" cap="none" normalizeH="0" baseline="0" dirty="0" smtClean="0">
                        <a:ln>
                          <a:noFill/>
                        </a:ln>
                        <a:solidFill>
                          <a:schemeClr val="tx1"/>
                        </a:solidFill>
                        <a:effectLst/>
                        <a:latin typeface="Arial" charset="0"/>
                      </a:endParaRP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 Утверждает военную доктрину;</a:t>
                      </a:r>
                    </a:p>
                    <a:p>
                      <a:pPr marL="342900" marR="0" lvl="0" indent="-342900" algn="l" defTabSz="914400" rtl="0" eaLnBrk="0" fontAlgn="base" latinLnBrk="0" hangingPunct="0">
                        <a:lnSpc>
                          <a:spcPct val="100000"/>
                        </a:lnSpc>
                        <a:spcBef>
                          <a:spcPct val="0"/>
                        </a:spcBef>
                        <a:spcAft>
                          <a:spcPct val="0"/>
                        </a:spcAft>
                        <a:buClrTx/>
                        <a:buSzTx/>
                        <a:buFont typeface="Symbol" pitchFamily="18" charset="2"/>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 Назначает высшее командование Вооружённых Сил;</a:t>
                      </a:r>
                    </a:p>
                    <a:p>
                      <a:pPr marL="342900" marR="0" lvl="0" indent="-342900" algn="l" defTabSz="914400" rtl="0" eaLnBrk="0" fontAlgn="base" latinLnBrk="0" hangingPunct="0">
                        <a:lnSpc>
                          <a:spcPct val="100000"/>
                        </a:lnSpc>
                        <a:spcBef>
                          <a:spcPct val="0"/>
                        </a:spcBef>
                        <a:spcAft>
                          <a:spcPct val="0"/>
                        </a:spcAft>
                        <a:buClrTx/>
                        <a:buSzTx/>
                        <a:buFont typeface="Symbol" pitchFamily="18" charset="2"/>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 В случае агрессии вводит военное положение</a:t>
                      </a: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7651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78"/>
          <p:cNvGraphicFramePr>
            <a:graphicFrameLocks noGrp="1"/>
          </p:cNvGraphicFramePr>
          <p:nvPr/>
        </p:nvGraphicFramePr>
        <p:xfrm>
          <a:off x="685800" y="762000"/>
          <a:ext cx="7772400" cy="5181602"/>
        </p:xfrm>
        <a:graphic>
          <a:graphicData uri="http://schemas.openxmlformats.org/drawingml/2006/table">
            <a:tbl>
              <a:tblPr/>
              <a:tblGrid>
                <a:gridCol w="3614738"/>
                <a:gridCol w="4157662"/>
              </a:tblGrid>
              <a:tr h="738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Функции Совета Федерации</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Функции Государственной Думы</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5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 Изменение границ между субъектами Федерации;</a:t>
                      </a:r>
                      <a:endParaRPr kumimoji="0" lang="ru-RU"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 Решение вопроса о доверии Правительству;</a:t>
                      </a:r>
                      <a:endParaRPr kumimoji="0" lang="ru-RU"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 Утверждение военного положения и чрезвычайного положения;</a:t>
                      </a:r>
                      <a:endParaRPr kumimoji="0" lang="ru-RU"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 дача согласия Президенту на назначение Председателя Правительства;</a:t>
                      </a:r>
                      <a:endParaRPr kumimoji="0" lang="ru-RU"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5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 Использование Вооружённых Сил за границей;</a:t>
                      </a:r>
                      <a:endParaRPr kumimoji="0" lang="ru-RU"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 Объявление амнистии;</a:t>
                      </a:r>
                      <a:endParaRPr kumimoji="0" lang="ru-RU"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3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 Назначение выборов Президента и отрешение его от должности;</a:t>
                      </a:r>
                      <a:endParaRPr kumimoji="0" lang="ru-RU"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 Выдвижение обвинений против Президента при отрешении его от должности;</a:t>
                      </a:r>
                      <a:endParaRPr kumimoji="0" lang="ru-RU"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95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 Назначение судей Конституционного Суда</a:t>
                      </a:r>
                      <a:endParaRPr kumimoji="0" lang="ru-RU"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 Назначение на должность председателя Центробанка, Председателя Счётной палаты, Уполномоченного по правам человека</a:t>
                      </a:r>
                      <a:endParaRPr kumimoji="0" lang="ru-RU"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46650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5800" y="685800"/>
            <a:ext cx="8001000" cy="685800"/>
          </a:xfrm>
          <a:prstGeom prst="rect">
            <a:avLst/>
          </a:prstGeom>
          <a:solidFill>
            <a:srgbClr val="66FF33"/>
          </a:solidFill>
          <a:ln w="9525">
            <a:solidFill>
              <a:schemeClr val="tx1"/>
            </a:solidFill>
            <a:miter lim="800000"/>
            <a:headEnd/>
            <a:tailEnd/>
          </a:ln>
          <a:scene3d>
            <a:camera prst="orthographicFront"/>
            <a:lightRig rig="threePt" dir="t"/>
          </a:scene3d>
          <a:sp3d>
            <a:bevelT prst="angle"/>
          </a:sp3d>
        </p:spPr>
        <p:txBody>
          <a:bodyPr wrap="none" anchor="ctr"/>
          <a:lstStyle/>
          <a:p>
            <a:pPr algn="ctr" fontAlgn="base">
              <a:spcBef>
                <a:spcPct val="0"/>
              </a:spcBef>
              <a:spcAft>
                <a:spcPct val="0"/>
              </a:spcAft>
              <a:defRPr/>
            </a:pPr>
            <a:r>
              <a:rPr lang="ru-RU" b="1">
                <a:solidFill>
                  <a:srgbClr val="000000"/>
                </a:solidFill>
              </a:rPr>
              <a:t>Функции Правительства РФ</a:t>
            </a:r>
          </a:p>
        </p:txBody>
      </p:sp>
      <p:sp>
        <p:nvSpPr>
          <p:cNvPr id="3" name="Line 22"/>
          <p:cNvSpPr>
            <a:spLocks noChangeShapeType="1"/>
          </p:cNvSpPr>
          <p:nvPr/>
        </p:nvSpPr>
        <p:spPr bwMode="auto">
          <a:xfrm>
            <a:off x="914400" y="1371600"/>
            <a:ext cx="0" cy="419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4" name="Line 16"/>
          <p:cNvSpPr>
            <a:spLocks noChangeShapeType="1"/>
          </p:cNvSpPr>
          <p:nvPr/>
        </p:nvSpPr>
        <p:spPr bwMode="auto">
          <a:xfrm>
            <a:off x="914400" y="18288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5" name="Line 8"/>
          <p:cNvSpPr>
            <a:spLocks noChangeShapeType="1"/>
          </p:cNvSpPr>
          <p:nvPr/>
        </p:nvSpPr>
        <p:spPr bwMode="auto">
          <a:xfrm>
            <a:off x="914400" y="27432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6" name="Line 7"/>
          <p:cNvSpPr>
            <a:spLocks noChangeShapeType="1"/>
          </p:cNvSpPr>
          <p:nvPr/>
        </p:nvSpPr>
        <p:spPr bwMode="auto">
          <a:xfrm>
            <a:off x="914400" y="37338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7" name="Line 6"/>
          <p:cNvSpPr>
            <a:spLocks noChangeShapeType="1"/>
          </p:cNvSpPr>
          <p:nvPr/>
        </p:nvSpPr>
        <p:spPr bwMode="auto">
          <a:xfrm>
            <a:off x="914400" y="45720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8" name="Line 10"/>
          <p:cNvSpPr>
            <a:spLocks noChangeShapeType="1"/>
          </p:cNvSpPr>
          <p:nvPr/>
        </p:nvSpPr>
        <p:spPr bwMode="auto">
          <a:xfrm>
            <a:off x="914400" y="55626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9" name="Rectangle 3"/>
          <p:cNvSpPr>
            <a:spLocks noChangeArrowheads="1"/>
          </p:cNvSpPr>
          <p:nvPr/>
        </p:nvSpPr>
        <p:spPr bwMode="auto">
          <a:xfrm>
            <a:off x="1828800" y="1524000"/>
            <a:ext cx="6858000" cy="762000"/>
          </a:xfrm>
          <a:prstGeom prst="rect">
            <a:avLst/>
          </a:prstGeom>
          <a:solidFill>
            <a:srgbClr val="DDDDDD"/>
          </a:solidFill>
          <a:ln w="9525">
            <a:solidFill>
              <a:schemeClr val="tx1"/>
            </a:solidFill>
            <a:miter lim="800000"/>
            <a:headEnd/>
            <a:tailEnd/>
          </a:ln>
          <a:scene3d>
            <a:camera prst="orthographicFront"/>
            <a:lightRig rig="threePt" dir="t"/>
          </a:scene3d>
          <a:sp3d>
            <a:bevelT/>
          </a:sp3d>
        </p:spPr>
        <p:txBody>
          <a:bodyPr wrap="none" anchor="ctr"/>
          <a:lstStyle/>
          <a:p>
            <a:pPr algn="ctr" fontAlgn="base">
              <a:spcBef>
                <a:spcPct val="0"/>
              </a:spcBef>
              <a:spcAft>
                <a:spcPct val="0"/>
              </a:spcAft>
              <a:defRPr/>
            </a:pPr>
            <a:r>
              <a:rPr lang="ru-RU" sz="1600">
                <a:solidFill>
                  <a:srgbClr val="000000"/>
                </a:solidFill>
              </a:rPr>
              <a:t>Разрабатывает и представляет Думе федеральный бюджет</a:t>
            </a:r>
          </a:p>
        </p:txBody>
      </p:sp>
      <p:sp>
        <p:nvSpPr>
          <p:cNvPr id="10" name="Rectangle 18"/>
          <p:cNvSpPr>
            <a:spLocks noChangeArrowheads="1"/>
          </p:cNvSpPr>
          <p:nvPr/>
        </p:nvSpPr>
        <p:spPr bwMode="auto">
          <a:xfrm>
            <a:off x="1828800" y="2438400"/>
            <a:ext cx="6858000" cy="762000"/>
          </a:xfrm>
          <a:prstGeom prst="rect">
            <a:avLst/>
          </a:prstGeom>
          <a:solidFill>
            <a:srgbClr val="DDDDDD"/>
          </a:solidFill>
          <a:ln w="9525">
            <a:solidFill>
              <a:schemeClr val="tx1"/>
            </a:solidFill>
            <a:miter lim="800000"/>
            <a:headEnd/>
            <a:tailEnd/>
          </a:ln>
          <a:scene3d>
            <a:camera prst="orthographicFront"/>
            <a:lightRig rig="threePt" dir="t"/>
          </a:scene3d>
          <a:sp3d>
            <a:bevelT/>
          </a:sp3d>
        </p:spPr>
        <p:txBody>
          <a:bodyPr wrap="none" anchor="ctr"/>
          <a:lstStyle/>
          <a:p>
            <a:pPr algn="ctr" fontAlgn="base">
              <a:spcBef>
                <a:spcPct val="0"/>
              </a:spcBef>
              <a:spcAft>
                <a:spcPct val="0"/>
              </a:spcAft>
              <a:defRPr/>
            </a:pPr>
            <a:r>
              <a:rPr lang="ru-RU" sz="1600">
                <a:solidFill>
                  <a:srgbClr val="000000"/>
                </a:solidFill>
              </a:rPr>
              <a:t>Обеспечивает проведение единой государственной политики в</a:t>
            </a:r>
          </a:p>
          <a:p>
            <a:pPr algn="ctr" fontAlgn="base">
              <a:spcBef>
                <a:spcPct val="0"/>
              </a:spcBef>
              <a:spcAft>
                <a:spcPct val="0"/>
              </a:spcAft>
              <a:defRPr/>
            </a:pPr>
            <a:r>
              <a:rPr lang="ru-RU" sz="1600">
                <a:solidFill>
                  <a:srgbClr val="000000"/>
                </a:solidFill>
              </a:rPr>
              <a:t> области культуры, науки, образования, здравоохранения, финансов</a:t>
            </a:r>
          </a:p>
        </p:txBody>
      </p:sp>
      <p:sp>
        <p:nvSpPr>
          <p:cNvPr id="11" name="Rectangle 20"/>
          <p:cNvSpPr>
            <a:spLocks noChangeArrowheads="1"/>
          </p:cNvSpPr>
          <p:nvPr/>
        </p:nvSpPr>
        <p:spPr bwMode="auto">
          <a:xfrm>
            <a:off x="1828800" y="3352800"/>
            <a:ext cx="6858000" cy="762000"/>
          </a:xfrm>
          <a:prstGeom prst="rect">
            <a:avLst/>
          </a:prstGeom>
          <a:solidFill>
            <a:srgbClr val="DDDDDD"/>
          </a:solidFill>
          <a:ln w="9525">
            <a:solidFill>
              <a:schemeClr val="tx1"/>
            </a:solidFill>
            <a:miter lim="800000"/>
            <a:headEnd/>
            <a:tailEnd/>
          </a:ln>
          <a:scene3d>
            <a:camera prst="orthographicFront"/>
            <a:lightRig rig="threePt" dir="t"/>
          </a:scene3d>
          <a:sp3d>
            <a:bevelT/>
          </a:sp3d>
        </p:spPr>
        <p:txBody>
          <a:bodyPr wrap="none" anchor="ctr"/>
          <a:lstStyle/>
          <a:p>
            <a:pPr algn="ctr" fontAlgn="base">
              <a:spcBef>
                <a:spcPct val="0"/>
              </a:spcBef>
              <a:spcAft>
                <a:spcPct val="0"/>
              </a:spcAft>
              <a:defRPr/>
            </a:pPr>
            <a:r>
              <a:rPr lang="ru-RU" sz="1600" dirty="0">
                <a:solidFill>
                  <a:srgbClr val="000000"/>
                </a:solidFill>
              </a:rPr>
              <a:t>Осуществляет меры по обеспечению прав и свобод граждан, </a:t>
            </a:r>
          </a:p>
          <a:p>
            <a:pPr algn="ctr" fontAlgn="base">
              <a:spcBef>
                <a:spcPct val="0"/>
              </a:spcBef>
              <a:spcAft>
                <a:spcPct val="0"/>
              </a:spcAft>
              <a:defRPr/>
            </a:pPr>
            <a:r>
              <a:rPr lang="ru-RU" sz="1600" dirty="0">
                <a:solidFill>
                  <a:srgbClr val="000000"/>
                </a:solidFill>
              </a:rPr>
              <a:t>охране собственности, борьбе с преступностью</a:t>
            </a:r>
          </a:p>
        </p:txBody>
      </p:sp>
      <p:sp>
        <p:nvSpPr>
          <p:cNvPr id="12" name="Rectangle 19"/>
          <p:cNvSpPr>
            <a:spLocks noChangeArrowheads="1"/>
          </p:cNvSpPr>
          <p:nvPr/>
        </p:nvSpPr>
        <p:spPr bwMode="auto">
          <a:xfrm>
            <a:off x="1828800" y="4267200"/>
            <a:ext cx="6858000" cy="762000"/>
          </a:xfrm>
          <a:prstGeom prst="rect">
            <a:avLst/>
          </a:prstGeom>
          <a:solidFill>
            <a:srgbClr val="DDDDDD"/>
          </a:solidFill>
          <a:ln w="9525">
            <a:solidFill>
              <a:schemeClr val="tx1"/>
            </a:solidFill>
            <a:miter lim="800000"/>
            <a:headEnd/>
            <a:tailEnd/>
          </a:ln>
          <a:scene3d>
            <a:camera prst="orthographicFront"/>
            <a:lightRig rig="threePt" dir="t"/>
          </a:scene3d>
          <a:sp3d>
            <a:bevelT/>
          </a:sp3d>
        </p:spPr>
        <p:txBody>
          <a:bodyPr wrap="none" anchor="ctr"/>
          <a:lstStyle/>
          <a:p>
            <a:pPr algn="ctr" fontAlgn="base">
              <a:spcBef>
                <a:spcPct val="0"/>
              </a:spcBef>
              <a:spcAft>
                <a:spcPct val="0"/>
              </a:spcAft>
              <a:defRPr/>
            </a:pPr>
            <a:r>
              <a:rPr lang="ru-RU" sz="1600">
                <a:solidFill>
                  <a:srgbClr val="000000"/>
                </a:solidFill>
              </a:rPr>
              <a:t>Осуществляет меры по обеспечению обороны и безопасности страны</a:t>
            </a:r>
          </a:p>
        </p:txBody>
      </p:sp>
      <p:sp>
        <p:nvSpPr>
          <p:cNvPr id="13" name="Rectangle 21"/>
          <p:cNvSpPr>
            <a:spLocks noChangeArrowheads="1"/>
          </p:cNvSpPr>
          <p:nvPr/>
        </p:nvSpPr>
        <p:spPr bwMode="auto">
          <a:xfrm>
            <a:off x="1828800" y="5181600"/>
            <a:ext cx="6858000" cy="762000"/>
          </a:xfrm>
          <a:prstGeom prst="rect">
            <a:avLst/>
          </a:prstGeom>
          <a:solidFill>
            <a:srgbClr val="DDDDDD"/>
          </a:solidFill>
          <a:ln w="9525">
            <a:solidFill>
              <a:schemeClr val="tx1"/>
            </a:solidFill>
            <a:miter lim="800000"/>
            <a:headEnd/>
            <a:tailEnd/>
          </a:ln>
          <a:scene3d>
            <a:camera prst="orthographicFront"/>
            <a:lightRig rig="threePt" dir="t"/>
          </a:scene3d>
          <a:sp3d>
            <a:bevelT/>
          </a:sp3d>
        </p:spPr>
        <p:txBody>
          <a:bodyPr wrap="none" anchor="ctr"/>
          <a:lstStyle/>
          <a:p>
            <a:pPr algn="ctr" fontAlgn="base">
              <a:spcBef>
                <a:spcPct val="0"/>
              </a:spcBef>
              <a:spcAft>
                <a:spcPct val="0"/>
              </a:spcAft>
              <a:defRPr/>
            </a:pPr>
            <a:r>
              <a:rPr lang="ru-RU" sz="1600">
                <a:solidFill>
                  <a:srgbClr val="000000"/>
                </a:solidFill>
              </a:rPr>
              <a:t>Управляет федеральной собственностью</a:t>
            </a:r>
          </a:p>
        </p:txBody>
      </p:sp>
    </p:spTree>
    <p:extLst>
      <p:ext uri="{BB962C8B-B14F-4D97-AF65-F5344CB8AC3E}">
        <p14:creationId xmlns:p14="http://schemas.microsoft.com/office/powerpoint/2010/main" val="1032891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19872" y="274638"/>
            <a:ext cx="5266928" cy="4266902"/>
          </a:xfrm>
        </p:spPr>
        <p:txBody>
          <a:bodyPr>
            <a:normAutofit/>
          </a:bodyPr>
          <a:lstStyle/>
          <a:p>
            <a:r>
              <a:rPr lang="ru-RU" sz="1600" b="1" dirty="0" smtClean="0">
                <a:latin typeface="Arial" pitchFamily="34" charset="0"/>
                <a:cs typeface="Arial" pitchFamily="34" charset="0"/>
              </a:rPr>
              <a:t>1). </a:t>
            </a:r>
            <a:r>
              <a:rPr lang="ru-RU" sz="1600" dirty="0" smtClean="0">
                <a:latin typeface="Arial" pitchFamily="34" charset="0"/>
                <a:cs typeface="Arial" pitchFamily="34" charset="0"/>
              </a:rPr>
              <a:t>После </a:t>
            </a:r>
            <a:r>
              <a:rPr lang="ru-RU" sz="1600" dirty="0">
                <a:latin typeface="Arial" pitchFamily="34" charset="0"/>
                <a:cs typeface="Arial" pitchFamily="34" charset="0"/>
              </a:rPr>
              <a:t>распада СССР расширились полномочия Президента РФ. Образовались подконтрольные непосредственно ему структуры </a:t>
            </a:r>
            <a:r>
              <a:rPr lang="ru-RU" sz="1600" dirty="0">
                <a:latin typeface="Arial Black" pitchFamily="34" charset="0"/>
              </a:rPr>
              <a:t>– </a:t>
            </a:r>
            <a:r>
              <a:rPr lang="ru-RU" sz="1600" i="1" dirty="0">
                <a:latin typeface="Arial Black" pitchFamily="34" charset="0"/>
              </a:rPr>
              <a:t>Совет Безопасности и Президентский совет,</a:t>
            </a:r>
            <a:r>
              <a:rPr lang="ru-RU" sz="1600" dirty="0">
                <a:latin typeface="Arial Black" pitchFamily="34" charset="0"/>
              </a:rPr>
              <a:t> </a:t>
            </a:r>
            <a:r>
              <a:rPr lang="ru-RU" sz="1600" dirty="0">
                <a:latin typeface="Arial" pitchFamily="34" charset="0"/>
                <a:cs typeface="Arial" pitchFamily="34" charset="0"/>
              </a:rPr>
              <a:t>вводилась должность </a:t>
            </a:r>
            <a:r>
              <a:rPr lang="ru-RU" sz="1600" i="1" dirty="0">
                <a:latin typeface="Arial Black" pitchFamily="34" charset="0"/>
              </a:rPr>
              <a:t>Государственного секретаря. </a:t>
            </a:r>
            <a:r>
              <a:rPr lang="ru-RU" sz="1600" dirty="0">
                <a:latin typeface="Arial" pitchFamily="34" charset="0"/>
                <a:cs typeface="Arial" pitchFamily="34" charset="0"/>
              </a:rPr>
              <a:t>Непосредственно президентом формировалось правительство. Все назначения проводились по прямому указанию Б. Н. Ельцина. Управление осуществлялось на основании президентских указов.</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20" y="1268760"/>
            <a:ext cx="2763428" cy="336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27584" y="4725144"/>
            <a:ext cx="2095500" cy="523220"/>
          </a:xfrm>
          <a:prstGeom prst="rect">
            <a:avLst/>
          </a:prstGeom>
        </p:spPr>
        <p:txBody>
          <a:bodyPr wrap="square">
            <a:spAutoFit/>
          </a:bodyPr>
          <a:lstStyle/>
          <a:p>
            <a:pPr algn="ctr"/>
            <a:r>
              <a:rPr lang="ru-RU" sz="1400" dirty="0">
                <a:latin typeface="Arial Black" pitchFamily="34" charset="0"/>
              </a:rPr>
              <a:t>Эмблема Совбеза России</a:t>
            </a:r>
          </a:p>
        </p:txBody>
      </p:sp>
    </p:spTree>
    <p:extLst>
      <p:ext uri="{BB962C8B-B14F-4D97-AF65-F5344CB8AC3E}">
        <p14:creationId xmlns:p14="http://schemas.microsoft.com/office/powerpoint/2010/main" val="2591633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a:spLocks noChangeArrowheads="1"/>
          </p:cNvSpPr>
          <p:nvPr/>
        </p:nvSpPr>
        <p:spPr bwMode="auto">
          <a:xfrm>
            <a:off x="2667000" y="1219200"/>
            <a:ext cx="3810000" cy="1524000"/>
          </a:xfrm>
          <a:prstGeom prst="ellipse">
            <a:avLst/>
          </a:prstGeom>
          <a:gradFill rotWithShape="1">
            <a:gsLst>
              <a:gs pos="0">
                <a:srgbClr val="FF9999"/>
              </a:gs>
              <a:gs pos="100000">
                <a:schemeClr val="bg1"/>
              </a:gs>
            </a:gsLst>
            <a:lin ang="5400000" scaled="1"/>
          </a:gradFill>
          <a:ln w="9525">
            <a:solidFill>
              <a:schemeClr val="tx1"/>
            </a:solidFill>
            <a:round/>
            <a:headEnd/>
            <a:tailEnd/>
          </a:ln>
          <a:scene3d>
            <a:camera prst="orthographicFront"/>
            <a:lightRig rig="threePt" dir="t"/>
          </a:scene3d>
          <a:sp3d>
            <a:bevelT/>
          </a:sp3d>
        </p:spPr>
        <p:txBody>
          <a:bodyPr wrap="none" anchor="ctr"/>
          <a:lstStyle/>
          <a:p>
            <a:pPr algn="ctr" fontAlgn="base">
              <a:spcBef>
                <a:spcPct val="0"/>
              </a:spcBef>
              <a:spcAft>
                <a:spcPct val="0"/>
              </a:spcAft>
              <a:defRPr/>
            </a:pPr>
            <a:r>
              <a:rPr lang="ru-RU" b="1">
                <a:solidFill>
                  <a:srgbClr val="000000"/>
                </a:solidFill>
              </a:rPr>
              <a:t>Судебная ветвь власти</a:t>
            </a:r>
          </a:p>
          <a:p>
            <a:pPr algn="ctr" fontAlgn="base">
              <a:spcBef>
                <a:spcPct val="0"/>
              </a:spcBef>
              <a:spcAft>
                <a:spcPct val="0"/>
              </a:spcAft>
              <a:defRPr/>
            </a:pPr>
            <a:r>
              <a:rPr lang="ru-RU" b="1">
                <a:solidFill>
                  <a:srgbClr val="000000"/>
                </a:solidFill>
              </a:rPr>
              <a:t>в  РФ</a:t>
            </a:r>
          </a:p>
        </p:txBody>
      </p:sp>
      <p:sp>
        <p:nvSpPr>
          <p:cNvPr id="4" name="Line 5"/>
          <p:cNvSpPr>
            <a:spLocks noChangeShapeType="1"/>
          </p:cNvSpPr>
          <p:nvPr/>
        </p:nvSpPr>
        <p:spPr bwMode="auto">
          <a:xfrm flipH="1">
            <a:off x="2590800" y="2590800"/>
            <a:ext cx="7620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5" name="Rectangle 3"/>
          <p:cNvSpPr>
            <a:spLocks noChangeArrowheads="1"/>
          </p:cNvSpPr>
          <p:nvPr/>
        </p:nvSpPr>
        <p:spPr bwMode="auto">
          <a:xfrm>
            <a:off x="1143000" y="3657600"/>
            <a:ext cx="2438400" cy="914400"/>
          </a:xfrm>
          <a:prstGeom prst="rect">
            <a:avLst/>
          </a:prstGeom>
          <a:solidFill>
            <a:srgbClr val="FFFFFF"/>
          </a:solidFill>
          <a:ln w="9525">
            <a:solidFill>
              <a:schemeClr val="tx1"/>
            </a:solidFill>
            <a:miter lim="800000"/>
            <a:headEnd/>
            <a:tailEnd/>
          </a:ln>
          <a:scene3d>
            <a:camera prst="orthographicFront"/>
            <a:lightRig rig="threePt" dir="t"/>
          </a:scene3d>
          <a:sp3d>
            <a:bevelT/>
          </a:sp3d>
        </p:spPr>
        <p:txBody>
          <a:bodyPr wrap="none" anchor="ctr"/>
          <a:lstStyle/>
          <a:p>
            <a:pPr algn="ctr" fontAlgn="base">
              <a:spcBef>
                <a:spcPct val="0"/>
              </a:spcBef>
              <a:spcAft>
                <a:spcPct val="0"/>
              </a:spcAft>
              <a:defRPr/>
            </a:pPr>
            <a:r>
              <a:rPr lang="ru-RU">
                <a:solidFill>
                  <a:srgbClr val="000000"/>
                </a:solidFill>
              </a:rPr>
              <a:t>Конституционный</a:t>
            </a:r>
          </a:p>
          <a:p>
            <a:pPr algn="ctr" fontAlgn="base">
              <a:spcBef>
                <a:spcPct val="0"/>
              </a:spcBef>
              <a:spcAft>
                <a:spcPct val="0"/>
              </a:spcAft>
              <a:defRPr/>
            </a:pPr>
            <a:r>
              <a:rPr lang="ru-RU">
                <a:solidFill>
                  <a:srgbClr val="000000"/>
                </a:solidFill>
              </a:rPr>
              <a:t>Суд</a:t>
            </a:r>
          </a:p>
        </p:txBody>
      </p:sp>
      <p:sp>
        <p:nvSpPr>
          <p:cNvPr id="6" name="Line 6"/>
          <p:cNvSpPr>
            <a:spLocks noChangeShapeType="1"/>
          </p:cNvSpPr>
          <p:nvPr/>
        </p:nvSpPr>
        <p:spPr bwMode="auto">
          <a:xfrm>
            <a:off x="5791200" y="2590800"/>
            <a:ext cx="685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endParaRPr>
          </a:p>
        </p:txBody>
      </p:sp>
      <p:sp>
        <p:nvSpPr>
          <p:cNvPr id="7" name="Rectangle 4"/>
          <p:cNvSpPr>
            <a:spLocks noChangeArrowheads="1"/>
          </p:cNvSpPr>
          <p:nvPr/>
        </p:nvSpPr>
        <p:spPr bwMode="auto">
          <a:xfrm>
            <a:off x="5486400" y="3657600"/>
            <a:ext cx="2590800" cy="914400"/>
          </a:xfrm>
          <a:prstGeom prst="rect">
            <a:avLst/>
          </a:prstGeom>
          <a:solidFill>
            <a:srgbClr val="FFFFFF"/>
          </a:solidFill>
          <a:ln w="9525">
            <a:solidFill>
              <a:schemeClr val="tx1"/>
            </a:solidFill>
            <a:miter lim="800000"/>
            <a:headEnd/>
            <a:tailEnd/>
          </a:ln>
          <a:scene3d>
            <a:camera prst="orthographicFront"/>
            <a:lightRig rig="threePt" dir="t"/>
          </a:scene3d>
          <a:sp3d>
            <a:bevelT/>
          </a:sp3d>
        </p:spPr>
        <p:txBody>
          <a:bodyPr wrap="none" anchor="ctr"/>
          <a:lstStyle/>
          <a:p>
            <a:pPr algn="ctr" fontAlgn="base">
              <a:spcBef>
                <a:spcPct val="0"/>
              </a:spcBef>
              <a:spcAft>
                <a:spcPct val="0"/>
              </a:spcAft>
              <a:defRPr/>
            </a:pPr>
            <a:r>
              <a:rPr lang="ru-RU">
                <a:solidFill>
                  <a:srgbClr val="000000"/>
                </a:solidFill>
              </a:rPr>
              <a:t>Верховный</a:t>
            </a:r>
          </a:p>
          <a:p>
            <a:pPr algn="ctr" fontAlgn="base">
              <a:spcBef>
                <a:spcPct val="0"/>
              </a:spcBef>
              <a:spcAft>
                <a:spcPct val="0"/>
              </a:spcAft>
              <a:defRPr/>
            </a:pPr>
            <a:r>
              <a:rPr lang="ru-RU">
                <a:solidFill>
                  <a:srgbClr val="000000"/>
                </a:solidFill>
              </a:rPr>
              <a:t>Суд</a:t>
            </a:r>
          </a:p>
        </p:txBody>
      </p:sp>
    </p:spTree>
    <p:extLst>
      <p:ext uri="{BB962C8B-B14F-4D97-AF65-F5344CB8AC3E}">
        <p14:creationId xmlns:p14="http://schemas.microsoft.com/office/powerpoint/2010/main" val="2175471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1600" dirty="0">
                <a:latin typeface="Arial" pitchFamily="34" charset="0"/>
                <a:cs typeface="Arial" pitchFamily="34" charset="0"/>
              </a:rPr>
              <a:t>Эти изменения противоречили Конституции РСФСР 1978г. Она не предусматривала разделения властей, вся власть в Центре и на местах принадлежала Советам народных депутатов. </a:t>
            </a:r>
            <a:r>
              <a:rPr lang="ru-RU" sz="1600" i="1" u="sng" dirty="0">
                <a:latin typeface="Arial" pitchFamily="34" charset="0"/>
                <a:cs typeface="Arial" pitchFamily="34" charset="0"/>
              </a:rPr>
              <a:t>Таким образом, создалось своеобразное </a:t>
            </a:r>
            <a:r>
              <a:rPr lang="ru-RU" sz="1600" i="1" u="sng" dirty="0" smtClean="0">
                <a:latin typeface="Arial" pitchFamily="34" charset="0"/>
                <a:cs typeface="Arial" pitchFamily="34" charset="0"/>
              </a:rPr>
              <a:t>двоевластие:</a:t>
            </a:r>
            <a:endParaRPr lang="ru-RU" sz="1600" dirty="0">
              <a:latin typeface="Arial" pitchFamily="34" charset="0"/>
              <a:cs typeface="Arial" pitchFamily="34" charset="0"/>
            </a:endParaRPr>
          </a:p>
        </p:txBody>
      </p:sp>
      <p:sp>
        <p:nvSpPr>
          <p:cNvPr id="5" name="Овал 4"/>
          <p:cNvSpPr/>
          <p:nvPr/>
        </p:nvSpPr>
        <p:spPr>
          <a:xfrm>
            <a:off x="395536" y="1772816"/>
            <a:ext cx="3528392" cy="1706488"/>
          </a:xfrm>
          <a:prstGeom prst="ellipse">
            <a:avLst/>
          </a:prstGeom>
          <a:solidFill>
            <a:schemeClr val="bg1">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prstClr val="black"/>
                </a:solidFill>
                <a:latin typeface="Arial" pitchFamily="34" charset="0"/>
                <a:ea typeface="+mj-ea"/>
                <a:cs typeface="Arial" pitchFamily="34" charset="0"/>
              </a:rPr>
              <a:t>Власть </a:t>
            </a:r>
            <a:r>
              <a:rPr lang="ru-RU" sz="1600" b="1" dirty="0">
                <a:solidFill>
                  <a:prstClr val="black"/>
                </a:solidFill>
                <a:latin typeface="Arial" pitchFamily="34" charset="0"/>
                <a:ea typeface="+mj-ea"/>
                <a:cs typeface="Arial" pitchFamily="34" charset="0"/>
              </a:rPr>
              <a:t>Советов </a:t>
            </a:r>
            <a:endParaRPr lang="ru-RU" b="1" dirty="0"/>
          </a:p>
        </p:txBody>
      </p:sp>
      <p:sp>
        <p:nvSpPr>
          <p:cNvPr id="6" name="Овал 5"/>
          <p:cNvSpPr/>
          <p:nvPr/>
        </p:nvSpPr>
        <p:spPr>
          <a:xfrm>
            <a:off x="5292080" y="1772816"/>
            <a:ext cx="3528392" cy="1706488"/>
          </a:xfrm>
          <a:prstGeom prst="ellipse">
            <a:avLst/>
          </a:prstGeom>
          <a:solidFill>
            <a:schemeClr val="bg1">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prstClr val="black"/>
                </a:solidFill>
                <a:latin typeface="Arial" pitchFamily="34" charset="0"/>
                <a:ea typeface="+mj-ea"/>
                <a:cs typeface="Arial" pitchFamily="34" charset="0"/>
              </a:rPr>
              <a:t>Власть новых </a:t>
            </a:r>
            <a:r>
              <a:rPr lang="ru-RU" sz="1600" b="1" dirty="0">
                <a:solidFill>
                  <a:prstClr val="black"/>
                </a:solidFill>
                <a:latin typeface="Arial" pitchFamily="34" charset="0"/>
                <a:ea typeface="+mj-ea"/>
                <a:cs typeface="Arial" pitchFamily="34" charset="0"/>
              </a:rPr>
              <a:t>президентских </a:t>
            </a:r>
            <a:r>
              <a:rPr lang="ru-RU" sz="1600" b="1" dirty="0" smtClean="0">
                <a:solidFill>
                  <a:prstClr val="black"/>
                </a:solidFill>
                <a:latin typeface="Arial" pitchFamily="34" charset="0"/>
                <a:ea typeface="+mj-ea"/>
                <a:cs typeface="Arial" pitchFamily="34" charset="0"/>
              </a:rPr>
              <a:t>структур </a:t>
            </a:r>
            <a:endParaRPr lang="ru-RU" b="1" dirty="0"/>
          </a:p>
        </p:txBody>
      </p:sp>
      <p:sp>
        <p:nvSpPr>
          <p:cNvPr id="7" name="Прямоугольник 6"/>
          <p:cNvSpPr/>
          <p:nvPr/>
        </p:nvSpPr>
        <p:spPr>
          <a:xfrm>
            <a:off x="2123728" y="5013176"/>
            <a:ext cx="4932548" cy="914400"/>
          </a:xfrm>
          <a:prstGeom prst="rect">
            <a:avLst/>
          </a:prstGeom>
          <a:solidFill>
            <a:schemeClr val="bg1">
              <a:lumMod val="8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Между ними был неизбежен конфликт</a:t>
            </a:r>
            <a:endParaRPr lang="ru-RU" sz="20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Стрелка вниз 10"/>
          <p:cNvSpPr/>
          <p:nvPr/>
        </p:nvSpPr>
        <p:spPr>
          <a:xfrm rot="20326241">
            <a:off x="2255568" y="3502244"/>
            <a:ext cx="270030" cy="141045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rot="1176987">
            <a:off x="6732240" y="3497847"/>
            <a:ext cx="270030" cy="141045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8438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88639"/>
            <a:ext cx="3754760" cy="2716559"/>
          </a:xfrm>
        </p:spPr>
        <p:txBody>
          <a:bodyPr>
            <a:normAutofit/>
          </a:bodyPr>
          <a:lstStyle/>
          <a:p>
            <a:pPr>
              <a:spcAft>
                <a:spcPts val="0"/>
              </a:spcAft>
            </a:pPr>
            <a:r>
              <a:rPr lang="ru-RU" sz="1400" dirty="0">
                <a:solidFill>
                  <a:prstClr val="black"/>
                </a:solidFill>
                <a:latin typeface="Arial" pitchFamily="34" charset="0"/>
                <a:cs typeface="Arial" pitchFamily="34" charset="0"/>
              </a:rPr>
              <a:t>Вначале, пока президента поддерживало большинство депутатов, это противоречие практически не проявлялось. Но постепенно стали возрастать оппозиционные настроения</a:t>
            </a:r>
            <a:r>
              <a:rPr lang="ru-RU" sz="1400" dirty="0" smtClean="0">
                <a:solidFill>
                  <a:prstClr val="black"/>
                </a:solidFill>
                <a:latin typeface="Arial" pitchFamily="34" charset="0"/>
                <a:cs typeface="Arial" pitchFamily="34" charset="0"/>
              </a:rPr>
              <a:t>.</a:t>
            </a:r>
            <a:r>
              <a:rPr lang="ru-RU" sz="1400" dirty="0">
                <a:latin typeface="Arial" pitchFamily="34" charset="0"/>
                <a:ea typeface="Times New Roman"/>
                <a:cs typeface="Arial" pitchFamily="34" charset="0"/>
              </a:rPr>
              <a:t> </a:t>
            </a:r>
            <a:r>
              <a:rPr lang="ru-RU" sz="1400" b="1" dirty="0">
                <a:latin typeface="Arial" pitchFamily="34" charset="0"/>
                <a:ea typeface="Times New Roman"/>
                <a:cs typeface="Arial" pitchFamily="34" charset="0"/>
              </a:rPr>
              <a:t>В феврале 1992г. </a:t>
            </a:r>
            <a:r>
              <a:rPr lang="ru-RU" sz="1400" dirty="0">
                <a:latin typeface="Arial" pitchFamily="34" charset="0"/>
                <a:ea typeface="Times New Roman"/>
                <a:cs typeface="Arial" pitchFamily="34" charset="0"/>
              </a:rPr>
              <a:t>в </a:t>
            </a:r>
            <a:r>
              <a:rPr lang="ru-RU" sz="1400" dirty="0" smtClean="0">
                <a:latin typeface="Arial" pitchFamily="34" charset="0"/>
                <a:ea typeface="Times New Roman"/>
                <a:cs typeface="Arial" pitchFamily="34" charset="0"/>
              </a:rPr>
              <a:t>городах </a:t>
            </a:r>
            <a:r>
              <a:rPr lang="ru-RU" sz="1400" dirty="0">
                <a:latin typeface="Arial" pitchFamily="34" charset="0"/>
                <a:ea typeface="Times New Roman"/>
                <a:cs typeface="Arial" pitchFamily="34" charset="0"/>
              </a:rPr>
              <a:t>России прошли </a:t>
            </a:r>
            <a:r>
              <a:rPr lang="ru-RU" sz="1400" dirty="0" smtClean="0">
                <a:latin typeface="Arial" pitchFamily="34" charset="0"/>
                <a:ea typeface="Times New Roman"/>
                <a:cs typeface="Arial" pitchFamily="34" charset="0"/>
              </a:rPr>
              <a:t>митинги. По различным оценкам, 9 февраля на улицы вышли от 40 до 100 тыс. человек. Во время второго митинга 23 февраля произошли столкновения демонстрантов с ОМОНом. С обеих сторон появились пострадавшие.</a:t>
            </a:r>
            <a:endParaRPr lang="ru-RU" sz="1400" dirty="0">
              <a:latin typeface="Arial" pitchFamily="34" charset="0"/>
              <a:cs typeface="Arial"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06" y="3276575"/>
            <a:ext cx="4475318" cy="288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12706" y="2905199"/>
            <a:ext cx="4475318" cy="307777"/>
          </a:xfrm>
          <a:prstGeom prst="rect">
            <a:avLst/>
          </a:prstGeom>
        </p:spPr>
        <p:txBody>
          <a:bodyPr wrap="square">
            <a:spAutoFit/>
          </a:bodyPr>
          <a:lstStyle/>
          <a:p>
            <a:pPr algn="ctr"/>
            <a:r>
              <a:rPr lang="ru-RU" sz="1400" dirty="0" smtClean="0">
                <a:latin typeface="Arial" pitchFamily="34" charset="0"/>
                <a:cs typeface="Arial" pitchFamily="34" charset="0"/>
              </a:rPr>
              <a:t>Митинг в Москве, март </a:t>
            </a:r>
            <a:r>
              <a:rPr lang="ru-RU" sz="1400" dirty="0">
                <a:latin typeface="Arial" pitchFamily="34" charset="0"/>
                <a:cs typeface="Arial" pitchFamily="34" charset="0"/>
              </a:rPr>
              <a:t>1992 </a:t>
            </a:r>
            <a:r>
              <a:rPr lang="ru-RU" sz="1400" dirty="0" smtClean="0">
                <a:latin typeface="Arial" pitchFamily="34" charset="0"/>
                <a:cs typeface="Arial" pitchFamily="34" charset="0"/>
              </a:rPr>
              <a:t>г.</a:t>
            </a:r>
            <a:endParaRPr lang="ru-RU" sz="1400" dirty="0">
              <a:latin typeface="Arial" pitchFamily="34" charset="0"/>
              <a:cs typeface="Arial" pitchFamily="34" charset="0"/>
            </a:endParaRPr>
          </a:p>
        </p:txBody>
      </p:sp>
      <p:sp>
        <p:nvSpPr>
          <p:cNvPr id="7" name="Прямоугольник 6"/>
          <p:cNvSpPr/>
          <p:nvPr/>
        </p:nvSpPr>
        <p:spPr>
          <a:xfrm>
            <a:off x="5148064" y="404664"/>
            <a:ext cx="3419872" cy="5693866"/>
          </a:xfrm>
          <a:prstGeom prst="rect">
            <a:avLst/>
          </a:prstGeom>
        </p:spPr>
        <p:txBody>
          <a:bodyPr wrap="square">
            <a:spAutoFit/>
          </a:bodyPr>
          <a:lstStyle/>
          <a:p>
            <a:pPr algn="ctr"/>
            <a:r>
              <a:rPr lang="ru-RU" sz="1400" b="1" dirty="0">
                <a:latin typeface="Arial" pitchFamily="34" charset="0"/>
                <a:cs typeface="Arial" pitchFamily="34" charset="0"/>
              </a:rPr>
              <a:t>23 февраля 1992 года произошли первые столкновения протестующих с частями милиции, попытавшимися по приказу власти (сегодня это просто дико звучит) не позволить возложить участникам шествий цветы к Вечному Огню у Кремлевской стены. Первые заслоны были демонстрантами преодолены, и их головные колонны прорвались в центр города – вплоть до библиотеки им. Ленина, где улица была перегорожена тяжелой техникой. Часть демонстрантов была отсечена от прорвавшихся: по свидетельству очевидцев, дюжие молодцы в милицейской форме избивали дубинками стариков, героев Великой Отечественной, кавалеров многих орденов и медалей. Лишь к вечеру того дня самые настойчивые и несгибаемые все же смогли пробиться к Могиле Неизвестного солдата и возложить цветы. </a:t>
            </a:r>
          </a:p>
        </p:txBody>
      </p:sp>
    </p:spTree>
    <p:extLst>
      <p:ext uri="{BB962C8B-B14F-4D97-AF65-F5344CB8AC3E}">
        <p14:creationId xmlns:p14="http://schemas.microsoft.com/office/powerpoint/2010/main" val="3329506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418654"/>
            <a:ext cx="8229600" cy="1786210"/>
          </a:xfrm>
        </p:spPr>
        <p:txBody>
          <a:bodyPr>
            <a:noAutofit/>
          </a:bodyPr>
          <a:lstStyle/>
          <a:p>
            <a:r>
              <a:rPr lang="ru-RU" sz="1600" dirty="0">
                <a:latin typeface="Arial" pitchFamily="34" charset="0"/>
                <a:cs typeface="Arial" pitchFamily="34" charset="0"/>
              </a:rPr>
              <a:t>С критикой политики радикальных экономических реформ выступил </a:t>
            </a:r>
            <a:r>
              <a:rPr lang="ru-RU" sz="1600" b="1" dirty="0">
                <a:latin typeface="Arial" pitchFamily="34" charset="0"/>
                <a:cs typeface="Arial" pitchFamily="34" charset="0"/>
              </a:rPr>
              <a:t>Председатель Верховного Совета РФ Р. И. Хасбулатов,</a:t>
            </a:r>
            <a:r>
              <a:rPr lang="ru-RU" sz="1600" dirty="0">
                <a:latin typeface="Arial" pitchFamily="34" charset="0"/>
                <a:cs typeface="Arial" pitchFamily="34" charset="0"/>
              </a:rPr>
              <a:t> к нему присоединился </a:t>
            </a:r>
            <a:r>
              <a:rPr lang="ru-RU" sz="1600" b="1" dirty="0">
                <a:latin typeface="Arial" pitchFamily="34" charset="0"/>
                <a:cs typeface="Arial" pitchFamily="34" charset="0"/>
              </a:rPr>
              <a:t>вице-президент А. В. Руцкой. </a:t>
            </a:r>
            <a:r>
              <a:rPr lang="ru-RU" sz="1600" dirty="0">
                <a:latin typeface="Arial" pitchFamily="34" charset="0"/>
                <a:cs typeface="Arial" pitchFamily="34" charset="0"/>
              </a:rPr>
              <a:t>Первый конфликт между законодательной и исполнительной властями вспыхнул в апреле 1992г. на VI Съезде народных депутатов. Президент пообещал пойти на уступки. Верховный </a:t>
            </a:r>
            <a:r>
              <a:rPr lang="ru-RU" sz="1600" dirty="0" smtClean="0">
                <a:latin typeface="Arial" pitchFamily="34" charset="0"/>
                <a:cs typeface="Arial" pitchFamily="34" charset="0"/>
              </a:rPr>
              <a:t>Совет </a:t>
            </a:r>
            <a:r>
              <a:rPr lang="ru-RU" sz="1600" dirty="0">
                <a:latin typeface="Arial" pitchFamily="34" charset="0"/>
                <a:cs typeface="Arial" pitchFamily="34" charset="0"/>
              </a:rPr>
              <a:t>обязался предоставить правительству возможность работать до конца года. Одновременно на этом съезде произошло объединение противников курса реформ. Центром оппозиции стал Верховный Совет РФ.</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60" y="2343894"/>
            <a:ext cx="2362612" cy="3245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029729" y="5641503"/>
            <a:ext cx="2390143" cy="307777"/>
          </a:xfrm>
          <a:prstGeom prst="rect">
            <a:avLst/>
          </a:prstGeom>
        </p:spPr>
        <p:txBody>
          <a:bodyPr wrap="square">
            <a:spAutoFit/>
          </a:bodyPr>
          <a:lstStyle/>
          <a:p>
            <a:pPr algn="ctr"/>
            <a:r>
              <a:rPr lang="ru-RU" sz="1400" b="1" dirty="0" smtClean="0">
                <a:latin typeface="Arial" pitchFamily="34" charset="0"/>
                <a:cs typeface="Arial" pitchFamily="34" charset="0"/>
              </a:rPr>
              <a:t>Р. И. Хасбулатов.</a:t>
            </a:r>
            <a:endParaRPr lang="ru-RU" sz="1400" b="1" dirty="0">
              <a:latin typeface="Arial" pitchFamily="34" charset="0"/>
              <a:cs typeface="Arial"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048" y="2406760"/>
            <a:ext cx="2265111" cy="318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5589531" y="5641503"/>
            <a:ext cx="2390143" cy="307777"/>
          </a:xfrm>
          <a:prstGeom prst="rect">
            <a:avLst/>
          </a:prstGeom>
        </p:spPr>
        <p:txBody>
          <a:bodyPr wrap="square">
            <a:spAutoFit/>
          </a:bodyPr>
          <a:lstStyle/>
          <a:p>
            <a:pPr algn="ctr"/>
            <a:r>
              <a:rPr lang="ru-RU" sz="1400" b="1" dirty="0" smtClean="0">
                <a:latin typeface="Arial" pitchFamily="34" charset="0"/>
                <a:cs typeface="Arial" pitchFamily="34" charset="0"/>
              </a:rPr>
              <a:t>А. В. Руцкой.</a:t>
            </a:r>
            <a:endParaRPr lang="ru-RU" sz="1400" b="1" dirty="0">
              <a:latin typeface="Arial" pitchFamily="34" charset="0"/>
              <a:cs typeface="Arial" pitchFamily="34" charset="0"/>
            </a:endParaRPr>
          </a:p>
        </p:txBody>
      </p:sp>
    </p:spTree>
    <p:extLst>
      <p:ext uri="{BB962C8B-B14F-4D97-AF65-F5344CB8AC3E}">
        <p14:creationId xmlns:p14="http://schemas.microsoft.com/office/powerpoint/2010/main" val="3966028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498178"/>
          </a:xfrm>
        </p:spPr>
        <p:txBody>
          <a:bodyPr>
            <a:noAutofit/>
          </a:bodyPr>
          <a:lstStyle/>
          <a:p>
            <a:r>
              <a:rPr lang="ru-RU" sz="1600" b="1" dirty="0" smtClean="0">
                <a:latin typeface="Arial" pitchFamily="34" charset="0"/>
                <a:cs typeface="Arial" pitchFamily="34" charset="0"/>
              </a:rPr>
              <a:t> </a:t>
            </a:r>
            <a:r>
              <a:rPr lang="ru-RU" sz="1600" i="1" dirty="0" smtClean="0">
                <a:latin typeface="Arial" pitchFamily="34" charset="0"/>
                <a:cs typeface="Arial" pitchFamily="34" charset="0"/>
              </a:rPr>
              <a:t>На </a:t>
            </a:r>
            <a:r>
              <a:rPr lang="ru-RU" sz="1600" i="1" dirty="0">
                <a:latin typeface="Arial" pitchFamily="34" charset="0"/>
                <a:cs typeface="Arial" pitchFamily="34" charset="0"/>
              </a:rPr>
              <a:t>VII Съезде народных депутатов (1-15 декабря 1992г.)</a:t>
            </a:r>
            <a:r>
              <a:rPr lang="ru-RU" sz="1600" dirty="0">
                <a:latin typeface="Arial" pitchFamily="34" charset="0"/>
                <a:cs typeface="Arial" pitchFamily="34" charset="0"/>
              </a:rPr>
              <a:t> Б. Н. Ельцин предложил расширить полномочия правительства, при этом Верховный Совет терял право вмешиваться в его деятельность. В ответ 9 декабря съезд принял поправку к Конституции: правительство становилось подотчётно Съезду народных депутатов, Верховному Совету и лишь затем президенту. Также съезд отклонил кандидатуру Е. Т. Гайдара на пост премьер-министра.</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95128"/>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440" y="2286426"/>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01734" y="4869160"/>
            <a:ext cx="4574522" cy="338554"/>
          </a:xfrm>
          <a:prstGeom prst="rect">
            <a:avLst/>
          </a:prstGeom>
        </p:spPr>
        <p:txBody>
          <a:bodyPr wrap="none">
            <a:spAutoFit/>
          </a:bodyPr>
          <a:lstStyle/>
          <a:p>
            <a:r>
              <a:rPr lang="ru-RU" sz="1600" b="1" dirty="0" smtClean="0">
                <a:latin typeface="Arial" pitchFamily="34" charset="0"/>
                <a:cs typeface="Arial" pitchFamily="34" charset="0"/>
              </a:rPr>
              <a:t>Участники </a:t>
            </a:r>
            <a:r>
              <a:rPr lang="en-US" sz="1600" b="1" dirty="0" smtClean="0">
                <a:latin typeface="Arial" pitchFamily="34" charset="0"/>
                <a:cs typeface="Arial" pitchFamily="34" charset="0"/>
              </a:rPr>
              <a:t>VII</a:t>
            </a:r>
            <a:r>
              <a:rPr lang="ru-RU" sz="1600" b="1" dirty="0" smtClean="0">
                <a:latin typeface="Arial" pitchFamily="34" charset="0"/>
                <a:cs typeface="Arial" pitchFamily="34" charset="0"/>
              </a:rPr>
              <a:t> съезда народных депутатов.</a:t>
            </a:r>
            <a:endParaRPr lang="ru-RU" sz="1600" b="1" dirty="0"/>
          </a:p>
        </p:txBody>
      </p:sp>
    </p:spTree>
    <p:extLst>
      <p:ext uri="{BB962C8B-B14F-4D97-AF65-F5344CB8AC3E}">
        <p14:creationId xmlns:p14="http://schemas.microsoft.com/office/powerpoint/2010/main" val="2079815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706090"/>
          </a:xfrm>
        </p:spPr>
        <p:txBody>
          <a:bodyPr>
            <a:normAutofit/>
          </a:bodyPr>
          <a:lstStyle/>
          <a:p>
            <a:r>
              <a:rPr lang="ru-RU" sz="1600" dirty="0">
                <a:latin typeface="Arial" pitchFamily="34" charset="0"/>
                <a:cs typeface="Arial" pitchFamily="34" charset="0"/>
              </a:rPr>
              <a:t>Для разрешения конфликта 10 декабря Ельцин предложил провести всенародный референдум по вопросу</a:t>
            </a:r>
            <a:r>
              <a:rPr lang="ru-RU" sz="1600" dirty="0" smtClean="0">
                <a:latin typeface="Arial" pitchFamily="34" charset="0"/>
                <a:cs typeface="Arial" pitchFamily="34" charset="0"/>
              </a:rPr>
              <a:t>:</a:t>
            </a:r>
            <a:endParaRPr lang="ru-RU" sz="1600" dirty="0">
              <a:latin typeface="Arial" pitchFamily="34" charset="0"/>
              <a:cs typeface="Arial" pitchFamily="34" charset="0"/>
            </a:endParaRPr>
          </a:p>
        </p:txBody>
      </p:sp>
      <p:sp>
        <p:nvSpPr>
          <p:cNvPr id="5" name="Заголовок 3"/>
          <p:cNvSpPr txBox="1">
            <a:spLocks/>
          </p:cNvSpPr>
          <p:nvPr/>
        </p:nvSpPr>
        <p:spPr>
          <a:xfrm>
            <a:off x="482607" y="4365104"/>
            <a:ext cx="8229600"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dirty="0" smtClean="0">
                <a:latin typeface="Arial" pitchFamily="34" charset="0"/>
                <a:cs typeface="Arial" pitchFamily="34" charset="0"/>
              </a:rPr>
              <a:t>После этого Ельцин призвал своих сторонников покинуть зал заседаний. Однако попытка сорвать работу съезда не удалась: вместе с президентом ушло лишь около 150 парламентариев, а в зале остался кворум.</a:t>
            </a:r>
            <a:endParaRPr lang="ru-RU" sz="1600" dirty="0">
              <a:latin typeface="Arial" pitchFamily="34" charset="0"/>
              <a:cs typeface="Arial" pitchFamily="34" charset="0"/>
            </a:endParaRPr>
          </a:p>
        </p:txBody>
      </p:sp>
      <p:sp>
        <p:nvSpPr>
          <p:cNvPr id="7" name="Прямоугольник 6"/>
          <p:cNvSpPr/>
          <p:nvPr/>
        </p:nvSpPr>
        <p:spPr>
          <a:xfrm>
            <a:off x="3419872" y="2420888"/>
            <a:ext cx="5472608" cy="1512168"/>
          </a:xfrm>
          <a:prstGeom prst="rect">
            <a:avLst/>
          </a:prstGeom>
          <a:solidFill>
            <a:schemeClr val="bg1">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solidFill>
                  <a:srgbClr val="C00000"/>
                </a:solidFill>
                <a:latin typeface="Arial" pitchFamily="34" charset="0"/>
                <a:cs typeface="Arial" pitchFamily="34" charset="0"/>
              </a:rPr>
              <a:t>«Кому вы поручаете вывод страны из экономического и политического кризиса, возрождение Российской Федерации: нынешнему составу Съезда и Верховного Совета или Президенту России?»</a:t>
            </a:r>
            <a:endParaRPr lang="ru-RU" dirty="0">
              <a:solidFill>
                <a:schemeClr val="tx1"/>
              </a:solidFill>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46" y="1196752"/>
            <a:ext cx="285750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41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rmAutofit fontScale="90000"/>
          </a:bodyPr>
          <a:lstStyle/>
          <a:p>
            <a:r>
              <a:rPr lang="ru-RU" sz="1600" dirty="0">
                <a:latin typeface="Arial" pitchFamily="34" charset="0"/>
                <a:cs typeface="Arial" pitchFamily="34" charset="0"/>
              </a:rPr>
              <a:t>Возник острейший политический кризис. В качестве посредника при урегулировании конфликта выступил </a:t>
            </a:r>
            <a:r>
              <a:rPr lang="ru-RU" sz="1600" b="1" dirty="0">
                <a:latin typeface="Arial" pitchFamily="34" charset="0"/>
                <a:cs typeface="Arial" pitchFamily="34" charset="0"/>
              </a:rPr>
              <a:t>председатель Конституционного суда В. Д. </a:t>
            </a:r>
            <a:r>
              <a:rPr lang="ru-RU" sz="1600" b="1" dirty="0" err="1">
                <a:latin typeface="Arial" pitchFamily="34" charset="0"/>
                <a:cs typeface="Arial" pitchFamily="34" charset="0"/>
              </a:rPr>
              <a:t>Зорькин</a:t>
            </a:r>
            <a:r>
              <a:rPr lang="ru-RU" sz="1600" b="1" dirty="0">
                <a:latin typeface="Arial" pitchFamily="34" charset="0"/>
                <a:cs typeface="Arial" pitchFamily="34" charset="0"/>
              </a:rPr>
              <a:t>, </a:t>
            </a:r>
            <a:r>
              <a:rPr lang="ru-RU" sz="1600" dirty="0">
                <a:latin typeface="Arial" pitchFamily="34" charset="0"/>
                <a:cs typeface="Arial" pitchFamily="34" charset="0"/>
              </a:rPr>
              <a:t>в результате чего удалось достичь компромисса. Ельцин по требованию оппозиции отправил в отставку Гайдара и согласился на назначение новым председателем правительства Черномырдина. Народные депутаты согласились провести в апреле 1993г. референдум по проекту новой Конституции.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204864"/>
            <a:ext cx="336997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716016" y="3316342"/>
            <a:ext cx="1681871" cy="338554"/>
          </a:xfrm>
          <a:prstGeom prst="rect">
            <a:avLst/>
          </a:prstGeom>
        </p:spPr>
        <p:txBody>
          <a:bodyPr wrap="none">
            <a:spAutoFit/>
          </a:bodyPr>
          <a:lstStyle/>
          <a:p>
            <a:r>
              <a:rPr lang="ru-RU" sz="1600" b="1" dirty="0" smtClean="0">
                <a:latin typeface="Arial" pitchFamily="34" charset="0"/>
                <a:cs typeface="Arial" pitchFamily="34" charset="0"/>
              </a:rPr>
              <a:t>В. Д. </a:t>
            </a:r>
            <a:r>
              <a:rPr lang="ru-RU" sz="1600" b="1" dirty="0" err="1" smtClean="0">
                <a:latin typeface="Arial" pitchFamily="34" charset="0"/>
                <a:cs typeface="Arial" pitchFamily="34" charset="0"/>
              </a:rPr>
              <a:t>Зорькин</a:t>
            </a:r>
            <a:r>
              <a:rPr lang="ru-RU" sz="1600" b="1" dirty="0" smtClean="0">
                <a:latin typeface="Arial" pitchFamily="34" charset="0"/>
                <a:cs typeface="Arial" pitchFamily="34" charset="0"/>
              </a:rPr>
              <a:t>. </a:t>
            </a:r>
            <a:endParaRPr lang="ru-RU" sz="1600" b="1" dirty="0"/>
          </a:p>
        </p:txBody>
      </p:sp>
    </p:spTree>
    <p:extLst>
      <p:ext uri="{BB962C8B-B14F-4D97-AF65-F5344CB8AC3E}">
        <p14:creationId xmlns:p14="http://schemas.microsoft.com/office/powerpoint/2010/main" val="1031637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2265</Words>
  <Application>Microsoft Office PowerPoint</Application>
  <PresentationFormat>Экран (4:3)</PresentationFormat>
  <Paragraphs>200</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Формирование новой политической системы России  в 1991-1993гг.</vt:lpstr>
      <vt:lpstr>План:</vt:lpstr>
      <vt:lpstr>1). После распада СССР расширились полномочия Президента РФ. Образовались подконтрольные непосредственно ему структуры – Совет Безопасности и Президентский совет, вводилась должность Государственного секретаря. Непосредственно президентом формировалось правительство. Все назначения проводились по прямому указанию Б. Н. Ельцина. Управление осуществлялось на основании президентских указов.</vt:lpstr>
      <vt:lpstr>Эти изменения противоречили Конституции РСФСР 1978г. Она не предусматривала разделения властей, вся власть в Центре и на местах принадлежала Советам народных депутатов. Таким образом, создалось своеобразное двоевластие:</vt:lpstr>
      <vt:lpstr>Вначале, пока президента поддерживало большинство депутатов, это противоречие практически не проявлялось. Но постепенно стали возрастать оппозиционные настроения. В феврале 1992г. в городах России прошли митинги. По различным оценкам, 9 февраля на улицы вышли от 40 до 100 тыс. человек. Во время второго митинга 23 февраля произошли столкновения демонстрантов с ОМОНом. С обеих сторон появились пострадавшие.</vt:lpstr>
      <vt:lpstr>С критикой политики радикальных экономических реформ выступил Председатель Верховного Совета РФ Р. И. Хасбулатов, к нему присоединился вице-президент А. В. Руцкой. Первый конфликт между законодательной и исполнительной властями вспыхнул в апреле 1992г. на VI Съезде народных депутатов. Президент пообещал пойти на уступки. Верховный Совет обязался предоставить правительству возможность работать до конца года. Одновременно на этом съезде произошло объединение противников курса реформ. Центром оппозиции стал Верховный Совет РФ.</vt:lpstr>
      <vt:lpstr> На VII Съезде народных депутатов (1-15 декабря 1992г.) Б. Н. Ельцин предложил расширить полномочия правительства, при этом Верховный Совет терял право вмешиваться в его деятельность. В ответ 9 декабря съезд принял поправку к Конституции: правительство становилось подотчётно Съезду народных депутатов, Верховному Совету и лишь затем президенту. Также съезд отклонил кандидатуру Е. Т. Гайдара на пост премьер-министра.</vt:lpstr>
      <vt:lpstr>Для разрешения конфликта 10 декабря Ельцин предложил провести всенародный референдум по вопросу:</vt:lpstr>
      <vt:lpstr>Возник острейший политический кризис. В качестве посредника при урегулировании конфликта выступил председатель Конституционного суда В. Д. Зорькин, в результате чего удалось достичь компромисса. Ельцин по требованию оппозиции отправил в отставку Гайдара и согласился на назначение новым председателем правительства Черномырдина. Народные депутаты согласились провести в апреле 1993г. референдум по проекту новой Конституции. </vt:lpstr>
      <vt:lpstr>2). VIII Съезд народных депутатов (10 марта 1993г.) отказался от проведения референдума. В ответ на это президент подписал 20 марта Указ №379 «Об особом порядке управления страной до преодоления кризиса власти». </vt:lpstr>
      <vt:lpstr>Конституционный суд пришёл к заключению, что предпринятые президентом действия не соответствуют сразу девяти статьям Конституции. Вердикт суда стал основанием для созыва 26 марта IX внеочередного Съезда народных депутатов РФ, который оценил случившееся как попытку государственного переворота и принял решение о проведении процедуры импичмента. Однако отстранить президента от власти вновь не удалось: вместо необходимых 689 голосов оппозиция собрала 617, против отрешения выступили 268 депутатов.</vt:lpstr>
      <vt:lpstr>Депутаты и президент пришли к очередному компромиссу: на 25 апреля назначался референдум, вопросы которого были сформулированы съездом: </vt:lpstr>
      <vt:lpstr>Всероссийский референдум состоялся 25 апреля 1993г.  Его результаты.  </vt:lpstr>
      <vt:lpstr>К 1993г. Конституционная комиссия находилась в оппозиции к президенту. Поэтому Ельцин сформировал Конституционное совещание. И комиссия, и совещание предложили для обсуждения два варианта будущей Конституции и российской государственности:</vt:lpstr>
      <vt:lpstr>3). К сентябрю Ельцин был готов к силовому решению проблемы.  21 сентября Ельцин подписал Указ №1400 «О поэтапной конституционной реформе в РФ». </vt:lpstr>
      <vt:lpstr>22 сентября Верховный Совет постановил дополнить Уголовный кодекс РФ статьёй, карающей невыполнение решений Верховного Совета и Съезда народных депутатов «вплоть до расстрела». Служба охраны «Белого дома» начала раздачу оружия гражданским лицам. Верховный Совет принял постановление «О прекращении полномочий Президента Российской Федерации Ельцина Б. Н.». Исполнение обязанностей президента возлагалось на вице-президента А. В. Руцкого.</vt:lpstr>
      <vt:lpstr>23 сентября в «Белом доме» начал работу X Съезд народных депутатов. Съезд одобрил действия Верховного Совета.  30 сентября патриархом Алексием II была предпринята попытка примирить президента и парламент, которая окончилась неудачей.</vt:lpstr>
      <vt:lpstr>3 октября вечером защитники «Белого дома» штурмом взяли здание московской мэрии, начались вооружённые столкновения у телекомплекса «Останкино». Эти события послужили для президента поводом для введения в Москве чрезвычайного положения. В столицу вошли верные правительству войска и боевая техника. </vt:lpstr>
      <vt:lpstr>4 октября утром начался штурм «Белого дома». После обстрела из танковых орудий прямой наводкой вечером здание парламента было захвачено. В Москве на две недели был введён комендантский час, на месяц приостановлен выпуск «Правды», «Советской России», «Рабочей трибуны» и ещё 12 оппозиционных изданий. По официальным данным, в ходе октябрьских событий погибли 145 человек.</vt:lpstr>
      <vt:lpstr>Вывод. События сентября-октября 1993г. историки расценивают как краткий эпизод гражданской войны. Итогом этих событий стало крушение системы Советов, окончание кризиса власти.</vt:lpstr>
      <vt:lpstr>4). С середины октября 1993г. началось формирование политических блоков для участия в выборах в Федеральное Собрание, состоящее из двух палат – Совета Федерации и Государственной Думы.  Выборы в Думу  состоялись 12 декабря 1993г. При выборах половина мест распределялась по мажоритарной системе (один депутат от избирательного округа, набравший большинство голосов), а другая половина – по пропорциональной системе (депутатские мандаты распределялись между партиями в зависимости от числа поданных за них голосов).</vt:lpstr>
      <vt:lpstr>Блок «Выбор России» отстаивал программу радикальных либерально-рыночных реформ. В него вошли предприниматели, небольшие демократические партии, некоторые творческие союзы, члены правительства и Администрации президента (лидер – Е. Т. Гайдар).</vt:lpstr>
      <vt:lpstr>Презентация PowerPoint</vt:lpstr>
      <vt:lpstr>5). 12 декабря 1993г. была принята новая Конституция РФ.  Она провозгласила Россию «демократическим федеративным государством с республиканской формой правления». В ней содержалось положение о том, что Россия является «социальным государством», призванным создать условия для достойного развития человека. В Конституцию вошёл раздел о правах и свободах человека и гражданина, в нём содержался перечень экономических и социальных гарантий граждан, обеспечение которых брало на себя государство. Конституция устанавливала равный статус краёв, областей и республик, все они становились «субъектами Федерации».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новой политической системы  в 1991-1993гг.</dc:title>
  <dc:creator>user</dc:creator>
  <cp:lastModifiedBy>user</cp:lastModifiedBy>
  <cp:revision>42</cp:revision>
  <dcterms:created xsi:type="dcterms:W3CDTF">2013-08-17T12:42:10Z</dcterms:created>
  <dcterms:modified xsi:type="dcterms:W3CDTF">2014-05-28T14:44:41Z</dcterms:modified>
</cp:coreProperties>
</file>