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FE9E445-A543-437F-840C-7C5306B0C2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E9E445-A543-437F-840C-7C5306B0C20E}"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E9E445-A543-437F-840C-7C5306B0C20E}" type="slidenum">
              <a:rPr lang="ru-RU" smtClean="0"/>
              <a:pPr/>
              <a:t>‹#›</a:t>
            </a:fld>
            <a:endParaRPr lang="ru-RU"/>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CC08139-98EC-44D6-B2C3-8FA87374FBB4}" type="datetimeFigureOut">
              <a:rPr lang="ru-RU" smtClean="0"/>
              <a:pPr/>
              <a:t>01.10.2015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FE9E445-A543-437F-840C-7C5306B0C20E}"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C08139-98EC-44D6-B2C3-8FA87374FBB4}" type="datetimeFigureOut">
              <a:rPr lang="ru-RU" smtClean="0"/>
              <a:pPr/>
              <a:t>01.10.2015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E9E445-A543-437F-840C-7C5306B0C20E}"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04664"/>
            <a:ext cx="8748464" cy="2304256"/>
          </a:xfr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lang="en-US" sz="10000" dirty="0" smtClean="0"/>
              <a:t>Ecology</a:t>
            </a:r>
            <a:endParaRPr lang="ru-RU" sz="10000" dirty="0"/>
          </a:p>
        </p:txBody>
      </p:sp>
      <p:pic>
        <p:nvPicPr>
          <p:cNvPr id="4" name="Рисунок 3" descr="85478a62-26d2-47f6-a302-fada4a2a8d38.jpg"/>
          <p:cNvPicPr>
            <a:picLocks noChangeAspect="1"/>
          </p:cNvPicPr>
          <p:nvPr/>
        </p:nvPicPr>
        <p:blipFill>
          <a:blip r:embed="rId2" cstate="print">
            <a:clrChange>
              <a:clrFrom>
                <a:srgbClr val="FFFFFF"/>
              </a:clrFrom>
              <a:clrTo>
                <a:srgbClr val="FFFFFF">
                  <a:alpha val="0"/>
                </a:srgbClr>
              </a:clrTo>
            </a:clrChange>
            <a:lum bright="-10000"/>
          </a:blip>
          <a:stretch>
            <a:fillRect/>
          </a:stretch>
        </p:blipFill>
        <p:spPr>
          <a:xfrm>
            <a:off x="3347864" y="4409008"/>
            <a:ext cx="2783960" cy="2448992"/>
          </a:xfrm>
          <a:prstGeom prst="rect">
            <a:avLst/>
          </a:prstGeom>
        </p:spPr>
      </p:pic>
      <p:pic>
        <p:nvPicPr>
          <p:cNvPr id="5" name="Рисунок 4" descr="0_5e357_cf9e1a97_XL.png"/>
          <p:cNvPicPr>
            <a:picLocks noChangeAspect="1"/>
          </p:cNvPicPr>
          <p:nvPr/>
        </p:nvPicPr>
        <p:blipFill>
          <a:blip r:embed="rId3" cstate="print"/>
          <a:stretch>
            <a:fillRect/>
          </a:stretch>
        </p:blipFill>
        <p:spPr>
          <a:xfrm>
            <a:off x="0" y="2420888"/>
            <a:ext cx="2798445" cy="2798445"/>
          </a:xfrm>
          <a:prstGeom prst="rect">
            <a:avLst/>
          </a:prstGeom>
        </p:spPr>
      </p:pic>
      <p:pic>
        <p:nvPicPr>
          <p:cNvPr id="6" name="Рисунок 5" descr="1219958367_thumbnail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283179" y="2204864"/>
            <a:ext cx="2860821" cy="3317591"/>
          </a:xfrm>
          <a:prstGeom prst="rect">
            <a:avLst/>
          </a:prstGeom>
        </p:spPr>
      </p:pic>
      <p:sp>
        <p:nvSpPr>
          <p:cNvPr id="7" name="Прямоугольник 6"/>
          <p:cNvSpPr/>
          <p:nvPr/>
        </p:nvSpPr>
        <p:spPr>
          <a:xfrm>
            <a:off x="323528" y="5373216"/>
            <a:ext cx="4572000" cy="923330"/>
          </a:xfrm>
          <a:prstGeom prst="rect">
            <a:avLst/>
          </a:prstGeom>
        </p:spPr>
        <p:txBody>
          <a:bodyPr>
            <a:spAutoFit/>
          </a:bodyPr>
          <a:lstStyle/>
          <a:p>
            <a:r>
              <a:rPr lang="ru-RU" b="1" dirty="0" smtClean="0"/>
              <a:t>Сергеева Ирина Александровна (преподаватель иностранного языка, СПб ГБУ "Высшая банковская школа")</a:t>
            </a:r>
            <a:endParaRPr lang="ru-RU"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8" presetClass="emph" presetSubtype="0" fill="hold" nodeType="withEffect">
                                  <p:stCondLst>
                                    <p:cond delay="0"/>
                                  </p:stCondLst>
                                  <p:childTnLst>
                                    <p:animRot by="21600000">
                                      <p:cBhvr>
                                        <p:cTn id="12" dur="2000" fill="hold"/>
                                        <p:tgtEl>
                                          <p:spTgt spid="4"/>
                                        </p:tgtEl>
                                        <p:attrNameLst>
                                          <p:attrName>r</p:attrName>
                                        </p:attrNameLst>
                                      </p:cBhvr>
                                    </p:animRot>
                                  </p:childTnLst>
                                </p:cTn>
                              </p:par>
                              <p:par>
                                <p:cTn id="13" presetID="55"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293096"/>
            <a:ext cx="8229600" cy="2319536"/>
          </a:xfrm>
        </p:spPr>
        <p:txBody>
          <a:bodyPr>
            <a:noAutofit/>
          </a:bodyPr>
          <a:lstStyle/>
          <a:p>
            <a:pPr algn="ctr"/>
            <a:r>
              <a:rPr lang="en-US" sz="3200" dirty="0" smtClean="0"/>
              <a:t>Ecology is the study that helps to preserve the Earth, its plants and animals. It is also supposed to study the environment and the relationship between human activities and nature.</a:t>
            </a:r>
            <a:endParaRPr lang="ru-RU" sz="3200" dirty="0"/>
          </a:p>
        </p:txBody>
      </p:sp>
      <p:pic>
        <p:nvPicPr>
          <p:cNvPr id="5" name="Рисунок 4" descr="1399289822_19-1.jpg"/>
          <p:cNvPicPr>
            <a:picLocks noChangeAspect="1"/>
          </p:cNvPicPr>
          <p:nvPr/>
        </p:nvPicPr>
        <p:blipFill>
          <a:blip r:embed="rId2" cstate="print"/>
          <a:stretch>
            <a:fillRect/>
          </a:stretch>
        </p:blipFill>
        <p:spPr>
          <a:xfrm>
            <a:off x="251520" y="1124744"/>
            <a:ext cx="4176464" cy="3132348"/>
          </a:xfrm>
          <a:prstGeom prst="rect">
            <a:avLst/>
          </a:prstGeom>
          <a:ln>
            <a:noFill/>
          </a:ln>
          <a:effectLst>
            <a:softEdge rad="112500"/>
          </a:effectLst>
        </p:spPr>
      </p:pic>
      <p:pic>
        <p:nvPicPr>
          <p:cNvPr id="6" name="Рисунок 5" descr="52548124454915.jpg"/>
          <p:cNvPicPr>
            <a:picLocks noChangeAspect="1"/>
          </p:cNvPicPr>
          <p:nvPr/>
        </p:nvPicPr>
        <p:blipFill>
          <a:blip r:embed="rId3" cstate="print"/>
          <a:stretch>
            <a:fillRect/>
          </a:stretch>
        </p:blipFill>
        <p:spPr>
          <a:xfrm>
            <a:off x="4932040" y="836712"/>
            <a:ext cx="3816846" cy="2862635"/>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53"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64704"/>
            <a:ext cx="8964488" cy="4389120"/>
          </a:xfrm>
        </p:spPr>
        <p:txBody>
          <a:bodyPr/>
          <a:lstStyle/>
          <a:p>
            <a:pPr algn="ctr"/>
            <a:r>
              <a:rPr lang="en-US" dirty="0" smtClean="0"/>
              <a:t>At present times we have to face such ecological problems as acid rain, global warming, loss of rare species, ozone reduction, etc. Many scientists think that it is connected with industrial boom and development of civilization in the world.</a:t>
            </a:r>
            <a:endParaRPr lang="ru-RU" dirty="0"/>
          </a:p>
        </p:txBody>
      </p:sp>
      <p:pic>
        <p:nvPicPr>
          <p:cNvPr id="4" name="Рисунок 3" descr="5628.jpg"/>
          <p:cNvPicPr>
            <a:picLocks noChangeAspect="1"/>
          </p:cNvPicPr>
          <p:nvPr/>
        </p:nvPicPr>
        <p:blipFill>
          <a:blip r:embed="rId2" cstate="print"/>
          <a:stretch>
            <a:fillRect/>
          </a:stretch>
        </p:blipFill>
        <p:spPr>
          <a:xfrm>
            <a:off x="179512" y="2780928"/>
            <a:ext cx="4211960" cy="3250229"/>
          </a:xfrm>
          <a:prstGeom prst="rect">
            <a:avLst/>
          </a:prstGeom>
          <a:ln>
            <a:noFill/>
          </a:ln>
          <a:effectLst>
            <a:softEdge rad="112500"/>
          </a:effectLst>
        </p:spPr>
      </p:pic>
      <p:pic>
        <p:nvPicPr>
          <p:cNvPr id="5" name="Рисунок 4" descr="i.jpeg"/>
          <p:cNvPicPr>
            <a:picLocks noChangeAspect="1"/>
          </p:cNvPicPr>
          <p:nvPr/>
        </p:nvPicPr>
        <p:blipFill>
          <a:blip r:embed="rId3" cstate="print"/>
          <a:stretch>
            <a:fillRect/>
          </a:stretch>
        </p:blipFill>
        <p:spPr>
          <a:xfrm>
            <a:off x="4354988" y="3429000"/>
            <a:ext cx="4789012" cy="3096344"/>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16" presetClass="entr" presetSubtype="2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085184"/>
            <a:ext cx="9144000" cy="1584176"/>
          </a:xfrm>
        </p:spPr>
        <p:txBody>
          <a:bodyPr>
            <a:normAutofit lnSpcReduction="10000"/>
          </a:bodyPr>
          <a:lstStyle/>
          <a:p>
            <a:pPr algn="ctr"/>
            <a:r>
              <a:rPr lang="en-US" dirty="0" smtClean="0"/>
              <a:t>Every year world industry pollutes the atmosphere with tons of dust and other harmful things. As a result many species of animals and plants disappear forever, including fish and birds.</a:t>
            </a:r>
            <a:endParaRPr lang="ru-RU" dirty="0"/>
          </a:p>
        </p:txBody>
      </p:sp>
      <p:pic>
        <p:nvPicPr>
          <p:cNvPr id="4" name="Рисунок 3" descr="RTEmagicC_45a5220e31.jpg.jpg"/>
          <p:cNvPicPr>
            <a:picLocks noChangeAspect="1"/>
          </p:cNvPicPr>
          <p:nvPr/>
        </p:nvPicPr>
        <p:blipFill>
          <a:blip r:embed="rId2" cstate="print"/>
          <a:stretch>
            <a:fillRect/>
          </a:stretch>
        </p:blipFill>
        <p:spPr>
          <a:xfrm>
            <a:off x="4572000" y="1484784"/>
            <a:ext cx="4572000" cy="3423920"/>
          </a:xfrm>
          <a:prstGeom prst="rect">
            <a:avLst/>
          </a:prstGeom>
          <a:ln>
            <a:noFill/>
          </a:ln>
          <a:effectLst>
            <a:softEdge rad="112500"/>
          </a:effectLst>
        </p:spPr>
      </p:pic>
      <p:pic>
        <p:nvPicPr>
          <p:cNvPr id="5" name="Рисунок 4" descr="A13-16.jpg"/>
          <p:cNvPicPr>
            <a:picLocks noChangeAspect="1"/>
          </p:cNvPicPr>
          <p:nvPr/>
        </p:nvPicPr>
        <p:blipFill>
          <a:blip r:embed="rId3" cstate="print"/>
          <a:stretch>
            <a:fillRect/>
          </a:stretch>
        </p:blipFill>
        <p:spPr>
          <a:xfrm>
            <a:off x="323527" y="1052736"/>
            <a:ext cx="4020847" cy="2970624"/>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9" presetClass="entr" presetSubtype="0"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360"/>
                                          </p:val>
                                        </p:tav>
                                        <p:tav tm="100000">
                                          <p:val>
                                            <p:fltVal val="0"/>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4704"/>
            <a:ext cx="8792337" cy="4389120"/>
          </a:xfrm>
        </p:spPr>
        <p:txBody>
          <a:bodyPr/>
          <a:lstStyle/>
          <a:p>
            <a:pPr algn="ctr"/>
            <a:r>
              <a:rPr lang="en-US" dirty="0" smtClean="0"/>
              <a:t>Apart from factories there are lots of vehicles in the streets of every more or less developed city. It includes cars, motorbikes, buses, minivans, trucks and other types of transport which use fuel.</a:t>
            </a:r>
            <a:endParaRPr lang="ru-RU" dirty="0"/>
          </a:p>
        </p:txBody>
      </p:sp>
      <p:pic>
        <p:nvPicPr>
          <p:cNvPr id="4" name="Рисунок 3" descr="item_3067.jpg"/>
          <p:cNvPicPr>
            <a:picLocks noChangeAspect="1"/>
          </p:cNvPicPr>
          <p:nvPr/>
        </p:nvPicPr>
        <p:blipFill>
          <a:blip r:embed="rId2" cstate="print"/>
          <a:stretch>
            <a:fillRect/>
          </a:stretch>
        </p:blipFill>
        <p:spPr>
          <a:xfrm>
            <a:off x="251520" y="2780928"/>
            <a:ext cx="3861048" cy="3861048"/>
          </a:xfrm>
          <a:prstGeom prst="rect">
            <a:avLst/>
          </a:prstGeom>
          <a:ln>
            <a:noFill/>
          </a:ln>
          <a:effectLst>
            <a:softEdge rad="112500"/>
          </a:effectLst>
        </p:spPr>
      </p:pic>
      <p:pic>
        <p:nvPicPr>
          <p:cNvPr id="5" name="Рисунок 4" descr="make-home-power-source_15413.jpg"/>
          <p:cNvPicPr>
            <a:picLocks noChangeAspect="1"/>
          </p:cNvPicPr>
          <p:nvPr/>
        </p:nvPicPr>
        <p:blipFill>
          <a:blip r:embed="rId3" cstate="print"/>
          <a:stretch>
            <a:fillRect/>
          </a:stretch>
        </p:blipFill>
        <p:spPr>
          <a:xfrm>
            <a:off x="4572000" y="2564904"/>
            <a:ext cx="4255621" cy="3193107"/>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5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5013176"/>
            <a:ext cx="8640960" cy="1844824"/>
          </a:xfrm>
        </p:spPr>
        <p:txBody>
          <a:bodyPr>
            <a:normAutofit/>
          </a:bodyPr>
          <a:lstStyle/>
          <a:p>
            <a:pPr algn="ctr"/>
            <a:r>
              <a:rPr lang="en-US" dirty="0" smtClean="0"/>
              <a:t>First of all, they exhaust toxic gases into the air. Secondly, they are considered to be the main noise offenders in the city. This problem progresses as the number of cars increases from year to year.</a:t>
            </a:r>
            <a:endParaRPr lang="ru-RU" dirty="0"/>
          </a:p>
        </p:txBody>
      </p:sp>
      <p:pic>
        <p:nvPicPr>
          <p:cNvPr id="4" name="Рисунок 3" descr="792856.jpg"/>
          <p:cNvPicPr>
            <a:picLocks noChangeAspect="1"/>
          </p:cNvPicPr>
          <p:nvPr/>
        </p:nvPicPr>
        <p:blipFill>
          <a:blip r:embed="rId2" cstate="print"/>
          <a:stretch>
            <a:fillRect/>
          </a:stretch>
        </p:blipFill>
        <p:spPr>
          <a:xfrm>
            <a:off x="3779912" y="836712"/>
            <a:ext cx="5038825" cy="3456384"/>
          </a:xfrm>
          <a:prstGeom prst="rect">
            <a:avLst/>
          </a:prstGeom>
          <a:ln>
            <a:noFill/>
          </a:ln>
          <a:effectLst>
            <a:softEdge rad="112500"/>
          </a:effectLst>
        </p:spPr>
      </p:pic>
      <p:pic>
        <p:nvPicPr>
          <p:cNvPr id="5" name="Рисунок 4" descr="ecological_transport_310853.jpg"/>
          <p:cNvPicPr>
            <a:picLocks noChangeAspect="1"/>
          </p:cNvPicPr>
          <p:nvPr/>
        </p:nvPicPr>
        <p:blipFill>
          <a:blip r:embed="rId3" cstate="print"/>
          <a:stretch>
            <a:fillRect/>
          </a:stretch>
        </p:blipFill>
        <p:spPr>
          <a:xfrm>
            <a:off x="0" y="1337286"/>
            <a:ext cx="3491880" cy="3434367"/>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5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36712"/>
            <a:ext cx="8712968" cy="4389120"/>
          </a:xfrm>
        </p:spPr>
        <p:txBody>
          <a:bodyPr/>
          <a:lstStyle/>
          <a:p>
            <a:pPr algn="ctr"/>
            <a:r>
              <a:rPr lang="en-US" dirty="0" smtClean="0"/>
              <a:t>Another problem which is worth mentioning is the tree cutting. Trees are a source of oxygen and clean air. So, by doing this people simply violate the biological balance.</a:t>
            </a:r>
            <a:endParaRPr lang="ru-RU" dirty="0"/>
          </a:p>
        </p:txBody>
      </p:sp>
      <p:pic>
        <p:nvPicPr>
          <p:cNvPr id="4" name="Рисунок 3" descr="deforestation-2-jpg.jpg"/>
          <p:cNvPicPr>
            <a:picLocks noChangeAspect="1"/>
          </p:cNvPicPr>
          <p:nvPr/>
        </p:nvPicPr>
        <p:blipFill>
          <a:blip r:embed="rId2" cstate="print"/>
          <a:stretch>
            <a:fillRect/>
          </a:stretch>
        </p:blipFill>
        <p:spPr>
          <a:xfrm>
            <a:off x="4163955" y="2492896"/>
            <a:ext cx="4512501" cy="3384376"/>
          </a:xfrm>
          <a:prstGeom prst="rect">
            <a:avLst/>
          </a:prstGeom>
          <a:ln>
            <a:noFill/>
          </a:ln>
          <a:effectLst>
            <a:softEdge rad="112500"/>
          </a:effectLst>
        </p:spPr>
      </p:pic>
      <p:pic>
        <p:nvPicPr>
          <p:cNvPr id="5" name="Рисунок 4" descr="item_3000.jpg"/>
          <p:cNvPicPr>
            <a:picLocks noChangeAspect="1"/>
          </p:cNvPicPr>
          <p:nvPr/>
        </p:nvPicPr>
        <p:blipFill>
          <a:blip r:embed="rId3" cstate="print"/>
          <a:stretch>
            <a:fillRect/>
          </a:stretch>
        </p:blipFill>
        <p:spPr>
          <a:xfrm>
            <a:off x="467544" y="3284984"/>
            <a:ext cx="3473936" cy="3300239"/>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16" presetClass="entr" presetSubtype="2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2468880"/>
            <a:ext cx="7643192" cy="2328272"/>
          </a:xfrm>
          <a:scene3d>
            <a:camera prst="isometricOffAxis2Left"/>
            <a:lightRig rig="threePt" dir="t"/>
          </a:scene3d>
        </p:spPr>
        <p:txBody>
          <a:bodyPr>
            <a:normAutofit/>
          </a:bodyP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your attention</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TotalTime>
  <Words>245</Words>
  <Application>Microsoft Office PowerPoint</Application>
  <PresentationFormat>Экран (4:3)</PresentationFormat>
  <Paragraphs>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Ecology</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Ильина Екатерина Алексеевна</dc:creator>
  <cp:lastModifiedBy>1</cp:lastModifiedBy>
  <cp:revision>6</cp:revision>
  <dcterms:created xsi:type="dcterms:W3CDTF">2015-03-02T15:18:14Z</dcterms:created>
  <dcterms:modified xsi:type="dcterms:W3CDTF">2015-10-01T04:14:07Z</dcterms:modified>
</cp:coreProperties>
</file>