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5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custShowLst>
    <p:custShow name="Произвольный показ 1" id="0">
      <p:sldLst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EE7700"/>
    <a:srgbClr val="E27100"/>
    <a:srgbClr val="FA7D00"/>
    <a:srgbClr val="FF8E1D"/>
    <a:srgbClr val="FF3300"/>
    <a:srgbClr val="2C2C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B51C7B-FBD5-4FED-9484-AC8E35D6DA9D}" type="doc">
      <dgm:prSet loTypeId="urn:microsoft.com/office/officeart/2005/8/layout/chevron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A92742B-5908-4962-8E64-C40E5CF014C5}">
      <dgm:prSet phldrT="[Текст]"/>
      <dgm:spPr/>
      <dgm:t>
        <a:bodyPr/>
        <a:lstStyle/>
        <a:p>
          <a:r>
            <a:rPr lang="ru-RU" dirty="0" smtClean="0"/>
            <a:t>.</a:t>
          </a:r>
          <a:endParaRPr lang="ru-RU" dirty="0"/>
        </a:p>
      </dgm:t>
    </dgm:pt>
    <dgm:pt modelId="{E547AF34-B6FC-436C-9592-A3518262899A}" type="parTrans" cxnId="{91045C37-E401-4B3F-83BF-5A5D5E8C1A5A}">
      <dgm:prSet/>
      <dgm:spPr/>
      <dgm:t>
        <a:bodyPr/>
        <a:lstStyle/>
        <a:p>
          <a:endParaRPr lang="ru-RU"/>
        </a:p>
      </dgm:t>
    </dgm:pt>
    <dgm:pt modelId="{83519385-C3B5-4C2C-9DD6-4F3195A5D866}" type="sibTrans" cxnId="{91045C37-E401-4B3F-83BF-5A5D5E8C1A5A}">
      <dgm:prSet/>
      <dgm:spPr/>
      <dgm:t>
        <a:bodyPr/>
        <a:lstStyle/>
        <a:p>
          <a:endParaRPr lang="ru-RU"/>
        </a:p>
      </dgm:t>
    </dgm:pt>
    <dgm:pt modelId="{2A2D0F75-8426-4AAA-9581-80727B99912E}">
      <dgm:prSet phldrT="[Текст]" custT="1"/>
      <dgm:spPr/>
      <dgm:t>
        <a:bodyPr/>
        <a:lstStyle/>
        <a:p>
          <a:r>
            <a:rPr lang="ru-RU" sz="1800" b="1" dirty="0" smtClean="0"/>
            <a:t>осуществление депозитных и других операций по привлечению денежных средств</a:t>
          </a:r>
          <a:endParaRPr lang="ru-RU" sz="1800" b="1" dirty="0"/>
        </a:p>
      </dgm:t>
    </dgm:pt>
    <dgm:pt modelId="{FFD70F46-9697-4DD5-BF10-4C4B6EE72E59}" type="parTrans" cxnId="{DBE1EC55-FD06-43AA-9688-E4B1AB1B13E3}">
      <dgm:prSet/>
      <dgm:spPr/>
      <dgm:t>
        <a:bodyPr/>
        <a:lstStyle/>
        <a:p>
          <a:endParaRPr lang="ru-RU"/>
        </a:p>
      </dgm:t>
    </dgm:pt>
    <dgm:pt modelId="{BFEC8F0D-3C9E-4145-9605-14CEC3F3779D}" type="sibTrans" cxnId="{DBE1EC55-FD06-43AA-9688-E4B1AB1B13E3}">
      <dgm:prSet/>
      <dgm:spPr/>
      <dgm:t>
        <a:bodyPr/>
        <a:lstStyle/>
        <a:p>
          <a:endParaRPr lang="ru-RU"/>
        </a:p>
      </dgm:t>
    </dgm:pt>
    <dgm:pt modelId="{A19AF4E4-B665-4349-B252-9872E9783B7B}">
      <dgm:prSet phldrT="[Текст]" custT="1"/>
      <dgm:spPr/>
      <dgm:t>
        <a:bodyPr/>
        <a:lstStyle/>
        <a:p>
          <a:r>
            <a:rPr lang="ru-RU" sz="1800" b="1" dirty="0" smtClean="0"/>
            <a:t>сбор и анализ информации о финансовом состоянии клиентов</a:t>
          </a:r>
          <a:endParaRPr lang="ru-RU" sz="1800" b="1" dirty="0"/>
        </a:p>
      </dgm:t>
    </dgm:pt>
    <dgm:pt modelId="{46F7B5D0-3894-41A6-B8DD-01AB98412787}" type="parTrans" cxnId="{112EFF4C-0E0C-45C0-97B4-5C8FDB6F3396}">
      <dgm:prSet/>
      <dgm:spPr/>
      <dgm:t>
        <a:bodyPr/>
        <a:lstStyle/>
        <a:p>
          <a:endParaRPr lang="ru-RU"/>
        </a:p>
      </dgm:t>
    </dgm:pt>
    <dgm:pt modelId="{990C10FD-AE86-4820-952D-C28BDCB57D6B}" type="sibTrans" cxnId="{112EFF4C-0E0C-45C0-97B4-5C8FDB6F3396}">
      <dgm:prSet/>
      <dgm:spPr/>
      <dgm:t>
        <a:bodyPr/>
        <a:lstStyle/>
        <a:p>
          <a:endParaRPr lang="ru-RU"/>
        </a:p>
      </dgm:t>
    </dgm:pt>
    <dgm:pt modelId="{0666D849-726A-4512-886B-3A30DF806365}">
      <dgm:prSet phldrT="[Текст]"/>
      <dgm:spPr/>
      <dgm:t>
        <a:bodyPr/>
        <a:lstStyle/>
        <a:p>
          <a:r>
            <a:rPr lang="ru-RU" dirty="0" smtClean="0"/>
            <a:t>.</a:t>
          </a:r>
          <a:endParaRPr lang="ru-RU" dirty="0"/>
        </a:p>
      </dgm:t>
    </dgm:pt>
    <dgm:pt modelId="{0EBE8275-6C8B-4B16-A1CB-514504685258}" type="parTrans" cxnId="{5AEEF08E-7833-451C-B63B-80CBA2D0E2AE}">
      <dgm:prSet/>
      <dgm:spPr/>
      <dgm:t>
        <a:bodyPr/>
        <a:lstStyle/>
        <a:p>
          <a:endParaRPr lang="ru-RU"/>
        </a:p>
      </dgm:t>
    </dgm:pt>
    <dgm:pt modelId="{543AE830-6062-4A2F-9EC8-1EB48E969691}" type="sibTrans" cxnId="{5AEEF08E-7833-451C-B63B-80CBA2D0E2AE}">
      <dgm:prSet/>
      <dgm:spPr/>
      <dgm:t>
        <a:bodyPr/>
        <a:lstStyle/>
        <a:p>
          <a:endParaRPr lang="ru-RU"/>
        </a:p>
      </dgm:t>
    </dgm:pt>
    <dgm:pt modelId="{401C8AEB-6B15-4B94-A624-DCE99B69D508}">
      <dgm:prSet phldrT="[Текст]" custT="1"/>
      <dgm:spPr/>
      <dgm:t>
        <a:bodyPr/>
        <a:lstStyle/>
        <a:p>
          <a:r>
            <a:rPr lang="ru-RU" sz="1800" b="1" dirty="0" smtClean="0"/>
            <a:t>оформление операций по предоставлению кредитов, контроль за их использованием и погашением, сохранностью обеспечения</a:t>
          </a:r>
          <a:endParaRPr lang="ru-RU" sz="1800" b="1" dirty="0"/>
        </a:p>
      </dgm:t>
    </dgm:pt>
    <dgm:pt modelId="{EEF4C541-C78B-4203-9D8F-EFA644303AAE}" type="parTrans" cxnId="{C9DC0B03-B7C6-4C43-96D7-651D94BC007D}">
      <dgm:prSet/>
      <dgm:spPr/>
      <dgm:t>
        <a:bodyPr/>
        <a:lstStyle/>
        <a:p>
          <a:endParaRPr lang="ru-RU"/>
        </a:p>
      </dgm:t>
    </dgm:pt>
    <dgm:pt modelId="{41991C0E-D564-4AA9-B36F-D0DD4EBDF683}" type="sibTrans" cxnId="{C9DC0B03-B7C6-4C43-96D7-651D94BC007D}">
      <dgm:prSet/>
      <dgm:spPr/>
      <dgm:t>
        <a:bodyPr/>
        <a:lstStyle/>
        <a:p>
          <a:endParaRPr lang="ru-RU"/>
        </a:p>
      </dgm:t>
    </dgm:pt>
    <dgm:pt modelId="{52F84B97-6B4B-4250-B648-12C4FA4E5FFB}">
      <dgm:prSet phldrT="[Текст]" custT="1"/>
      <dgm:spPr/>
      <dgm:t>
        <a:bodyPr/>
        <a:lstStyle/>
        <a:p>
          <a:r>
            <a:rPr lang="ru-RU" sz="1800" b="1" smtClean="0"/>
            <a:t>проведение лизинговых операций, операций с ценными бумагами, иностранной валютой и прочих банковских операций и сделок</a:t>
          </a:r>
          <a:endParaRPr lang="ru-RU" sz="1800" b="1" dirty="0"/>
        </a:p>
      </dgm:t>
    </dgm:pt>
    <dgm:pt modelId="{57ECE6B1-2EA6-454D-AABC-C58BE51CF194}" type="parTrans" cxnId="{C8FF9459-93A8-46DE-A262-A2C454936B0E}">
      <dgm:prSet/>
      <dgm:spPr/>
      <dgm:t>
        <a:bodyPr/>
        <a:lstStyle/>
        <a:p>
          <a:endParaRPr lang="ru-RU"/>
        </a:p>
      </dgm:t>
    </dgm:pt>
    <dgm:pt modelId="{89E72331-CD48-4811-A74B-E225C51F9173}" type="sibTrans" cxnId="{C8FF9459-93A8-46DE-A262-A2C454936B0E}">
      <dgm:prSet/>
      <dgm:spPr/>
      <dgm:t>
        <a:bodyPr/>
        <a:lstStyle/>
        <a:p>
          <a:endParaRPr lang="ru-RU"/>
        </a:p>
      </dgm:t>
    </dgm:pt>
    <dgm:pt modelId="{3E0DC35A-4A12-4540-A9EA-0B01FB0A4C85}">
      <dgm:prSet phldrT="[Текст]"/>
      <dgm:spPr/>
      <dgm:t>
        <a:bodyPr/>
        <a:lstStyle/>
        <a:p>
          <a:r>
            <a:rPr lang="ru-RU" dirty="0" smtClean="0"/>
            <a:t>.</a:t>
          </a:r>
          <a:endParaRPr lang="ru-RU" dirty="0"/>
        </a:p>
      </dgm:t>
    </dgm:pt>
    <dgm:pt modelId="{A3418459-7DA1-45EC-AB89-9A0950BA1B78}" type="parTrans" cxnId="{CCFD9F1E-65B1-4D66-89C4-BE3E750FEF66}">
      <dgm:prSet/>
      <dgm:spPr/>
      <dgm:t>
        <a:bodyPr/>
        <a:lstStyle/>
        <a:p>
          <a:endParaRPr lang="ru-RU"/>
        </a:p>
      </dgm:t>
    </dgm:pt>
    <dgm:pt modelId="{14BA43B9-EE6D-4617-8B12-F11B558DD231}" type="sibTrans" cxnId="{CCFD9F1E-65B1-4D66-89C4-BE3E750FEF66}">
      <dgm:prSet/>
      <dgm:spPr/>
      <dgm:t>
        <a:bodyPr/>
        <a:lstStyle/>
        <a:p>
          <a:endParaRPr lang="ru-RU"/>
        </a:p>
      </dgm:t>
    </dgm:pt>
    <dgm:pt modelId="{3EB46725-E8CE-46C6-8EDC-538D143D1690}">
      <dgm:prSet phldrT="[Текст]" custT="1"/>
      <dgm:spPr/>
      <dgm:t>
        <a:bodyPr/>
        <a:lstStyle/>
        <a:p>
          <a:r>
            <a:rPr lang="ru-RU" sz="1800" b="1" dirty="0" smtClean="0"/>
            <a:t>обеспечение кассового обслуживания клиентов, контроль за соблюдением клиентами кассовой дисциплины</a:t>
          </a:r>
          <a:endParaRPr lang="ru-RU" sz="1800" b="1" dirty="0"/>
        </a:p>
      </dgm:t>
    </dgm:pt>
    <dgm:pt modelId="{EBB24DCA-E0E8-4A5E-8B80-9DF1F1D2E25C}" type="parTrans" cxnId="{9D088CB2-5A5F-4724-89CD-9C3E6643BEA9}">
      <dgm:prSet/>
      <dgm:spPr/>
      <dgm:t>
        <a:bodyPr/>
        <a:lstStyle/>
        <a:p>
          <a:endParaRPr lang="ru-RU"/>
        </a:p>
      </dgm:t>
    </dgm:pt>
    <dgm:pt modelId="{D5EF6ED8-AA2A-4B01-8B55-565A6606445E}" type="sibTrans" cxnId="{9D088CB2-5A5F-4724-89CD-9C3E6643BEA9}">
      <dgm:prSet/>
      <dgm:spPr/>
      <dgm:t>
        <a:bodyPr/>
        <a:lstStyle/>
        <a:p>
          <a:endParaRPr lang="ru-RU"/>
        </a:p>
      </dgm:t>
    </dgm:pt>
    <dgm:pt modelId="{779036B1-DDA3-4FA1-A466-0D4A80946C78}">
      <dgm:prSet phldrT="[Текст]" custT="1"/>
      <dgm:spPr/>
      <dgm:t>
        <a:bodyPr/>
        <a:lstStyle/>
        <a:p>
          <a:r>
            <a:rPr lang="ru-RU" sz="1800" b="1" dirty="0" smtClean="0"/>
            <a:t>выполнение финансово-экономических расчетов, применяемых в банковских операциях; оформление, ведение и хранение документации по совершаемым операциям и сделкам</a:t>
          </a:r>
          <a:endParaRPr lang="ru-RU" sz="1800" b="1" dirty="0"/>
        </a:p>
      </dgm:t>
    </dgm:pt>
    <dgm:pt modelId="{756B65AC-9FAB-4401-A894-4994AAB6DB10}" type="parTrans" cxnId="{DFAAF2A5-204E-4B60-906D-9FD69B64D1DC}">
      <dgm:prSet/>
      <dgm:spPr/>
      <dgm:t>
        <a:bodyPr/>
        <a:lstStyle/>
        <a:p>
          <a:endParaRPr lang="ru-RU"/>
        </a:p>
      </dgm:t>
    </dgm:pt>
    <dgm:pt modelId="{16ABC7AC-0BDD-4D35-AC6D-023EBF64B01A}" type="sibTrans" cxnId="{DFAAF2A5-204E-4B60-906D-9FD69B64D1DC}">
      <dgm:prSet/>
      <dgm:spPr/>
      <dgm:t>
        <a:bodyPr/>
        <a:lstStyle/>
        <a:p>
          <a:endParaRPr lang="ru-RU"/>
        </a:p>
      </dgm:t>
    </dgm:pt>
    <dgm:pt modelId="{8FAFFFF2-B955-47A4-900C-713CB77640BF}" type="pres">
      <dgm:prSet presAssocID="{4CB51C7B-FBD5-4FED-9484-AC8E35D6DA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FE71CE-3238-4FC8-A724-3A1AA6CA201E}" type="pres">
      <dgm:prSet presAssocID="{8A92742B-5908-4962-8E64-C40E5CF014C5}" presName="composite" presStyleCnt="0"/>
      <dgm:spPr/>
    </dgm:pt>
    <dgm:pt modelId="{CE2DA386-EF59-479B-8009-C1FA9A066C7B}" type="pres">
      <dgm:prSet presAssocID="{8A92742B-5908-4962-8E64-C40E5CF014C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52BA2-E477-426F-A981-FD03BE8A5AC1}" type="pres">
      <dgm:prSet presAssocID="{8A92742B-5908-4962-8E64-C40E5CF014C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7D6C5-5064-4667-B07E-4CB5ACE3CCD8}" type="pres">
      <dgm:prSet presAssocID="{83519385-C3B5-4C2C-9DD6-4F3195A5D866}" presName="sp" presStyleCnt="0"/>
      <dgm:spPr/>
    </dgm:pt>
    <dgm:pt modelId="{8EBB6DC6-0888-4911-A74F-78B418E03AD3}" type="pres">
      <dgm:prSet presAssocID="{0666D849-726A-4512-886B-3A30DF806365}" presName="composite" presStyleCnt="0"/>
      <dgm:spPr/>
    </dgm:pt>
    <dgm:pt modelId="{A996AEC9-C941-49FB-86A4-F93E0A73DEAD}" type="pres">
      <dgm:prSet presAssocID="{0666D849-726A-4512-886B-3A30DF80636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12063-AC5C-41B0-B585-3AD83DD35E0A}" type="pres">
      <dgm:prSet presAssocID="{0666D849-726A-4512-886B-3A30DF806365}" presName="descendantText" presStyleLbl="alignAcc1" presStyleIdx="1" presStyleCnt="3" custScaleY="128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07812-8E0A-457E-99D1-4575975BB0E1}" type="pres">
      <dgm:prSet presAssocID="{543AE830-6062-4A2F-9EC8-1EB48E969691}" presName="sp" presStyleCnt="0"/>
      <dgm:spPr/>
    </dgm:pt>
    <dgm:pt modelId="{241035D8-4337-40AC-AFFE-12B962A5AE10}" type="pres">
      <dgm:prSet presAssocID="{3E0DC35A-4A12-4540-A9EA-0B01FB0A4C85}" presName="composite" presStyleCnt="0"/>
      <dgm:spPr/>
    </dgm:pt>
    <dgm:pt modelId="{12FD5570-7AF6-4ABB-B2FE-A7532516B201}" type="pres">
      <dgm:prSet presAssocID="{3E0DC35A-4A12-4540-A9EA-0B01FB0A4C8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A738A-144A-47FB-8AB9-3A662E400C1A}" type="pres">
      <dgm:prSet presAssocID="{3E0DC35A-4A12-4540-A9EA-0B01FB0A4C85}" presName="descendantText" presStyleLbl="alignAcc1" presStyleIdx="2" presStyleCnt="3" custScaleY="130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BA3A25-DD9A-4229-BE1D-9805E130156A}" type="presOf" srcId="{0666D849-726A-4512-886B-3A30DF806365}" destId="{A996AEC9-C941-49FB-86A4-F93E0A73DEAD}" srcOrd="0" destOrd="0" presId="urn:microsoft.com/office/officeart/2005/8/layout/chevron2"/>
    <dgm:cxn modelId="{77D7847D-ECF7-48CF-893D-4F48F39CDEB6}" type="presOf" srcId="{779036B1-DDA3-4FA1-A466-0D4A80946C78}" destId="{E1FA738A-144A-47FB-8AB9-3A662E400C1A}" srcOrd="0" destOrd="1" presId="urn:microsoft.com/office/officeart/2005/8/layout/chevron2"/>
    <dgm:cxn modelId="{91045C37-E401-4B3F-83BF-5A5D5E8C1A5A}" srcId="{4CB51C7B-FBD5-4FED-9484-AC8E35D6DA9D}" destId="{8A92742B-5908-4962-8E64-C40E5CF014C5}" srcOrd="0" destOrd="0" parTransId="{E547AF34-B6FC-436C-9592-A3518262899A}" sibTransId="{83519385-C3B5-4C2C-9DD6-4F3195A5D866}"/>
    <dgm:cxn modelId="{CCFD9F1E-65B1-4D66-89C4-BE3E750FEF66}" srcId="{4CB51C7B-FBD5-4FED-9484-AC8E35D6DA9D}" destId="{3E0DC35A-4A12-4540-A9EA-0B01FB0A4C85}" srcOrd="2" destOrd="0" parTransId="{A3418459-7DA1-45EC-AB89-9A0950BA1B78}" sibTransId="{14BA43B9-EE6D-4617-8B12-F11B558DD231}"/>
    <dgm:cxn modelId="{A021F753-9812-482C-A7DB-0F5C6A19F42A}" type="presOf" srcId="{3EB46725-E8CE-46C6-8EDC-538D143D1690}" destId="{E1FA738A-144A-47FB-8AB9-3A662E400C1A}" srcOrd="0" destOrd="0" presId="urn:microsoft.com/office/officeart/2005/8/layout/chevron2"/>
    <dgm:cxn modelId="{D29D94B0-C946-4087-8D96-6243074E8014}" type="presOf" srcId="{3E0DC35A-4A12-4540-A9EA-0B01FB0A4C85}" destId="{12FD5570-7AF6-4ABB-B2FE-A7532516B201}" srcOrd="0" destOrd="0" presId="urn:microsoft.com/office/officeart/2005/8/layout/chevron2"/>
    <dgm:cxn modelId="{C8FF9459-93A8-46DE-A262-A2C454936B0E}" srcId="{0666D849-726A-4512-886B-3A30DF806365}" destId="{52F84B97-6B4B-4250-B648-12C4FA4E5FFB}" srcOrd="1" destOrd="0" parTransId="{57ECE6B1-2EA6-454D-AABC-C58BE51CF194}" sibTransId="{89E72331-CD48-4811-A74B-E225C51F9173}"/>
    <dgm:cxn modelId="{9D088CB2-5A5F-4724-89CD-9C3E6643BEA9}" srcId="{3E0DC35A-4A12-4540-A9EA-0B01FB0A4C85}" destId="{3EB46725-E8CE-46C6-8EDC-538D143D1690}" srcOrd="0" destOrd="0" parTransId="{EBB24DCA-E0E8-4A5E-8B80-9DF1F1D2E25C}" sibTransId="{D5EF6ED8-AA2A-4B01-8B55-565A6606445E}"/>
    <dgm:cxn modelId="{D3DDC0FC-41CB-4110-B531-B79D066878BD}" type="presOf" srcId="{401C8AEB-6B15-4B94-A624-DCE99B69D508}" destId="{8E412063-AC5C-41B0-B585-3AD83DD35E0A}" srcOrd="0" destOrd="0" presId="urn:microsoft.com/office/officeart/2005/8/layout/chevron2"/>
    <dgm:cxn modelId="{AEBC08A3-42A6-43AE-8BBC-C34192307121}" type="presOf" srcId="{A19AF4E4-B665-4349-B252-9872E9783B7B}" destId="{E6152BA2-E477-426F-A981-FD03BE8A5AC1}" srcOrd="0" destOrd="1" presId="urn:microsoft.com/office/officeart/2005/8/layout/chevron2"/>
    <dgm:cxn modelId="{6DE1479A-227E-412A-AA26-48D3AF407BA0}" type="presOf" srcId="{8A92742B-5908-4962-8E64-C40E5CF014C5}" destId="{CE2DA386-EF59-479B-8009-C1FA9A066C7B}" srcOrd="0" destOrd="0" presId="urn:microsoft.com/office/officeart/2005/8/layout/chevron2"/>
    <dgm:cxn modelId="{A6220195-9576-46A7-8A8D-1F2C2939C210}" type="presOf" srcId="{52F84B97-6B4B-4250-B648-12C4FA4E5FFB}" destId="{8E412063-AC5C-41B0-B585-3AD83DD35E0A}" srcOrd="0" destOrd="1" presId="urn:microsoft.com/office/officeart/2005/8/layout/chevron2"/>
    <dgm:cxn modelId="{5AEEF08E-7833-451C-B63B-80CBA2D0E2AE}" srcId="{4CB51C7B-FBD5-4FED-9484-AC8E35D6DA9D}" destId="{0666D849-726A-4512-886B-3A30DF806365}" srcOrd="1" destOrd="0" parTransId="{0EBE8275-6C8B-4B16-A1CB-514504685258}" sibTransId="{543AE830-6062-4A2F-9EC8-1EB48E969691}"/>
    <dgm:cxn modelId="{DFAAF2A5-204E-4B60-906D-9FD69B64D1DC}" srcId="{3E0DC35A-4A12-4540-A9EA-0B01FB0A4C85}" destId="{779036B1-DDA3-4FA1-A466-0D4A80946C78}" srcOrd="1" destOrd="0" parTransId="{756B65AC-9FAB-4401-A894-4994AAB6DB10}" sibTransId="{16ABC7AC-0BDD-4D35-AC6D-023EBF64B01A}"/>
    <dgm:cxn modelId="{C9DC0B03-B7C6-4C43-96D7-651D94BC007D}" srcId="{0666D849-726A-4512-886B-3A30DF806365}" destId="{401C8AEB-6B15-4B94-A624-DCE99B69D508}" srcOrd="0" destOrd="0" parTransId="{EEF4C541-C78B-4203-9D8F-EFA644303AAE}" sibTransId="{41991C0E-D564-4AA9-B36F-D0DD4EBDF683}"/>
    <dgm:cxn modelId="{EB3C51F6-AB3F-4A28-9E83-8881FF0CE7BD}" type="presOf" srcId="{4CB51C7B-FBD5-4FED-9484-AC8E35D6DA9D}" destId="{8FAFFFF2-B955-47A4-900C-713CB77640BF}" srcOrd="0" destOrd="0" presId="urn:microsoft.com/office/officeart/2005/8/layout/chevron2"/>
    <dgm:cxn modelId="{59B1AB6E-3FD1-41E7-A4E8-69F7E7011D49}" type="presOf" srcId="{2A2D0F75-8426-4AAA-9581-80727B99912E}" destId="{E6152BA2-E477-426F-A981-FD03BE8A5AC1}" srcOrd="0" destOrd="0" presId="urn:microsoft.com/office/officeart/2005/8/layout/chevron2"/>
    <dgm:cxn modelId="{112EFF4C-0E0C-45C0-97B4-5C8FDB6F3396}" srcId="{8A92742B-5908-4962-8E64-C40E5CF014C5}" destId="{A19AF4E4-B665-4349-B252-9872E9783B7B}" srcOrd="1" destOrd="0" parTransId="{46F7B5D0-3894-41A6-B8DD-01AB98412787}" sibTransId="{990C10FD-AE86-4820-952D-C28BDCB57D6B}"/>
    <dgm:cxn modelId="{DBE1EC55-FD06-43AA-9688-E4B1AB1B13E3}" srcId="{8A92742B-5908-4962-8E64-C40E5CF014C5}" destId="{2A2D0F75-8426-4AAA-9581-80727B99912E}" srcOrd="0" destOrd="0" parTransId="{FFD70F46-9697-4DD5-BF10-4C4B6EE72E59}" sibTransId="{BFEC8F0D-3C9E-4145-9605-14CEC3F3779D}"/>
    <dgm:cxn modelId="{ABDE595B-8004-4044-826D-249F1E62232D}" type="presParOf" srcId="{8FAFFFF2-B955-47A4-900C-713CB77640BF}" destId="{2EFE71CE-3238-4FC8-A724-3A1AA6CA201E}" srcOrd="0" destOrd="0" presId="urn:microsoft.com/office/officeart/2005/8/layout/chevron2"/>
    <dgm:cxn modelId="{8DF29239-3386-48F5-9791-30860BCF034B}" type="presParOf" srcId="{2EFE71CE-3238-4FC8-A724-3A1AA6CA201E}" destId="{CE2DA386-EF59-479B-8009-C1FA9A066C7B}" srcOrd="0" destOrd="0" presId="urn:microsoft.com/office/officeart/2005/8/layout/chevron2"/>
    <dgm:cxn modelId="{F0DF0F7B-1DBA-4D71-BF44-1B4C0B78CEA3}" type="presParOf" srcId="{2EFE71CE-3238-4FC8-A724-3A1AA6CA201E}" destId="{E6152BA2-E477-426F-A981-FD03BE8A5AC1}" srcOrd="1" destOrd="0" presId="urn:microsoft.com/office/officeart/2005/8/layout/chevron2"/>
    <dgm:cxn modelId="{2840D15C-3328-4CEA-90CC-22C35C083576}" type="presParOf" srcId="{8FAFFFF2-B955-47A4-900C-713CB77640BF}" destId="{AD37D6C5-5064-4667-B07E-4CB5ACE3CCD8}" srcOrd="1" destOrd="0" presId="urn:microsoft.com/office/officeart/2005/8/layout/chevron2"/>
    <dgm:cxn modelId="{2A390A8C-D894-4EF0-B131-E1A76EED503E}" type="presParOf" srcId="{8FAFFFF2-B955-47A4-900C-713CB77640BF}" destId="{8EBB6DC6-0888-4911-A74F-78B418E03AD3}" srcOrd="2" destOrd="0" presId="urn:microsoft.com/office/officeart/2005/8/layout/chevron2"/>
    <dgm:cxn modelId="{00B85164-2793-4DDF-B915-CE984E6E9BD6}" type="presParOf" srcId="{8EBB6DC6-0888-4911-A74F-78B418E03AD3}" destId="{A996AEC9-C941-49FB-86A4-F93E0A73DEAD}" srcOrd="0" destOrd="0" presId="urn:microsoft.com/office/officeart/2005/8/layout/chevron2"/>
    <dgm:cxn modelId="{12E7F5CC-1EB4-4329-A7C1-82038F7C2CA7}" type="presParOf" srcId="{8EBB6DC6-0888-4911-A74F-78B418E03AD3}" destId="{8E412063-AC5C-41B0-B585-3AD83DD35E0A}" srcOrd="1" destOrd="0" presId="urn:microsoft.com/office/officeart/2005/8/layout/chevron2"/>
    <dgm:cxn modelId="{DD48E39E-2E8F-4641-A641-2AD7C37F1C24}" type="presParOf" srcId="{8FAFFFF2-B955-47A4-900C-713CB77640BF}" destId="{1C607812-8E0A-457E-99D1-4575975BB0E1}" srcOrd="3" destOrd="0" presId="urn:microsoft.com/office/officeart/2005/8/layout/chevron2"/>
    <dgm:cxn modelId="{8677C994-F528-4DC3-B644-74FF87CEC7DC}" type="presParOf" srcId="{8FAFFFF2-B955-47A4-900C-713CB77640BF}" destId="{241035D8-4337-40AC-AFFE-12B962A5AE10}" srcOrd="4" destOrd="0" presId="urn:microsoft.com/office/officeart/2005/8/layout/chevron2"/>
    <dgm:cxn modelId="{4074B9CC-0C2A-425A-B8D5-E15D518A4A3D}" type="presParOf" srcId="{241035D8-4337-40AC-AFFE-12B962A5AE10}" destId="{12FD5570-7AF6-4ABB-B2FE-A7532516B201}" srcOrd="0" destOrd="0" presId="urn:microsoft.com/office/officeart/2005/8/layout/chevron2"/>
    <dgm:cxn modelId="{A5C57925-B107-4008-BC0F-4181768A0EBB}" type="presParOf" srcId="{241035D8-4337-40AC-AFFE-12B962A5AE10}" destId="{E1FA738A-144A-47FB-8AB9-3A662E400C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8170C-0A11-45C9-83BC-A9A2713520ED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9E0F6F-A9FB-49E4-8CF5-7C476E397391}">
      <dgm:prSet phldrT="[Текст]"/>
      <dgm:spPr/>
      <dgm:t>
        <a:bodyPr/>
        <a:lstStyle/>
        <a:p>
          <a:r>
            <a:rPr lang="en-US" dirty="0" smtClean="0"/>
            <a:t>$</a:t>
          </a:r>
          <a:endParaRPr lang="ru-RU" dirty="0"/>
        </a:p>
      </dgm:t>
    </dgm:pt>
    <dgm:pt modelId="{811DC767-26AE-4EC8-959C-278D53BF6E4C}" type="parTrans" cxnId="{2D9B3888-1372-4229-9450-2E72C958498D}">
      <dgm:prSet/>
      <dgm:spPr/>
      <dgm:t>
        <a:bodyPr/>
        <a:lstStyle/>
        <a:p>
          <a:endParaRPr lang="ru-RU"/>
        </a:p>
      </dgm:t>
    </dgm:pt>
    <dgm:pt modelId="{CB57EC9C-B3AC-4877-8775-5A601FA1C20A}" type="sibTrans" cxnId="{2D9B3888-1372-4229-9450-2E72C958498D}">
      <dgm:prSet/>
      <dgm:spPr/>
      <dgm:t>
        <a:bodyPr/>
        <a:lstStyle/>
        <a:p>
          <a:endParaRPr lang="ru-RU"/>
        </a:p>
      </dgm:t>
    </dgm:pt>
    <dgm:pt modelId="{20E16C15-7FB4-41C6-99BB-FF59A196D0D6}">
      <dgm:prSet phldrT="[Текст]" custT="1"/>
      <dgm:spPr/>
      <dgm:t>
        <a:bodyPr/>
        <a:lstStyle/>
        <a:p>
          <a:r>
            <a:rPr lang="ru-RU" sz="2000" b="1" dirty="0" smtClean="0"/>
            <a:t>осуществление налично-денежных операций</a:t>
          </a:r>
          <a:endParaRPr lang="ru-RU" sz="2000" b="1" dirty="0"/>
        </a:p>
      </dgm:t>
    </dgm:pt>
    <dgm:pt modelId="{1D1DDD3C-EA51-416F-BDD2-81DB910A2571}" type="parTrans" cxnId="{6054E64C-2D11-4FE7-9DD0-C51973112499}">
      <dgm:prSet/>
      <dgm:spPr/>
      <dgm:t>
        <a:bodyPr/>
        <a:lstStyle/>
        <a:p>
          <a:endParaRPr lang="ru-RU"/>
        </a:p>
      </dgm:t>
    </dgm:pt>
    <dgm:pt modelId="{72CAB7AC-DEAD-4A1A-9B90-11E2BE5636B2}" type="sibTrans" cxnId="{6054E64C-2D11-4FE7-9DD0-C51973112499}">
      <dgm:prSet/>
      <dgm:spPr/>
      <dgm:t>
        <a:bodyPr/>
        <a:lstStyle/>
        <a:p>
          <a:endParaRPr lang="ru-RU"/>
        </a:p>
      </dgm:t>
    </dgm:pt>
    <dgm:pt modelId="{4CAC14FD-7D53-4D79-AD62-FAF63EE0DF4B}">
      <dgm:prSet phldrT="[Текст]" custT="1"/>
      <dgm:spPr/>
      <dgm:t>
        <a:bodyPr/>
        <a:lstStyle/>
        <a:p>
          <a:r>
            <a:rPr lang="ru-RU" sz="2000" b="1" dirty="0" smtClean="0"/>
            <a:t>ведение счетов юридических и физических лиц, корреспондентских счетов кредитных организаций, счетов бюджетов разных уровней, внебюджетных фондов</a:t>
          </a:r>
          <a:endParaRPr lang="ru-RU" sz="2000" b="1" dirty="0"/>
        </a:p>
      </dgm:t>
    </dgm:pt>
    <dgm:pt modelId="{6D17FB4E-CF8F-4364-9F91-D880FC73F9A5}" type="parTrans" cxnId="{54DF45B1-AD1D-45F2-B95C-7116796353FC}">
      <dgm:prSet/>
      <dgm:spPr/>
      <dgm:t>
        <a:bodyPr/>
        <a:lstStyle/>
        <a:p>
          <a:endParaRPr lang="ru-RU"/>
        </a:p>
      </dgm:t>
    </dgm:pt>
    <dgm:pt modelId="{082310BF-DC1F-42B6-979D-9F49AD8E98AF}" type="sibTrans" cxnId="{54DF45B1-AD1D-45F2-B95C-7116796353FC}">
      <dgm:prSet/>
      <dgm:spPr/>
      <dgm:t>
        <a:bodyPr/>
        <a:lstStyle/>
        <a:p>
          <a:endParaRPr lang="ru-RU"/>
        </a:p>
      </dgm:t>
    </dgm:pt>
    <dgm:pt modelId="{44CC7A41-CC9F-4FA8-A552-9429B797A662}">
      <dgm:prSet phldrT="[Текст]"/>
      <dgm:spPr/>
      <dgm:t>
        <a:bodyPr/>
        <a:lstStyle/>
        <a:p>
          <a:r>
            <a:rPr lang="ru-RU" dirty="0" smtClean="0"/>
            <a:t>%</a:t>
          </a:r>
          <a:endParaRPr lang="ru-RU" dirty="0"/>
        </a:p>
      </dgm:t>
    </dgm:pt>
    <dgm:pt modelId="{4B0A2BD2-58C8-477A-85D8-7A486C101B48}" type="parTrans" cxnId="{27FAFE46-D38E-4001-BDF6-F16615B5286E}">
      <dgm:prSet/>
      <dgm:spPr/>
      <dgm:t>
        <a:bodyPr/>
        <a:lstStyle/>
        <a:p>
          <a:endParaRPr lang="ru-RU"/>
        </a:p>
      </dgm:t>
    </dgm:pt>
    <dgm:pt modelId="{46D89F4A-6D61-4084-AAD8-C987F7A836E3}" type="sibTrans" cxnId="{27FAFE46-D38E-4001-BDF6-F16615B5286E}">
      <dgm:prSet/>
      <dgm:spPr/>
      <dgm:t>
        <a:bodyPr/>
        <a:lstStyle/>
        <a:p>
          <a:endParaRPr lang="ru-RU"/>
        </a:p>
      </dgm:t>
    </dgm:pt>
    <dgm:pt modelId="{B250BA32-C73C-4192-8B1F-888DC9F83EBA}">
      <dgm:prSet phldrT="[Текст]" custT="1"/>
      <dgm:spPr/>
      <dgm:t>
        <a:bodyPr/>
        <a:lstStyle/>
        <a:p>
          <a:r>
            <a:rPr lang="ru-RU" sz="2000" b="1" dirty="0" smtClean="0"/>
            <a:t>проведение расчетных операций, межбанковских расчетов</a:t>
          </a:r>
          <a:endParaRPr lang="ru-RU" sz="2000" b="1" dirty="0"/>
        </a:p>
      </dgm:t>
    </dgm:pt>
    <dgm:pt modelId="{C07AF5FA-34DF-413B-BB59-FDD38BD4ED0C}" type="parTrans" cxnId="{383889B3-33AC-449C-8BCF-D55C69110D39}">
      <dgm:prSet/>
      <dgm:spPr/>
      <dgm:t>
        <a:bodyPr/>
        <a:lstStyle/>
        <a:p>
          <a:endParaRPr lang="ru-RU"/>
        </a:p>
      </dgm:t>
    </dgm:pt>
    <dgm:pt modelId="{EA434226-8213-44C8-B05F-C87A99C7425D}" type="sibTrans" cxnId="{383889B3-33AC-449C-8BCF-D55C69110D39}">
      <dgm:prSet/>
      <dgm:spPr/>
      <dgm:t>
        <a:bodyPr/>
        <a:lstStyle/>
        <a:p>
          <a:endParaRPr lang="ru-RU"/>
        </a:p>
      </dgm:t>
    </dgm:pt>
    <dgm:pt modelId="{246C6612-2F04-4089-A587-79618EC0C5B0}">
      <dgm:prSet phldrT="[Текст]" custT="1"/>
      <dgm:spPr/>
      <dgm:t>
        <a:bodyPr/>
        <a:lstStyle/>
        <a:p>
          <a:r>
            <a:rPr lang="ru-RU" sz="2000" b="1" dirty="0" smtClean="0"/>
            <a:t>бухгалтерский учет активных и пассивных банковских операций и услуг</a:t>
          </a:r>
          <a:endParaRPr lang="ru-RU" sz="2000" b="1" dirty="0"/>
        </a:p>
      </dgm:t>
    </dgm:pt>
    <dgm:pt modelId="{FFDF889B-B5E7-4328-87A1-77599DBAA6AC}" type="parTrans" cxnId="{F5797CF9-2552-45A7-827A-8CBD707B547C}">
      <dgm:prSet/>
      <dgm:spPr/>
      <dgm:t>
        <a:bodyPr/>
        <a:lstStyle/>
        <a:p>
          <a:endParaRPr lang="ru-RU"/>
        </a:p>
      </dgm:t>
    </dgm:pt>
    <dgm:pt modelId="{3CA359B8-7D66-49A6-91E9-4EE2A32DEC5A}" type="sibTrans" cxnId="{F5797CF9-2552-45A7-827A-8CBD707B547C}">
      <dgm:prSet/>
      <dgm:spPr/>
      <dgm:t>
        <a:bodyPr/>
        <a:lstStyle/>
        <a:p>
          <a:endParaRPr lang="ru-RU"/>
        </a:p>
      </dgm:t>
    </dgm:pt>
    <dgm:pt modelId="{D997C197-8E7D-4668-B59E-5027E9883CA1}">
      <dgm:prSet phldrT="[Текст]"/>
      <dgm:spPr/>
      <dgm:t>
        <a:bodyPr/>
        <a:lstStyle/>
        <a:p>
          <a:r>
            <a:rPr lang="ru-RU" dirty="0" err="1" smtClean="0"/>
            <a:t>Дк</a:t>
          </a:r>
          <a:endParaRPr lang="ru-RU" dirty="0" smtClean="0"/>
        </a:p>
        <a:p>
          <a:r>
            <a:rPr lang="ru-RU" dirty="0" smtClean="0"/>
            <a:t>Кт</a:t>
          </a:r>
          <a:endParaRPr lang="ru-RU" dirty="0"/>
        </a:p>
      </dgm:t>
    </dgm:pt>
    <dgm:pt modelId="{45937D09-6399-4DA9-A8FA-CFEF10813DB4}" type="parTrans" cxnId="{1E571E11-E82A-4016-97E3-4F5C4CB692C8}">
      <dgm:prSet/>
      <dgm:spPr/>
      <dgm:t>
        <a:bodyPr/>
        <a:lstStyle/>
        <a:p>
          <a:endParaRPr lang="ru-RU"/>
        </a:p>
      </dgm:t>
    </dgm:pt>
    <dgm:pt modelId="{D0F39704-6C50-4086-8E3A-AD158F8D920A}" type="sibTrans" cxnId="{1E571E11-E82A-4016-97E3-4F5C4CB692C8}">
      <dgm:prSet/>
      <dgm:spPr/>
      <dgm:t>
        <a:bodyPr/>
        <a:lstStyle/>
        <a:p>
          <a:endParaRPr lang="ru-RU"/>
        </a:p>
      </dgm:t>
    </dgm:pt>
    <dgm:pt modelId="{634514D3-E090-43CF-A1BA-978C7F50ACEF}">
      <dgm:prSet phldrT="[Текст]" custT="1"/>
      <dgm:spPr/>
      <dgm:t>
        <a:bodyPr/>
        <a:lstStyle/>
        <a:p>
          <a:r>
            <a:rPr lang="ru-RU" sz="2000" b="1" dirty="0" smtClean="0"/>
            <a:t>бухгалтерский учет доходов и расходов, в т.ч. по внутрихозяйственной деятельности банка, результатов деятельности</a:t>
          </a:r>
          <a:endParaRPr lang="ru-RU" sz="2000" b="1" dirty="0"/>
        </a:p>
      </dgm:t>
    </dgm:pt>
    <dgm:pt modelId="{ABB8F847-35B8-4C74-99DE-00219C730330}" type="parTrans" cxnId="{18CE70B9-00B9-48A2-95EB-9C7689B0787E}">
      <dgm:prSet/>
      <dgm:spPr/>
      <dgm:t>
        <a:bodyPr/>
        <a:lstStyle/>
        <a:p>
          <a:endParaRPr lang="ru-RU"/>
        </a:p>
      </dgm:t>
    </dgm:pt>
    <dgm:pt modelId="{414F8919-8FC1-49F9-AB9A-25EF7396F541}" type="sibTrans" cxnId="{18CE70B9-00B9-48A2-95EB-9C7689B0787E}">
      <dgm:prSet/>
      <dgm:spPr/>
      <dgm:t>
        <a:bodyPr/>
        <a:lstStyle/>
        <a:p>
          <a:endParaRPr lang="ru-RU"/>
        </a:p>
      </dgm:t>
    </dgm:pt>
    <dgm:pt modelId="{E1A2859A-924C-47B4-BB7C-6501C957AB5D}">
      <dgm:prSet phldrT="[Текст]" custT="1"/>
      <dgm:spPr/>
      <dgm:t>
        <a:bodyPr/>
        <a:lstStyle/>
        <a:p>
          <a:r>
            <a:rPr lang="ru-RU" sz="2000" b="1" dirty="0" smtClean="0"/>
            <a:t>осуществление </a:t>
          </a:r>
          <a:r>
            <a:rPr lang="ru-RU" sz="2000" b="1" dirty="0" err="1" smtClean="0"/>
            <a:t>внутрибанковского</a:t>
          </a:r>
          <a:r>
            <a:rPr lang="ru-RU" sz="2000" b="1" dirty="0" smtClean="0"/>
            <a:t> последующего контроля</a:t>
          </a:r>
          <a:endParaRPr lang="ru-RU" sz="2000" b="1" dirty="0"/>
        </a:p>
      </dgm:t>
    </dgm:pt>
    <dgm:pt modelId="{D7D22CB5-9163-4550-A1A4-CA932C376181}" type="parTrans" cxnId="{119DC4F3-2C96-4C08-B77D-681935C776EF}">
      <dgm:prSet/>
      <dgm:spPr/>
      <dgm:t>
        <a:bodyPr/>
        <a:lstStyle/>
        <a:p>
          <a:endParaRPr lang="ru-RU"/>
        </a:p>
      </dgm:t>
    </dgm:pt>
    <dgm:pt modelId="{540941DE-8F82-4BEB-8BAA-7FB91813493A}" type="sibTrans" cxnId="{119DC4F3-2C96-4C08-B77D-681935C776EF}">
      <dgm:prSet/>
      <dgm:spPr/>
      <dgm:t>
        <a:bodyPr/>
        <a:lstStyle/>
        <a:p>
          <a:endParaRPr lang="ru-RU"/>
        </a:p>
      </dgm:t>
    </dgm:pt>
    <dgm:pt modelId="{DC8789B2-2950-4101-8E2D-BED30D015DDB}" type="pres">
      <dgm:prSet presAssocID="{04C8170C-0A11-45C9-83BC-A9A2713520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4CD969-1BB9-41CC-AD93-C9FBC5F43749}" type="pres">
      <dgm:prSet presAssocID="{8F9E0F6F-A9FB-49E4-8CF5-7C476E397391}" presName="linNode" presStyleCnt="0"/>
      <dgm:spPr/>
    </dgm:pt>
    <dgm:pt modelId="{53C80C02-4C48-45F0-B467-67DFB26A6C81}" type="pres">
      <dgm:prSet presAssocID="{8F9E0F6F-A9FB-49E4-8CF5-7C476E397391}" presName="parentText" presStyleLbl="node1" presStyleIdx="0" presStyleCnt="3" custScaleX="469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7020D-9DE5-4B21-B85F-DA3731AB356E}" type="pres">
      <dgm:prSet presAssocID="{8F9E0F6F-A9FB-49E4-8CF5-7C476E39739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65808-9F3D-4333-A540-4F98AEBACB55}" type="pres">
      <dgm:prSet presAssocID="{CB57EC9C-B3AC-4877-8775-5A601FA1C20A}" presName="sp" presStyleCnt="0"/>
      <dgm:spPr/>
    </dgm:pt>
    <dgm:pt modelId="{98352D97-44BF-4612-938C-00C6DDB8999F}" type="pres">
      <dgm:prSet presAssocID="{44CC7A41-CC9F-4FA8-A552-9429B797A662}" presName="linNode" presStyleCnt="0"/>
      <dgm:spPr/>
    </dgm:pt>
    <dgm:pt modelId="{687A51DD-EEC5-4433-816D-619DF8814C0C}" type="pres">
      <dgm:prSet presAssocID="{44CC7A41-CC9F-4FA8-A552-9429B797A662}" presName="parentText" presStyleLbl="node1" presStyleIdx="1" presStyleCnt="3" custScaleX="469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E1E92-D672-46A4-965C-38E61B40DE0C}" type="pres">
      <dgm:prSet presAssocID="{44CC7A41-CC9F-4FA8-A552-9429B797A66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036F5-0B29-4461-936D-D10312B68CFC}" type="pres">
      <dgm:prSet presAssocID="{46D89F4A-6D61-4084-AAD8-C987F7A836E3}" presName="sp" presStyleCnt="0"/>
      <dgm:spPr/>
    </dgm:pt>
    <dgm:pt modelId="{4048A872-8F78-4BFB-B9F8-9285F31BBB53}" type="pres">
      <dgm:prSet presAssocID="{D997C197-8E7D-4668-B59E-5027E9883CA1}" presName="linNode" presStyleCnt="0"/>
      <dgm:spPr/>
    </dgm:pt>
    <dgm:pt modelId="{691F2B11-F9E6-40C1-8636-5F8DB0D91C92}" type="pres">
      <dgm:prSet presAssocID="{D997C197-8E7D-4668-B59E-5027E9883CA1}" presName="parentText" presStyleLbl="node1" presStyleIdx="2" presStyleCnt="3" custScaleX="469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81D22-C6BB-40C5-8434-1075B32E4D45}" type="pres">
      <dgm:prSet presAssocID="{D997C197-8E7D-4668-B59E-5027E9883CA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B4BD26-B2BB-4FEA-9703-F9844739CB0D}" type="presOf" srcId="{634514D3-E090-43CF-A1BA-978C7F50ACEF}" destId="{39F81D22-C6BB-40C5-8434-1075B32E4D45}" srcOrd="0" destOrd="0" presId="urn:microsoft.com/office/officeart/2005/8/layout/vList5"/>
    <dgm:cxn modelId="{F5797CF9-2552-45A7-827A-8CBD707B547C}" srcId="{44CC7A41-CC9F-4FA8-A552-9429B797A662}" destId="{246C6612-2F04-4089-A587-79618EC0C5B0}" srcOrd="1" destOrd="0" parTransId="{FFDF889B-B5E7-4328-87A1-77599DBAA6AC}" sibTransId="{3CA359B8-7D66-49A6-91E9-4EE2A32DEC5A}"/>
    <dgm:cxn modelId="{7FF73BE9-A025-4785-92EE-BFDBC58C77F1}" type="presOf" srcId="{E1A2859A-924C-47B4-BB7C-6501C957AB5D}" destId="{39F81D22-C6BB-40C5-8434-1075B32E4D45}" srcOrd="0" destOrd="1" presId="urn:microsoft.com/office/officeart/2005/8/layout/vList5"/>
    <dgm:cxn modelId="{C7A1BB57-20B6-4867-BC09-B852368A6125}" type="presOf" srcId="{D997C197-8E7D-4668-B59E-5027E9883CA1}" destId="{691F2B11-F9E6-40C1-8636-5F8DB0D91C92}" srcOrd="0" destOrd="0" presId="urn:microsoft.com/office/officeart/2005/8/layout/vList5"/>
    <dgm:cxn modelId="{EB60DF4C-AA29-4A77-BE3E-9293E2CE1412}" type="presOf" srcId="{B250BA32-C73C-4192-8B1F-888DC9F83EBA}" destId="{50AE1E92-D672-46A4-965C-38E61B40DE0C}" srcOrd="0" destOrd="0" presId="urn:microsoft.com/office/officeart/2005/8/layout/vList5"/>
    <dgm:cxn modelId="{3143FE6D-23EA-4380-B59B-8D70C80D5BD6}" type="presOf" srcId="{44CC7A41-CC9F-4FA8-A552-9429B797A662}" destId="{687A51DD-EEC5-4433-816D-619DF8814C0C}" srcOrd="0" destOrd="0" presId="urn:microsoft.com/office/officeart/2005/8/layout/vList5"/>
    <dgm:cxn modelId="{383889B3-33AC-449C-8BCF-D55C69110D39}" srcId="{44CC7A41-CC9F-4FA8-A552-9429B797A662}" destId="{B250BA32-C73C-4192-8B1F-888DC9F83EBA}" srcOrd="0" destOrd="0" parTransId="{C07AF5FA-34DF-413B-BB59-FDD38BD4ED0C}" sibTransId="{EA434226-8213-44C8-B05F-C87A99C7425D}"/>
    <dgm:cxn modelId="{119DC4F3-2C96-4C08-B77D-681935C776EF}" srcId="{D997C197-8E7D-4668-B59E-5027E9883CA1}" destId="{E1A2859A-924C-47B4-BB7C-6501C957AB5D}" srcOrd="1" destOrd="0" parTransId="{D7D22CB5-9163-4550-A1A4-CA932C376181}" sibTransId="{540941DE-8F82-4BEB-8BAA-7FB91813493A}"/>
    <dgm:cxn modelId="{3AC19C9F-9947-4BE8-AA17-06D6F650E3DB}" type="presOf" srcId="{20E16C15-7FB4-41C6-99BB-FF59A196D0D6}" destId="{9407020D-9DE5-4B21-B85F-DA3731AB356E}" srcOrd="0" destOrd="0" presId="urn:microsoft.com/office/officeart/2005/8/layout/vList5"/>
    <dgm:cxn modelId="{6054E64C-2D11-4FE7-9DD0-C51973112499}" srcId="{8F9E0F6F-A9FB-49E4-8CF5-7C476E397391}" destId="{20E16C15-7FB4-41C6-99BB-FF59A196D0D6}" srcOrd="0" destOrd="0" parTransId="{1D1DDD3C-EA51-416F-BDD2-81DB910A2571}" sibTransId="{72CAB7AC-DEAD-4A1A-9B90-11E2BE5636B2}"/>
    <dgm:cxn modelId="{37C21789-92C5-4D10-8ECC-CC3E99FF823E}" type="presOf" srcId="{246C6612-2F04-4089-A587-79618EC0C5B0}" destId="{50AE1E92-D672-46A4-965C-38E61B40DE0C}" srcOrd="0" destOrd="1" presId="urn:microsoft.com/office/officeart/2005/8/layout/vList5"/>
    <dgm:cxn modelId="{2D9B3888-1372-4229-9450-2E72C958498D}" srcId="{04C8170C-0A11-45C9-83BC-A9A2713520ED}" destId="{8F9E0F6F-A9FB-49E4-8CF5-7C476E397391}" srcOrd="0" destOrd="0" parTransId="{811DC767-26AE-4EC8-959C-278D53BF6E4C}" sibTransId="{CB57EC9C-B3AC-4877-8775-5A601FA1C20A}"/>
    <dgm:cxn modelId="{C2C8A293-35BB-451F-9C72-A7C03A7F0424}" type="presOf" srcId="{04C8170C-0A11-45C9-83BC-A9A2713520ED}" destId="{DC8789B2-2950-4101-8E2D-BED30D015DDB}" srcOrd="0" destOrd="0" presId="urn:microsoft.com/office/officeart/2005/8/layout/vList5"/>
    <dgm:cxn modelId="{18CE70B9-00B9-48A2-95EB-9C7689B0787E}" srcId="{D997C197-8E7D-4668-B59E-5027E9883CA1}" destId="{634514D3-E090-43CF-A1BA-978C7F50ACEF}" srcOrd="0" destOrd="0" parTransId="{ABB8F847-35B8-4C74-99DE-00219C730330}" sibTransId="{414F8919-8FC1-49F9-AB9A-25EF7396F541}"/>
    <dgm:cxn modelId="{1E571E11-E82A-4016-97E3-4F5C4CB692C8}" srcId="{04C8170C-0A11-45C9-83BC-A9A2713520ED}" destId="{D997C197-8E7D-4668-B59E-5027E9883CA1}" srcOrd="2" destOrd="0" parTransId="{45937D09-6399-4DA9-A8FA-CFEF10813DB4}" sibTransId="{D0F39704-6C50-4086-8E3A-AD158F8D920A}"/>
    <dgm:cxn modelId="{27FAFE46-D38E-4001-BDF6-F16615B5286E}" srcId="{04C8170C-0A11-45C9-83BC-A9A2713520ED}" destId="{44CC7A41-CC9F-4FA8-A552-9429B797A662}" srcOrd="1" destOrd="0" parTransId="{4B0A2BD2-58C8-477A-85D8-7A486C101B48}" sibTransId="{46D89F4A-6D61-4084-AAD8-C987F7A836E3}"/>
    <dgm:cxn modelId="{A5BBB38F-16C1-44A5-B20F-537547B3F989}" type="presOf" srcId="{4CAC14FD-7D53-4D79-AD62-FAF63EE0DF4B}" destId="{9407020D-9DE5-4B21-B85F-DA3731AB356E}" srcOrd="0" destOrd="1" presId="urn:microsoft.com/office/officeart/2005/8/layout/vList5"/>
    <dgm:cxn modelId="{0BF8C1B9-BFB5-495F-BE2E-D8FAF518E884}" type="presOf" srcId="{8F9E0F6F-A9FB-49E4-8CF5-7C476E397391}" destId="{53C80C02-4C48-45F0-B467-67DFB26A6C81}" srcOrd="0" destOrd="0" presId="urn:microsoft.com/office/officeart/2005/8/layout/vList5"/>
    <dgm:cxn modelId="{54DF45B1-AD1D-45F2-B95C-7116796353FC}" srcId="{8F9E0F6F-A9FB-49E4-8CF5-7C476E397391}" destId="{4CAC14FD-7D53-4D79-AD62-FAF63EE0DF4B}" srcOrd="1" destOrd="0" parTransId="{6D17FB4E-CF8F-4364-9F91-D880FC73F9A5}" sibTransId="{082310BF-DC1F-42B6-979D-9F49AD8E98AF}"/>
    <dgm:cxn modelId="{FD27AA9C-8E1F-4293-856E-07FDBF2556B7}" type="presParOf" srcId="{DC8789B2-2950-4101-8E2D-BED30D015DDB}" destId="{524CD969-1BB9-41CC-AD93-C9FBC5F43749}" srcOrd="0" destOrd="0" presId="urn:microsoft.com/office/officeart/2005/8/layout/vList5"/>
    <dgm:cxn modelId="{F7E33114-86CF-4D14-8DDC-320BB8017AF8}" type="presParOf" srcId="{524CD969-1BB9-41CC-AD93-C9FBC5F43749}" destId="{53C80C02-4C48-45F0-B467-67DFB26A6C81}" srcOrd="0" destOrd="0" presId="urn:microsoft.com/office/officeart/2005/8/layout/vList5"/>
    <dgm:cxn modelId="{25792129-1C63-4685-ACB4-BCE7BC405A7F}" type="presParOf" srcId="{524CD969-1BB9-41CC-AD93-C9FBC5F43749}" destId="{9407020D-9DE5-4B21-B85F-DA3731AB356E}" srcOrd="1" destOrd="0" presId="urn:microsoft.com/office/officeart/2005/8/layout/vList5"/>
    <dgm:cxn modelId="{6B6206B9-2FB4-4264-B9D5-729F92B07915}" type="presParOf" srcId="{DC8789B2-2950-4101-8E2D-BED30D015DDB}" destId="{97165808-9F3D-4333-A540-4F98AEBACB55}" srcOrd="1" destOrd="0" presId="urn:microsoft.com/office/officeart/2005/8/layout/vList5"/>
    <dgm:cxn modelId="{96F675AE-20F8-41D8-A7F6-0D25A66BD5D3}" type="presParOf" srcId="{DC8789B2-2950-4101-8E2D-BED30D015DDB}" destId="{98352D97-44BF-4612-938C-00C6DDB8999F}" srcOrd="2" destOrd="0" presId="urn:microsoft.com/office/officeart/2005/8/layout/vList5"/>
    <dgm:cxn modelId="{6ED35143-A517-4465-A267-C15E64F461B3}" type="presParOf" srcId="{98352D97-44BF-4612-938C-00C6DDB8999F}" destId="{687A51DD-EEC5-4433-816D-619DF8814C0C}" srcOrd="0" destOrd="0" presId="urn:microsoft.com/office/officeart/2005/8/layout/vList5"/>
    <dgm:cxn modelId="{CD5DF301-5BE0-4B06-826B-8402254E5227}" type="presParOf" srcId="{98352D97-44BF-4612-938C-00C6DDB8999F}" destId="{50AE1E92-D672-46A4-965C-38E61B40DE0C}" srcOrd="1" destOrd="0" presId="urn:microsoft.com/office/officeart/2005/8/layout/vList5"/>
    <dgm:cxn modelId="{E5088C06-752C-46E6-8D69-240960CF8A5D}" type="presParOf" srcId="{DC8789B2-2950-4101-8E2D-BED30D015DDB}" destId="{7C3036F5-0B29-4461-936D-D10312B68CFC}" srcOrd="3" destOrd="0" presId="urn:microsoft.com/office/officeart/2005/8/layout/vList5"/>
    <dgm:cxn modelId="{E69428CF-14BD-4590-920E-5A8E6DADC70F}" type="presParOf" srcId="{DC8789B2-2950-4101-8E2D-BED30D015DDB}" destId="{4048A872-8F78-4BFB-B9F8-9285F31BBB53}" srcOrd="4" destOrd="0" presId="urn:microsoft.com/office/officeart/2005/8/layout/vList5"/>
    <dgm:cxn modelId="{9AF38A7B-ACF4-4379-9992-C089FD23DA64}" type="presParOf" srcId="{4048A872-8F78-4BFB-B9F8-9285F31BBB53}" destId="{691F2B11-F9E6-40C1-8636-5F8DB0D91C92}" srcOrd="0" destOrd="0" presId="urn:microsoft.com/office/officeart/2005/8/layout/vList5"/>
    <dgm:cxn modelId="{67D8C2DC-C350-408A-B7C9-30D3F9F64B84}" type="presParOf" srcId="{4048A872-8F78-4BFB-B9F8-9285F31BBB53}" destId="{39F81D22-C6BB-40C5-8434-1075B32E4D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9222A1-3276-4EAD-B81B-59CB89F07AD6}" type="doc">
      <dgm:prSet loTypeId="urn:microsoft.com/office/officeart/2005/8/layout/default" loCatId="list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225F47D-160A-4BA4-865B-D6D57180AEB4}">
      <dgm:prSet phldrT="[Текст]"/>
      <dgm:spPr/>
      <dgm:t>
        <a:bodyPr/>
        <a:lstStyle/>
        <a:p>
          <a:r>
            <a:rPr lang="ru-RU" dirty="0" smtClean="0"/>
            <a:t>Экономическая теория</a:t>
          </a:r>
          <a:endParaRPr lang="ru-RU" dirty="0"/>
        </a:p>
      </dgm:t>
    </dgm:pt>
    <dgm:pt modelId="{F7052A42-4B81-4EBB-9A82-DFB2082879C9}" type="parTrans" cxnId="{89D36278-C83A-41B0-98F0-A95B4E325D7C}">
      <dgm:prSet/>
      <dgm:spPr/>
      <dgm:t>
        <a:bodyPr/>
        <a:lstStyle/>
        <a:p>
          <a:endParaRPr lang="ru-RU"/>
        </a:p>
      </dgm:t>
    </dgm:pt>
    <dgm:pt modelId="{54DAFAFB-6A8E-47B1-80DB-B442A0B3997A}" type="sibTrans" cxnId="{89D36278-C83A-41B0-98F0-A95B4E325D7C}">
      <dgm:prSet/>
      <dgm:spPr/>
      <dgm:t>
        <a:bodyPr/>
        <a:lstStyle/>
        <a:p>
          <a:endParaRPr lang="ru-RU"/>
        </a:p>
      </dgm:t>
    </dgm:pt>
    <dgm:pt modelId="{9A81C1DC-9DAD-42EE-8357-3ECA92B3D723}">
      <dgm:prSet phldrT="[Текст]"/>
      <dgm:spPr/>
      <dgm:t>
        <a:bodyPr/>
        <a:lstStyle/>
        <a:p>
          <a:r>
            <a:rPr lang="ru-RU" dirty="0" smtClean="0"/>
            <a:t>Экономика организации</a:t>
          </a:r>
          <a:endParaRPr lang="ru-RU" dirty="0"/>
        </a:p>
      </dgm:t>
    </dgm:pt>
    <dgm:pt modelId="{58D13074-FDBE-4E90-B641-A43D40E23D85}" type="parTrans" cxnId="{CDC92416-5CD9-49F3-A6BD-687E35F74483}">
      <dgm:prSet/>
      <dgm:spPr/>
      <dgm:t>
        <a:bodyPr/>
        <a:lstStyle/>
        <a:p>
          <a:endParaRPr lang="ru-RU"/>
        </a:p>
      </dgm:t>
    </dgm:pt>
    <dgm:pt modelId="{0B4C7DF5-2AAB-4247-9C27-E3F9DA980B71}" type="sibTrans" cxnId="{CDC92416-5CD9-49F3-A6BD-687E35F74483}">
      <dgm:prSet/>
      <dgm:spPr/>
      <dgm:t>
        <a:bodyPr/>
        <a:lstStyle/>
        <a:p>
          <a:endParaRPr lang="ru-RU"/>
        </a:p>
      </dgm:t>
    </dgm:pt>
    <dgm:pt modelId="{C8AAED93-30D1-463A-BB47-67B78D7D5FF6}">
      <dgm:prSet phldrT="[Текст]"/>
      <dgm:spPr/>
      <dgm:t>
        <a:bodyPr/>
        <a:lstStyle/>
        <a:p>
          <a:r>
            <a:rPr lang="ru-RU" dirty="0" smtClean="0"/>
            <a:t>Менеджмент</a:t>
          </a:r>
          <a:endParaRPr lang="ru-RU" dirty="0"/>
        </a:p>
      </dgm:t>
    </dgm:pt>
    <dgm:pt modelId="{9282F0FE-9D1B-4E17-AE11-3BD185F7B3FD}" type="parTrans" cxnId="{3050457D-E2B2-4530-B53E-5130D8827B50}">
      <dgm:prSet/>
      <dgm:spPr/>
      <dgm:t>
        <a:bodyPr/>
        <a:lstStyle/>
        <a:p>
          <a:endParaRPr lang="ru-RU"/>
        </a:p>
      </dgm:t>
    </dgm:pt>
    <dgm:pt modelId="{CE631706-10DE-4E52-8865-1B2F06F9793E}" type="sibTrans" cxnId="{3050457D-E2B2-4530-B53E-5130D8827B50}">
      <dgm:prSet/>
      <dgm:spPr/>
      <dgm:t>
        <a:bodyPr/>
        <a:lstStyle/>
        <a:p>
          <a:endParaRPr lang="ru-RU"/>
        </a:p>
      </dgm:t>
    </dgm:pt>
    <dgm:pt modelId="{309D37D1-8E6D-484E-81D3-9F94FE358EE2}">
      <dgm:prSet phldrT="[Текст]"/>
      <dgm:spPr/>
      <dgm:t>
        <a:bodyPr/>
        <a:lstStyle/>
        <a:p>
          <a:r>
            <a:rPr lang="ru-RU" dirty="0" smtClean="0"/>
            <a:t>Маркетинг</a:t>
          </a:r>
          <a:endParaRPr lang="ru-RU" dirty="0"/>
        </a:p>
      </dgm:t>
    </dgm:pt>
    <dgm:pt modelId="{2E1676B6-9B37-42C1-8D0A-9F11A2619AA7}" type="parTrans" cxnId="{7737FAF2-776F-475A-B97F-2B56FB5DF153}">
      <dgm:prSet/>
      <dgm:spPr/>
      <dgm:t>
        <a:bodyPr/>
        <a:lstStyle/>
        <a:p>
          <a:endParaRPr lang="ru-RU"/>
        </a:p>
      </dgm:t>
    </dgm:pt>
    <dgm:pt modelId="{02AA5E15-9C62-454B-8347-50645A0023C9}" type="sibTrans" cxnId="{7737FAF2-776F-475A-B97F-2B56FB5DF153}">
      <dgm:prSet/>
      <dgm:spPr/>
      <dgm:t>
        <a:bodyPr/>
        <a:lstStyle/>
        <a:p>
          <a:endParaRPr lang="ru-RU"/>
        </a:p>
      </dgm:t>
    </dgm:pt>
    <dgm:pt modelId="{960281B4-2AC2-4346-9361-79681E32CAA2}">
      <dgm:prSet phldrT="[Текст]"/>
      <dgm:spPr/>
      <dgm:t>
        <a:bodyPr/>
        <a:lstStyle/>
        <a:p>
          <a:r>
            <a:rPr lang="ru-RU" dirty="0" smtClean="0"/>
            <a:t>Финансы, денежное обращение и кредит</a:t>
          </a:r>
          <a:endParaRPr lang="ru-RU" dirty="0"/>
        </a:p>
      </dgm:t>
    </dgm:pt>
    <dgm:pt modelId="{20DCB291-E336-46F0-BF63-EBF69067A7F6}" type="parTrans" cxnId="{6BB5A47E-CCFF-4588-A1BA-23D8D1B73ECD}">
      <dgm:prSet/>
      <dgm:spPr/>
      <dgm:t>
        <a:bodyPr/>
        <a:lstStyle/>
        <a:p>
          <a:endParaRPr lang="ru-RU"/>
        </a:p>
      </dgm:t>
    </dgm:pt>
    <dgm:pt modelId="{F3D2228D-DC7E-4BB8-BA5B-741B5CF7A236}" type="sibTrans" cxnId="{6BB5A47E-CCFF-4588-A1BA-23D8D1B73ECD}">
      <dgm:prSet/>
      <dgm:spPr/>
      <dgm:t>
        <a:bodyPr/>
        <a:lstStyle/>
        <a:p>
          <a:endParaRPr lang="ru-RU"/>
        </a:p>
      </dgm:t>
    </dgm:pt>
    <dgm:pt modelId="{DEE5F1CB-6CF1-4BE8-A2C8-22529CA21784}">
      <dgm:prSet/>
      <dgm:spPr/>
      <dgm:t>
        <a:bodyPr/>
        <a:lstStyle/>
        <a:p>
          <a:r>
            <a:rPr lang="ru-RU" dirty="0" smtClean="0"/>
            <a:t>Статистика</a:t>
          </a:r>
          <a:endParaRPr lang="ru-RU" dirty="0"/>
        </a:p>
      </dgm:t>
    </dgm:pt>
    <dgm:pt modelId="{951CBBFE-5194-4871-9615-AD292603E922}" type="parTrans" cxnId="{6F10F36F-E961-4D9D-AFCA-59FA908571B9}">
      <dgm:prSet/>
      <dgm:spPr/>
      <dgm:t>
        <a:bodyPr/>
        <a:lstStyle/>
        <a:p>
          <a:endParaRPr lang="ru-RU"/>
        </a:p>
      </dgm:t>
    </dgm:pt>
    <dgm:pt modelId="{E1CEC824-A8FB-40FB-BD67-30D7A38F8465}" type="sibTrans" cxnId="{6F10F36F-E961-4D9D-AFCA-59FA908571B9}">
      <dgm:prSet/>
      <dgm:spPr/>
      <dgm:t>
        <a:bodyPr/>
        <a:lstStyle/>
        <a:p>
          <a:endParaRPr lang="ru-RU"/>
        </a:p>
      </dgm:t>
    </dgm:pt>
    <dgm:pt modelId="{E5AD6020-99DA-418E-852D-D66495A665A8}">
      <dgm:prSet/>
      <dgm:spPr/>
      <dgm:t>
        <a:bodyPr/>
        <a:lstStyle/>
        <a:p>
          <a:r>
            <a:rPr lang="ru-RU" dirty="0" smtClean="0"/>
            <a:t>Финансовая математика</a:t>
          </a:r>
          <a:endParaRPr lang="ru-RU" dirty="0"/>
        </a:p>
      </dgm:t>
    </dgm:pt>
    <dgm:pt modelId="{649AC2E0-CD83-4F74-892C-A7588C830C20}" type="parTrans" cxnId="{57088ECD-649F-4482-9B99-514D90A167A8}">
      <dgm:prSet/>
      <dgm:spPr/>
      <dgm:t>
        <a:bodyPr/>
        <a:lstStyle/>
        <a:p>
          <a:endParaRPr lang="ru-RU"/>
        </a:p>
      </dgm:t>
    </dgm:pt>
    <dgm:pt modelId="{4F63ED53-F658-4B01-B96B-C78403CCE569}" type="sibTrans" cxnId="{57088ECD-649F-4482-9B99-514D90A167A8}">
      <dgm:prSet/>
      <dgm:spPr/>
      <dgm:t>
        <a:bodyPr/>
        <a:lstStyle/>
        <a:p>
          <a:endParaRPr lang="ru-RU"/>
        </a:p>
      </dgm:t>
    </dgm:pt>
    <dgm:pt modelId="{CF7C4E91-F949-4469-969D-ECDAD7CC14BE}">
      <dgm:prSet/>
      <dgm:spPr/>
      <dgm:t>
        <a:bodyPr/>
        <a:lstStyle/>
        <a:p>
          <a:r>
            <a:rPr lang="ru-RU" dirty="0" smtClean="0"/>
            <a:t>Учет в банках</a:t>
          </a:r>
          <a:endParaRPr lang="ru-RU" dirty="0"/>
        </a:p>
      </dgm:t>
    </dgm:pt>
    <dgm:pt modelId="{6AA10980-299E-4686-AB03-202ECBC8EA96}" type="parTrans" cxnId="{BE48FEB7-38BB-497B-A5F7-4B32103E5C64}">
      <dgm:prSet/>
      <dgm:spPr/>
      <dgm:t>
        <a:bodyPr/>
        <a:lstStyle/>
        <a:p>
          <a:endParaRPr lang="ru-RU"/>
        </a:p>
      </dgm:t>
    </dgm:pt>
    <dgm:pt modelId="{FD17C6F7-3128-4D7B-9A63-5365242D2539}" type="sibTrans" cxnId="{BE48FEB7-38BB-497B-A5F7-4B32103E5C64}">
      <dgm:prSet/>
      <dgm:spPr/>
      <dgm:t>
        <a:bodyPr/>
        <a:lstStyle/>
        <a:p>
          <a:endParaRPr lang="ru-RU"/>
        </a:p>
      </dgm:t>
    </dgm:pt>
    <dgm:pt modelId="{3B6A2031-B81C-4827-BBC4-D7370E0F8D92}">
      <dgm:prSet/>
      <dgm:spPr/>
      <dgm:t>
        <a:bodyPr/>
        <a:lstStyle/>
        <a:p>
          <a:r>
            <a:rPr lang="ru-RU" dirty="0" smtClean="0"/>
            <a:t>Основы банковского аудита</a:t>
          </a:r>
          <a:endParaRPr lang="ru-RU" dirty="0"/>
        </a:p>
      </dgm:t>
    </dgm:pt>
    <dgm:pt modelId="{D1C50B0A-2DF1-4471-BD0A-0088786AA914}" type="parTrans" cxnId="{99D9967D-B7E9-401E-93CF-194CC0CD5F61}">
      <dgm:prSet/>
      <dgm:spPr/>
      <dgm:t>
        <a:bodyPr/>
        <a:lstStyle/>
        <a:p>
          <a:endParaRPr lang="ru-RU"/>
        </a:p>
      </dgm:t>
    </dgm:pt>
    <dgm:pt modelId="{B84932E6-87C7-45AA-9F88-4ED1CACBD8C1}" type="sibTrans" cxnId="{99D9967D-B7E9-401E-93CF-194CC0CD5F61}">
      <dgm:prSet/>
      <dgm:spPr/>
      <dgm:t>
        <a:bodyPr/>
        <a:lstStyle/>
        <a:p>
          <a:endParaRPr lang="ru-RU"/>
        </a:p>
      </dgm:t>
    </dgm:pt>
    <dgm:pt modelId="{3EE2A1E4-F675-4451-9810-7FF065D23796}" type="pres">
      <dgm:prSet presAssocID="{A29222A1-3276-4EAD-B81B-59CB89F07A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1EBB83-173B-43CE-91E4-1ECC73F815CD}" type="pres">
      <dgm:prSet presAssocID="{D225F47D-160A-4BA4-865B-D6D57180AEB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BC876-B694-42E5-9B6F-6EAD5623D691}" type="pres">
      <dgm:prSet presAssocID="{54DAFAFB-6A8E-47B1-80DB-B442A0B3997A}" presName="sibTrans" presStyleCnt="0"/>
      <dgm:spPr/>
    </dgm:pt>
    <dgm:pt modelId="{AD9AE384-72DE-4C0B-A2B9-142964FAF419}" type="pres">
      <dgm:prSet presAssocID="{9A81C1DC-9DAD-42EE-8357-3ECA92B3D72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498FD-39EF-4369-9C6C-212D24B6C505}" type="pres">
      <dgm:prSet presAssocID="{0B4C7DF5-2AAB-4247-9C27-E3F9DA980B71}" presName="sibTrans" presStyleCnt="0"/>
      <dgm:spPr/>
    </dgm:pt>
    <dgm:pt modelId="{1D8120BE-1923-4C56-A672-1EB8783EC356}" type="pres">
      <dgm:prSet presAssocID="{C8AAED93-30D1-463A-BB47-67B78D7D5FF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C5BE5-66DA-46B7-8F70-E3FE484AD25F}" type="pres">
      <dgm:prSet presAssocID="{CE631706-10DE-4E52-8865-1B2F06F9793E}" presName="sibTrans" presStyleCnt="0"/>
      <dgm:spPr/>
    </dgm:pt>
    <dgm:pt modelId="{55DAE55E-2511-4E43-98A6-62F43391AF92}" type="pres">
      <dgm:prSet presAssocID="{309D37D1-8E6D-484E-81D3-9F94FE358EE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B355B-4E0E-41C6-8D24-A0272B397F01}" type="pres">
      <dgm:prSet presAssocID="{02AA5E15-9C62-454B-8347-50645A0023C9}" presName="sibTrans" presStyleCnt="0"/>
      <dgm:spPr/>
    </dgm:pt>
    <dgm:pt modelId="{7122E89A-E48F-452F-B0B8-C318C3295981}" type="pres">
      <dgm:prSet presAssocID="{DEE5F1CB-6CF1-4BE8-A2C8-22529CA2178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FDD12-3638-4B4C-A0BC-7335E0A5BE58}" type="pres">
      <dgm:prSet presAssocID="{E1CEC824-A8FB-40FB-BD67-30D7A38F8465}" presName="sibTrans" presStyleCnt="0"/>
      <dgm:spPr/>
    </dgm:pt>
    <dgm:pt modelId="{0DD08954-84B8-4A5A-B270-9B1FAF88B80B}" type="pres">
      <dgm:prSet presAssocID="{960281B4-2AC2-4346-9361-79681E32CAA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AEBD4-C3B2-4BE1-BAE4-DFEAFA06D8DD}" type="pres">
      <dgm:prSet presAssocID="{F3D2228D-DC7E-4BB8-BA5B-741B5CF7A236}" presName="sibTrans" presStyleCnt="0"/>
      <dgm:spPr/>
    </dgm:pt>
    <dgm:pt modelId="{3B15AA98-4521-4348-BECB-DA20D2C44403}" type="pres">
      <dgm:prSet presAssocID="{E5AD6020-99DA-418E-852D-D66495A665A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98388-3045-4938-8BA7-B0C1B0D3989F}" type="pres">
      <dgm:prSet presAssocID="{4F63ED53-F658-4B01-B96B-C78403CCE569}" presName="sibTrans" presStyleCnt="0"/>
      <dgm:spPr/>
    </dgm:pt>
    <dgm:pt modelId="{6CAC2C9F-6C8B-47BC-A461-25005D6A39B5}" type="pres">
      <dgm:prSet presAssocID="{CF7C4E91-F949-4469-969D-ECDAD7CC14B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88E7F-B31D-41D9-8A88-6058BC77154D}" type="pres">
      <dgm:prSet presAssocID="{FD17C6F7-3128-4D7B-9A63-5365242D2539}" presName="sibTrans" presStyleCnt="0"/>
      <dgm:spPr/>
    </dgm:pt>
    <dgm:pt modelId="{561DC89E-CBD6-4610-B9AA-8DA09CE31A91}" type="pres">
      <dgm:prSet presAssocID="{3B6A2031-B81C-4827-BBC4-D7370E0F8D9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088ECD-649F-4482-9B99-514D90A167A8}" srcId="{A29222A1-3276-4EAD-B81B-59CB89F07AD6}" destId="{E5AD6020-99DA-418E-852D-D66495A665A8}" srcOrd="6" destOrd="0" parTransId="{649AC2E0-CD83-4F74-892C-A7588C830C20}" sibTransId="{4F63ED53-F658-4B01-B96B-C78403CCE569}"/>
    <dgm:cxn modelId="{7B05DE9B-A2CE-46B5-B049-C6A5B7106382}" type="presOf" srcId="{D225F47D-160A-4BA4-865B-D6D57180AEB4}" destId="{211EBB83-173B-43CE-91E4-1ECC73F815CD}" srcOrd="0" destOrd="0" presId="urn:microsoft.com/office/officeart/2005/8/layout/default"/>
    <dgm:cxn modelId="{BE48FEB7-38BB-497B-A5F7-4B32103E5C64}" srcId="{A29222A1-3276-4EAD-B81B-59CB89F07AD6}" destId="{CF7C4E91-F949-4469-969D-ECDAD7CC14BE}" srcOrd="7" destOrd="0" parTransId="{6AA10980-299E-4686-AB03-202ECBC8EA96}" sibTransId="{FD17C6F7-3128-4D7B-9A63-5365242D2539}"/>
    <dgm:cxn modelId="{3F96AFA6-1BE4-4EF9-A18E-895E0B6D1F7B}" type="presOf" srcId="{3B6A2031-B81C-4827-BBC4-D7370E0F8D92}" destId="{561DC89E-CBD6-4610-B9AA-8DA09CE31A91}" srcOrd="0" destOrd="0" presId="urn:microsoft.com/office/officeart/2005/8/layout/default"/>
    <dgm:cxn modelId="{E079041C-34ED-40BB-8B4A-FC0096C83044}" type="presOf" srcId="{E5AD6020-99DA-418E-852D-D66495A665A8}" destId="{3B15AA98-4521-4348-BECB-DA20D2C44403}" srcOrd="0" destOrd="0" presId="urn:microsoft.com/office/officeart/2005/8/layout/default"/>
    <dgm:cxn modelId="{638979A3-6C95-4785-8650-F04E8D81A77F}" type="presOf" srcId="{A29222A1-3276-4EAD-B81B-59CB89F07AD6}" destId="{3EE2A1E4-F675-4451-9810-7FF065D23796}" srcOrd="0" destOrd="0" presId="urn:microsoft.com/office/officeart/2005/8/layout/default"/>
    <dgm:cxn modelId="{6BB5A47E-CCFF-4588-A1BA-23D8D1B73ECD}" srcId="{A29222A1-3276-4EAD-B81B-59CB89F07AD6}" destId="{960281B4-2AC2-4346-9361-79681E32CAA2}" srcOrd="5" destOrd="0" parTransId="{20DCB291-E336-46F0-BF63-EBF69067A7F6}" sibTransId="{F3D2228D-DC7E-4BB8-BA5B-741B5CF7A236}"/>
    <dgm:cxn modelId="{6F10F36F-E961-4D9D-AFCA-59FA908571B9}" srcId="{A29222A1-3276-4EAD-B81B-59CB89F07AD6}" destId="{DEE5F1CB-6CF1-4BE8-A2C8-22529CA21784}" srcOrd="4" destOrd="0" parTransId="{951CBBFE-5194-4871-9615-AD292603E922}" sibTransId="{E1CEC824-A8FB-40FB-BD67-30D7A38F8465}"/>
    <dgm:cxn modelId="{5AEF5380-85AF-4BD0-B49A-1F73BABBB208}" type="presOf" srcId="{DEE5F1CB-6CF1-4BE8-A2C8-22529CA21784}" destId="{7122E89A-E48F-452F-B0B8-C318C3295981}" srcOrd="0" destOrd="0" presId="urn:microsoft.com/office/officeart/2005/8/layout/default"/>
    <dgm:cxn modelId="{7737FAF2-776F-475A-B97F-2B56FB5DF153}" srcId="{A29222A1-3276-4EAD-B81B-59CB89F07AD6}" destId="{309D37D1-8E6D-484E-81D3-9F94FE358EE2}" srcOrd="3" destOrd="0" parTransId="{2E1676B6-9B37-42C1-8D0A-9F11A2619AA7}" sibTransId="{02AA5E15-9C62-454B-8347-50645A0023C9}"/>
    <dgm:cxn modelId="{693A7351-8376-4704-ABED-CA6E931B430A}" type="presOf" srcId="{960281B4-2AC2-4346-9361-79681E32CAA2}" destId="{0DD08954-84B8-4A5A-B270-9B1FAF88B80B}" srcOrd="0" destOrd="0" presId="urn:microsoft.com/office/officeart/2005/8/layout/default"/>
    <dgm:cxn modelId="{5E8E01AF-70C5-4CD6-B011-9006C4165DBB}" type="presOf" srcId="{9A81C1DC-9DAD-42EE-8357-3ECA92B3D723}" destId="{AD9AE384-72DE-4C0B-A2B9-142964FAF419}" srcOrd="0" destOrd="0" presId="urn:microsoft.com/office/officeart/2005/8/layout/default"/>
    <dgm:cxn modelId="{CDC92416-5CD9-49F3-A6BD-687E35F74483}" srcId="{A29222A1-3276-4EAD-B81B-59CB89F07AD6}" destId="{9A81C1DC-9DAD-42EE-8357-3ECA92B3D723}" srcOrd="1" destOrd="0" parTransId="{58D13074-FDBE-4E90-B641-A43D40E23D85}" sibTransId="{0B4C7DF5-2AAB-4247-9C27-E3F9DA980B71}"/>
    <dgm:cxn modelId="{9ADEECE0-5F28-4E6A-9F1E-80E7B2BBDB51}" type="presOf" srcId="{CF7C4E91-F949-4469-969D-ECDAD7CC14BE}" destId="{6CAC2C9F-6C8B-47BC-A461-25005D6A39B5}" srcOrd="0" destOrd="0" presId="urn:microsoft.com/office/officeart/2005/8/layout/default"/>
    <dgm:cxn modelId="{99D9967D-B7E9-401E-93CF-194CC0CD5F61}" srcId="{A29222A1-3276-4EAD-B81B-59CB89F07AD6}" destId="{3B6A2031-B81C-4827-BBC4-D7370E0F8D92}" srcOrd="8" destOrd="0" parTransId="{D1C50B0A-2DF1-4471-BD0A-0088786AA914}" sibTransId="{B84932E6-87C7-45AA-9F88-4ED1CACBD8C1}"/>
    <dgm:cxn modelId="{C589AF78-6ACA-460E-8825-ADBEFFD93C32}" type="presOf" srcId="{309D37D1-8E6D-484E-81D3-9F94FE358EE2}" destId="{55DAE55E-2511-4E43-98A6-62F43391AF92}" srcOrd="0" destOrd="0" presId="urn:microsoft.com/office/officeart/2005/8/layout/default"/>
    <dgm:cxn modelId="{F25D0ACB-F239-4705-BE04-03C4A49720BA}" type="presOf" srcId="{C8AAED93-30D1-463A-BB47-67B78D7D5FF6}" destId="{1D8120BE-1923-4C56-A672-1EB8783EC356}" srcOrd="0" destOrd="0" presId="urn:microsoft.com/office/officeart/2005/8/layout/default"/>
    <dgm:cxn modelId="{3050457D-E2B2-4530-B53E-5130D8827B50}" srcId="{A29222A1-3276-4EAD-B81B-59CB89F07AD6}" destId="{C8AAED93-30D1-463A-BB47-67B78D7D5FF6}" srcOrd="2" destOrd="0" parTransId="{9282F0FE-9D1B-4E17-AE11-3BD185F7B3FD}" sibTransId="{CE631706-10DE-4E52-8865-1B2F06F9793E}"/>
    <dgm:cxn modelId="{89D36278-C83A-41B0-98F0-A95B4E325D7C}" srcId="{A29222A1-3276-4EAD-B81B-59CB89F07AD6}" destId="{D225F47D-160A-4BA4-865B-D6D57180AEB4}" srcOrd="0" destOrd="0" parTransId="{F7052A42-4B81-4EBB-9A82-DFB2082879C9}" sibTransId="{54DAFAFB-6A8E-47B1-80DB-B442A0B3997A}"/>
    <dgm:cxn modelId="{5DA21353-5CCE-45CE-8CF3-39087C0AD43F}" type="presParOf" srcId="{3EE2A1E4-F675-4451-9810-7FF065D23796}" destId="{211EBB83-173B-43CE-91E4-1ECC73F815CD}" srcOrd="0" destOrd="0" presId="urn:microsoft.com/office/officeart/2005/8/layout/default"/>
    <dgm:cxn modelId="{D16D2350-0A37-41FD-B91D-0285E1357D9D}" type="presParOf" srcId="{3EE2A1E4-F675-4451-9810-7FF065D23796}" destId="{4DFBC876-B694-42E5-9B6F-6EAD5623D691}" srcOrd="1" destOrd="0" presId="urn:microsoft.com/office/officeart/2005/8/layout/default"/>
    <dgm:cxn modelId="{7BEFAD70-F5EA-484B-8AD2-6C9DA7D26E2A}" type="presParOf" srcId="{3EE2A1E4-F675-4451-9810-7FF065D23796}" destId="{AD9AE384-72DE-4C0B-A2B9-142964FAF419}" srcOrd="2" destOrd="0" presId="urn:microsoft.com/office/officeart/2005/8/layout/default"/>
    <dgm:cxn modelId="{4C94E62C-AD2F-4EC3-9059-574C5C021A9A}" type="presParOf" srcId="{3EE2A1E4-F675-4451-9810-7FF065D23796}" destId="{BB2498FD-39EF-4369-9C6C-212D24B6C505}" srcOrd="3" destOrd="0" presId="urn:microsoft.com/office/officeart/2005/8/layout/default"/>
    <dgm:cxn modelId="{F10E8CC1-F832-48F0-BA80-952842E8EB19}" type="presParOf" srcId="{3EE2A1E4-F675-4451-9810-7FF065D23796}" destId="{1D8120BE-1923-4C56-A672-1EB8783EC356}" srcOrd="4" destOrd="0" presId="urn:microsoft.com/office/officeart/2005/8/layout/default"/>
    <dgm:cxn modelId="{D0998FDE-AC62-461D-8DF0-1D055B7038CA}" type="presParOf" srcId="{3EE2A1E4-F675-4451-9810-7FF065D23796}" destId="{0C0C5BE5-66DA-46B7-8F70-E3FE484AD25F}" srcOrd="5" destOrd="0" presId="urn:microsoft.com/office/officeart/2005/8/layout/default"/>
    <dgm:cxn modelId="{D3889BCB-B6E2-486F-BA92-5B3B8B8411CC}" type="presParOf" srcId="{3EE2A1E4-F675-4451-9810-7FF065D23796}" destId="{55DAE55E-2511-4E43-98A6-62F43391AF92}" srcOrd="6" destOrd="0" presId="urn:microsoft.com/office/officeart/2005/8/layout/default"/>
    <dgm:cxn modelId="{32D0928A-A7EE-4A98-8011-CB0CEB28FD1B}" type="presParOf" srcId="{3EE2A1E4-F675-4451-9810-7FF065D23796}" destId="{BA6B355B-4E0E-41C6-8D24-A0272B397F01}" srcOrd="7" destOrd="0" presId="urn:microsoft.com/office/officeart/2005/8/layout/default"/>
    <dgm:cxn modelId="{CA050D40-69DC-44A7-A50F-D85C43E45E58}" type="presParOf" srcId="{3EE2A1E4-F675-4451-9810-7FF065D23796}" destId="{7122E89A-E48F-452F-B0B8-C318C3295981}" srcOrd="8" destOrd="0" presId="urn:microsoft.com/office/officeart/2005/8/layout/default"/>
    <dgm:cxn modelId="{D2FBF7BA-DF37-46A1-B2EA-031C81E0B056}" type="presParOf" srcId="{3EE2A1E4-F675-4451-9810-7FF065D23796}" destId="{2D4FDD12-3638-4B4C-A0BC-7335E0A5BE58}" srcOrd="9" destOrd="0" presId="urn:microsoft.com/office/officeart/2005/8/layout/default"/>
    <dgm:cxn modelId="{40D7CF78-4AF9-4CBA-BB3B-ED8321302B1D}" type="presParOf" srcId="{3EE2A1E4-F675-4451-9810-7FF065D23796}" destId="{0DD08954-84B8-4A5A-B270-9B1FAF88B80B}" srcOrd="10" destOrd="0" presId="urn:microsoft.com/office/officeart/2005/8/layout/default"/>
    <dgm:cxn modelId="{A08400EB-A893-4702-A6AF-19D1758F252C}" type="presParOf" srcId="{3EE2A1E4-F675-4451-9810-7FF065D23796}" destId="{816AEBD4-C3B2-4BE1-BAE4-DFEAFA06D8DD}" srcOrd="11" destOrd="0" presId="urn:microsoft.com/office/officeart/2005/8/layout/default"/>
    <dgm:cxn modelId="{48D29DD4-E35B-4900-A543-D48D4E5A3843}" type="presParOf" srcId="{3EE2A1E4-F675-4451-9810-7FF065D23796}" destId="{3B15AA98-4521-4348-BECB-DA20D2C44403}" srcOrd="12" destOrd="0" presId="urn:microsoft.com/office/officeart/2005/8/layout/default"/>
    <dgm:cxn modelId="{5D8B80D8-6742-4684-B603-BC8A3D16441A}" type="presParOf" srcId="{3EE2A1E4-F675-4451-9810-7FF065D23796}" destId="{76098388-3045-4938-8BA7-B0C1B0D3989F}" srcOrd="13" destOrd="0" presId="urn:microsoft.com/office/officeart/2005/8/layout/default"/>
    <dgm:cxn modelId="{5496E7A2-6543-4CD7-AB62-C2629D56C0EF}" type="presParOf" srcId="{3EE2A1E4-F675-4451-9810-7FF065D23796}" destId="{6CAC2C9F-6C8B-47BC-A461-25005D6A39B5}" srcOrd="14" destOrd="0" presId="urn:microsoft.com/office/officeart/2005/8/layout/default"/>
    <dgm:cxn modelId="{A9268D7A-0547-41CF-BCD7-07DB02FD6B19}" type="presParOf" srcId="{3EE2A1E4-F675-4451-9810-7FF065D23796}" destId="{0C888E7F-B31D-41D9-8A88-6058BC77154D}" srcOrd="15" destOrd="0" presId="urn:microsoft.com/office/officeart/2005/8/layout/default"/>
    <dgm:cxn modelId="{EE8CD549-2024-4CC4-8B3F-52BA58104CE8}" type="presParOf" srcId="{3EE2A1E4-F675-4451-9810-7FF065D23796}" destId="{561DC89E-CBD6-4610-B9AA-8DA09CE31A9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9A6B99-7C88-4CB1-BE48-A99FF6FBDD09}" type="doc">
      <dgm:prSet loTypeId="urn:microsoft.com/office/officeart/2005/8/layout/arrow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946A7-4E36-49F6-B33D-8854067ECE8A}">
      <dgm:prSet phldrT="[Текст]"/>
      <dgm:spPr/>
      <dgm:t>
        <a:bodyPr/>
        <a:lstStyle/>
        <a:p>
          <a:r>
            <a:rPr lang="ru-RU" b="1" dirty="0" smtClean="0"/>
            <a:t>Банки</a:t>
          </a:r>
          <a:endParaRPr lang="ru-RU" b="1" dirty="0"/>
        </a:p>
      </dgm:t>
    </dgm:pt>
    <dgm:pt modelId="{36FFE976-5108-450C-9029-8464C28AA6C9}" type="parTrans" cxnId="{19C13CE0-982F-4E13-8BF4-7A64CDE73D3E}">
      <dgm:prSet/>
      <dgm:spPr/>
      <dgm:t>
        <a:bodyPr/>
        <a:lstStyle/>
        <a:p>
          <a:endParaRPr lang="ru-RU"/>
        </a:p>
      </dgm:t>
    </dgm:pt>
    <dgm:pt modelId="{FC89B33B-9792-49B0-A15B-88E0CB4F951A}" type="sibTrans" cxnId="{19C13CE0-982F-4E13-8BF4-7A64CDE73D3E}">
      <dgm:prSet/>
      <dgm:spPr/>
      <dgm:t>
        <a:bodyPr/>
        <a:lstStyle/>
        <a:p>
          <a:endParaRPr lang="ru-RU"/>
        </a:p>
      </dgm:t>
    </dgm:pt>
    <dgm:pt modelId="{68FE5189-EF8F-4ECA-8EA4-925EB5A3BD0B}">
      <dgm:prSet phldrT="[Текст]"/>
      <dgm:spPr/>
      <dgm:t>
        <a:bodyPr/>
        <a:lstStyle/>
        <a:p>
          <a:r>
            <a:rPr lang="ru-RU" b="1" dirty="0" smtClean="0"/>
            <a:t>Кредитно-финансовые учреждения</a:t>
          </a:r>
          <a:endParaRPr lang="ru-RU" b="1" dirty="0"/>
        </a:p>
      </dgm:t>
    </dgm:pt>
    <dgm:pt modelId="{D75A6D15-0275-4B93-AC64-C1B0C349FE55}" type="parTrans" cxnId="{93ABF9D2-0C00-4E5E-AA35-2183CA33C326}">
      <dgm:prSet/>
      <dgm:spPr/>
      <dgm:t>
        <a:bodyPr/>
        <a:lstStyle/>
        <a:p>
          <a:endParaRPr lang="ru-RU"/>
        </a:p>
      </dgm:t>
    </dgm:pt>
    <dgm:pt modelId="{2F356C52-A7E4-41F7-81D5-68430368858B}" type="sibTrans" cxnId="{93ABF9D2-0C00-4E5E-AA35-2183CA33C326}">
      <dgm:prSet/>
      <dgm:spPr/>
      <dgm:t>
        <a:bodyPr/>
        <a:lstStyle/>
        <a:p>
          <a:endParaRPr lang="ru-RU"/>
        </a:p>
      </dgm:t>
    </dgm:pt>
    <dgm:pt modelId="{88712DC4-7C0E-44C9-943D-FC6FAD68F122}" type="pres">
      <dgm:prSet presAssocID="{669A6B99-7C88-4CB1-BE48-A99FF6FBDD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E6B629-6BE0-4E21-9EFF-96A8C3406CDB}" type="pres">
      <dgm:prSet presAssocID="{669A6B99-7C88-4CB1-BE48-A99FF6FBDD09}" presName="ribbon" presStyleLbl="node1" presStyleIdx="0" presStyleCnt="1"/>
      <dgm:spPr/>
    </dgm:pt>
    <dgm:pt modelId="{F03A75F4-92CC-4DA2-B8BB-A0434D3468C0}" type="pres">
      <dgm:prSet presAssocID="{669A6B99-7C88-4CB1-BE48-A99FF6FBDD09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0EAF3-B9BD-4343-A555-CB819176AF62}" type="pres">
      <dgm:prSet presAssocID="{669A6B99-7C88-4CB1-BE48-A99FF6FBDD09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C13CE0-982F-4E13-8BF4-7A64CDE73D3E}" srcId="{669A6B99-7C88-4CB1-BE48-A99FF6FBDD09}" destId="{2BE946A7-4E36-49F6-B33D-8854067ECE8A}" srcOrd="0" destOrd="0" parTransId="{36FFE976-5108-450C-9029-8464C28AA6C9}" sibTransId="{FC89B33B-9792-49B0-A15B-88E0CB4F951A}"/>
    <dgm:cxn modelId="{4EFEBAAF-CB99-4A1A-B629-EEA9FA3384D6}" type="presOf" srcId="{68FE5189-EF8F-4ECA-8EA4-925EB5A3BD0B}" destId="{8E60EAF3-B9BD-4343-A555-CB819176AF62}" srcOrd="0" destOrd="0" presId="urn:microsoft.com/office/officeart/2005/8/layout/arrow6"/>
    <dgm:cxn modelId="{93ABF9D2-0C00-4E5E-AA35-2183CA33C326}" srcId="{669A6B99-7C88-4CB1-BE48-A99FF6FBDD09}" destId="{68FE5189-EF8F-4ECA-8EA4-925EB5A3BD0B}" srcOrd="1" destOrd="0" parTransId="{D75A6D15-0275-4B93-AC64-C1B0C349FE55}" sibTransId="{2F356C52-A7E4-41F7-81D5-68430368858B}"/>
    <dgm:cxn modelId="{750AC4B5-A391-453A-9A44-C04971A04673}" type="presOf" srcId="{2BE946A7-4E36-49F6-B33D-8854067ECE8A}" destId="{F03A75F4-92CC-4DA2-B8BB-A0434D3468C0}" srcOrd="0" destOrd="0" presId="urn:microsoft.com/office/officeart/2005/8/layout/arrow6"/>
    <dgm:cxn modelId="{68F4F649-238D-4D2C-813A-4D5D04B0D8D8}" type="presOf" srcId="{669A6B99-7C88-4CB1-BE48-A99FF6FBDD09}" destId="{88712DC4-7C0E-44C9-943D-FC6FAD68F122}" srcOrd="0" destOrd="0" presId="urn:microsoft.com/office/officeart/2005/8/layout/arrow6"/>
    <dgm:cxn modelId="{10D6F2EF-CC02-4CCA-9F28-EDD15C4CE4B7}" type="presParOf" srcId="{88712DC4-7C0E-44C9-943D-FC6FAD68F122}" destId="{81E6B629-6BE0-4E21-9EFF-96A8C3406CDB}" srcOrd="0" destOrd="0" presId="urn:microsoft.com/office/officeart/2005/8/layout/arrow6"/>
    <dgm:cxn modelId="{9FB5A256-1BBC-4663-BACE-427912188894}" type="presParOf" srcId="{88712DC4-7C0E-44C9-943D-FC6FAD68F122}" destId="{F03A75F4-92CC-4DA2-B8BB-A0434D3468C0}" srcOrd="1" destOrd="0" presId="urn:microsoft.com/office/officeart/2005/8/layout/arrow6"/>
    <dgm:cxn modelId="{86E7EBEA-3844-4900-95C0-B738013F1C39}" type="presParOf" srcId="{88712DC4-7C0E-44C9-943D-FC6FAD68F122}" destId="{8E60EAF3-B9BD-4343-A555-CB819176AF6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2DA386-EF59-479B-8009-C1FA9A066C7B}">
      <dsp:nvSpPr>
        <dsp:cNvPr id="0" name=""/>
        <dsp:cNvSpPr/>
      </dsp:nvSpPr>
      <dsp:spPr>
        <a:xfrm rot="5400000">
          <a:off x="-263489" y="274240"/>
          <a:ext cx="1756594" cy="1229615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.</a:t>
          </a:r>
          <a:endParaRPr lang="ru-RU" sz="3600" kern="1200" dirty="0"/>
        </a:p>
      </dsp:txBody>
      <dsp:txXfrm rot="5400000">
        <a:off x="-263489" y="274240"/>
        <a:ext cx="1756594" cy="1229615"/>
      </dsp:txXfrm>
    </dsp:sp>
    <dsp:sp modelId="{E6152BA2-E477-426F-A981-FD03BE8A5AC1}">
      <dsp:nvSpPr>
        <dsp:cNvPr id="0" name=""/>
        <dsp:cNvSpPr/>
      </dsp:nvSpPr>
      <dsp:spPr>
        <a:xfrm rot="5400000">
          <a:off x="4436402" y="-3196035"/>
          <a:ext cx="1141786" cy="7555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осуществление депозитных и других операций по привлечению денежных средств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сбор и анализ информации о финансовом состоянии клиентов</a:t>
          </a:r>
          <a:endParaRPr lang="ru-RU" sz="1800" b="1" kern="1200" dirty="0"/>
        </a:p>
      </dsp:txBody>
      <dsp:txXfrm rot="5400000">
        <a:off x="4436402" y="-3196035"/>
        <a:ext cx="1141786" cy="7555360"/>
      </dsp:txXfrm>
    </dsp:sp>
    <dsp:sp modelId="{A996AEC9-C941-49FB-86A4-F93E0A73DEAD}">
      <dsp:nvSpPr>
        <dsp:cNvPr id="0" name=""/>
        <dsp:cNvSpPr/>
      </dsp:nvSpPr>
      <dsp:spPr>
        <a:xfrm rot="5400000">
          <a:off x="-263489" y="2017823"/>
          <a:ext cx="1756594" cy="1229615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.</a:t>
          </a:r>
          <a:endParaRPr lang="ru-RU" sz="3600" kern="1200" dirty="0"/>
        </a:p>
      </dsp:txBody>
      <dsp:txXfrm rot="5400000">
        <a:off x="-263489" y="2017823"/>
        <a:ext cx="1756594" cy="1229615"/>
      </dsp:txXfrm>
    </dsp:sp>
    <dsp:sp modelId="{8E412063-AC5C-41B0-B585-3AD83DD35E0A}">
      <dsp:nvSpPr>
        <dsp:cNvPr id="0" name=""/>
        <dsp:cNvSpPr/>
      </dsp:nvSpPr>
      <dsp:spPr>
        <a:xfrm rot="5400000">
          <a:off x="4270940" y="-1452452"/>
          <a:ext cx="1472709" cy="7555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оформление операций по предоставлению кредитов, контроль за их использованием и погашением, сохранностью обеспечения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/>
            <a:t>проведение лизинговых операций, операций с ценными бумагами, иностранной валютой и прочих банковских операций и сделок</a:t>
          </a:r>
          <a:endParaRPr lang="ru-RU" sz="1800" b="1" kern="1200" dirty="0"/>
        </a:p>
      </dsp:txBody>
      <dsp:txXfrm rot="5400000">
        <a:off x="4270940" y="-1452452"/>
        <a:ext cx="1472709" cy="7555360"/>
      </dsp:txXfrm>
    </dsp:sp>
    <dsp:sp modelId="{12FD5570-7AF6-4ABB-B2FE-A7532516B201}">
      <dsp:nvSpPr>
        <dsp:cNvPr id="0" name=""/>
        <dsp:cNvSpPr/>
      </dsp:nvSpPr>
      <dsp:spPr>
        <a:xfrm rot="5400000">
          <a:off x="-263489" y="3768502"/>
          <a:ext cx="1756594" cy="1229615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.</a:t>
          </a:r>
          <a:endParaRPr lang="ru-RU" sz="3600" kern="1200" dirty="0"/>
        </a:p>
      </dsp:txBody>
      <dsp:txXfrm rot="5400000">
        <a:off x="-263489" y="3768502"/>
        <a:ext cx="1756594" cy="1229615"/>
      </dsp:txXfrm>
    </dsp:sp>
    <dsp:sp modelId="{E1FA738A-144A-47FB-8AB9-3A662E400C1A}">
      <dsp:nvSpPr>
        <dsp:cNvPr id="0" name=""/>
        <dsp:cNvSpPr/>
      </dsp:nvSpPr>
      <dsp:spPr>
        <a:xfrm rot="5400000">
          <a:off x="4263844" y="298226"/>
          <a:ext cx="1486902" cy="7555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обеспечение кассового обслуживания клиентов, контроль за соблюдением клиентами кассовой дисциплины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выполнение финансово-экономических расчетов, применяемых в банковских операциях; оформление, ведение и хранение документации по совершаемым операциям и сделкам</a:t>
          </a:r>
          <a:endParaRPr lang="ru-RU" sz="1800" b="1" kern="1200" dirty="0"/>
        </a:p>
      </dsp:txBody>
      <dsp:txXfrm rot="5400000">
        <a:off x="4263844" y="298226"/>
        <a:ext cx="1486902" cy="7555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07020D-9DE5-4B21-B85F-DA3731AB356E}">
      <dsp:nvSpPr>
        <dsp:cNvPr id="0" name=""/>
        <dsp:cNvSpPr/>
      </dsp:nvSpPr>
      <dsp:spPr>
        <a:xfrm rot="5400000">
          <a:off x="5770798" y="-2687574"/>
          <a:ext cx="1336648" cy="70510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осуществление налично-денежных операций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ведение счетов юридических и физических лиц, корреспондентских счетов кредитных организаций, счетов бюджетов разных уровней, внебюджетных фондов</a:t>
          </a:r>
          <a:endParaRPr lang="ru-RU" sz="2000" b="1" kern="1200" dirty="0"/>
        </a:p>
      </dsp:txBody>
      <dsp:txXfrm rot="5400000">
        <a:off x="5770798" y="-2687574"/>
        <a:ext cx="1336648" cy="7051023"/>
      </dsp:txXfrm>
    </dsp:sp>
    <dsp:sp modelId="{53C80C02-4C48-45F0-B467-67DFB26A6C81}">
      <dsp:nvSpPr>
        <dsp:cNvPr id="0" name=""/>
        <dsp:cNvSpPr/>
      </dsp:nvSpPr>
      <dsp:spPr>
        <a:xfrm>
          <a:off x="1052550" y="2531"/>
          <a:ext cx="1861060" cy="16708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$</a:t>
          </a:r>
          <a:endParaRPr lang="ru-RU" sz="4200" kern="1200" dirty="0"/>
        </a:p>
      </dsp:txBody>
      <dsp:txXfrm>
        <a:off x="1052550" y="2531"/>
        <a:ext cx="1861060" cy="1670810"/>
      </dsp:txXfrm>
    </dsp:sp>
    <dsp:sp modelId="{50AE1E92-D672-46A4-965C-38E61B40DE0C}">
      <dsp:nvSpPr>
        <dsp:cNvPr id="0" name=""/>
        <dsp:cNvSpPr/>
      </dsp:nvSpPr>
      <dsp:spPr>
        <a:xfrm rot="5400000">
          <a:off x="5770837" y="-933223"/>
          <a:ext cx="1336648" cy="70510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проведение расчетных операций, межбанковских расчетов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бухгалтерский учет активных и пассивных банковских операций и услуг</a:t>
          </a:r>
          <a:endParaRPr lang="ru-RU" sz="2000" b="1" kern="1200" dirty="0"/>
        </a:p>
      </dsp:txBody>
      <dsp:txXfrm rot="5400000">
        <a:off x="5770837" y="-933223"/>
        <a:ext cx="1336648" cy="7051023"/>
      </dsp:txXfrm>
    </dsp:sp>
    <dsp:sp modelId="{687A51DD-EEC5-4433-816D-619DF8814C0C}">
      <dsp:nvSpPr>
        <dsp:cNvPr id="0" name=""/>
        <dsp:cNvSpPr/>
      </dsp:nvSpPr>
      <dsp:spPr>
        <a:xfrm>
          <a:off x="1052550" y="1756882"/>
          <a:ext cx="1861099" cy="16708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%</a:t>
          </a:r>
          <a:endParaRPr lang="ru-RU" sz="4200" kern="1200" dirty="0"/>
        </a:p>
      </dsp:txBody>
      <dsp:txXfrm>
        <a:off x="1052550" y="1756882"/>
        <a:ext cx="1861099" cy="1670810"/>
      </dsp:txXfrm>
    </dsp:sp>
    <dsp:sp modelId="{39F81D22-C6BB-40C5-8434-1075B32E4D45}">
      <dsp:nvSpPr>
        <dsp:cNvPr id="0" name=""/>
        <dsp:cNvSpPr/>
      </dsp:nvSpPr>
      <dsp:spPr>
        <a:xfrm rot="5400000">
          <a:off x="5770837" y="821127"/>
          <a:ext cx="1336648" cy="70510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бухгалтерский учет доходов и расходов, в т.ч. по внутрихозяйственной деятельности банка, результатов деятельности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осуществление </a:t>
          </a:r>
          <a:r>
            <a:rPr lang="ru-RU" sz="2000" b="1" kern="1200" dirty="0" err="1" smtClean="0"/>
            <a:t>внутрибанковского</a:t>
          </a:r>
          <a:r>
            <a:rPr lang="ru-RU" sz="2000" b="1" kern="1200" dirty="0" smtClean="0"/>
            <a:t> последующего контроля</a:t>
          </a:r>
          <a:endParaRPr lang="ru-RU" sz="2000" b="1" kern="1200" dirty="0"/>
        </a:p>
      </dsp:txBody>
      <dsp:txXfrm rot="5400000">
        <a:off x="5770837" y="821127"/>
        <a:ext cx="1336648" cy="7051023"/>
      </dsp:txXfrm>
    </dsp:sp>
    <dsp:sp modelId="{691F2B11-F9E6-40C1-8636-5F8DB0D91C92}">
      <dsp:nvSpPr>
        <dsp:cNvPr id="0" name=""/>
        <dsp:cNvSpPr/>
      </dsp:nvSpPr>
      <dsp:spPr>
        <a:xfrm>
          <a:off x="1052550" y="3511233"/>
          <a:ext cx="1861099" cy="16708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err="1" smtClean="0"/>
            <a:t>Дк</a:t>
          </a:r>
          <a:endParaRPr lang="ru-RU" sz="4200" kern="1200" dirty="0" smtClean="0"/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Кт</a:t>
          </a:r>
          <a:endParaRPr lang="ru-RU" sz="4200" kern="1200" dirty="0"/>
        </a:p>
      </dsp:txBody>
      <dsp:txXfrm>
        <a:off x="1052550" y="3511233"/>
        <a:ext cx="1861099" cy="16708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1EBB83-173B-43CE-91E4-1ECC73F815CD}">
      <dsp:nvSpPr>
        <dsp:cNvPr id="0" name=""/>
        <dsp:cNvSpPr/>
      </dsp:nvSpPr>
      <dsp:spPr>
        <a:xfrm>
          <a:off x="0" y="312943"/>
          <a:ext cx="2711392" cy="1626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Экономическая теория</a:t>
          </a:r>
          <a:endParaRPr lang="ru-RU" sz="2700" kern="1200" dirty="0"/>
        </a:p>
      </dsp:txBody>
      <dsp:txXfrm>
        <a:off x="0" y="312943"/>
        <a:ext cx="2711392" cy="1626835"/>
      </dsp:txXfrm>
    </dsp:sp>
    <dsp:sp modelId="{AD9AE384-72DE-4C0B-A2B9-142964FAF419}">
      <dsp:nvSpPr>
        <dsp:cNvPr id="0" name=""/>
        <dsp:cNvSpPr/>
      </dsp:nvSpPr>
      <dsp:spPr>
        <a:xfrm>
          <a:off x="2982531" y="312943"/>
          <a:ext cx="2711392" cy="1626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Экономика организации</a:t>
          </a:r>
          <a:endParaRPr lang="ru-RU" sz="2700" kern="1200" dirty="0"/>
        </a:p>
      </dsp:txBody>
      <dsp:txXfrm>
        <a:off x="2982531" y="312943"/>
        <a:ext cx="2711392" cy="1626835"/>
      </dsp:txXfrm>
    </dsp:sp>
    <dsp:sp modelId="{1D8120BE-1923-4C56-A672-1EB8783EC356}">
      <dsp:nvSpPr>
        <dsp:cNvPr id="0" name=""/>
        <dsp:cNvSpPr/>
      </dsp:nvSpPr>
      <dsp:spPr>
        <a:xfrm>
          <a:off x="5965063" y="312943"/>
          <a:ext cx="2711392" cy="1626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Менеджмент</a:t>
          </a:r>
          <a:endParaRPr lang="ru-RU" sz="2700" kern="1200" dirty="0"/>
        </a:p>
      </dsp:txBody>
      <dsp:txXfrm>
        <a:off x="5965063" y="312943"/>
        <a:ext cx="2711392" cy="1626835"/>
      </dsp:txXfrm>
    </dsp:sp>
    <dsp:sp modelId="{55DAE55E-2511-4E43-98A6-62F43391AF92}">
      <dsp:nvSpPr>
        <dsp:cNvPr id="0" name=""/>
        <dsp:cNvSpPr/>
      </dsp:nvSpPr>
      <dsp:spPr>
        <a:xfrm>
          <a:off x="0" y="2210918"/>
          <a:ext cx="2711392" cy="1626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Маркетинг</a:t>
          </a:r>
          <a:endParaRPr lang="ru-RU" sz="2700" kern="1200" dirty="0"/>
        </a:p>
      </dsp:txBody>
      <dsp:txXfrm>
        <a:off x="0" y="2210918"/>
        <a:ext cx="2711392" cy="1626835"/>
      </dsp:txXfrm>
    </dsp:sp>
    <dsp:sp modelId="{7122E89A-E48F-452F-B0B8-C318C3295981}">
      <dsp:nvSpPr>
        <dsp:cNvPr id="0" name=""/>
        <dsp:cNvSpPr/>
      </dsp:nvSpPr>
      <dsp:spPr>
        <a:xfrm>
          <a:off x="2982531" y="2210918"/>
          <a:ext cx="2711392" cy="1626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Статистика</a:t>
          </a:r>
          <a:endParaRPr lang="ru-RU" sz="2700" kern="1200" dirty="0"/>
        </a:p>
      </dsp:txBody>
      <dsp:txXfrm>
        <a:off x="2982531" y="2210918"/>
        <a:ext cx="2711392" cy="1626835"/>
      </dsp:txXfrm>
    </dsp:sp>
    <dsp:sp modelId="{0DD08954-84B8-4A5A-B270-9B1FAF88B80B}">
      <dsp:nvSpPr>
        <dsp:cNvPr id="0" name=""/>
        <dsp:cNvSpPr/>
      </dsp:nvSpPr>
      <dsp:spPr>
        <a:xfrm>
          <a:off x="5965063" y="2210918"/>
          <a:ext cx="2711392" cy="1626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Финансы, денежное обращение и кредит</a:t>
          </a:r>
          <a:endParaRPr lang="ru-RU" sz="2700" kern="1200" dirty="0"/>
        </a:p>
      </dsp:txBody>
      <dsp:txXfrm>
        <a:off x="5965063" y="2210918"/>
        <a:ext cx="2711392" cy="1626835"/>
      </dsp:txXfrm>
    </dsp:sp>
    <dsp:sp modelId="{3B15AA98-4521-4348-BECB-DA20D2C44403}">
      <dsp:nvSpPr>
        <dsp:cNvPr id="0" name=""/>
        <dsp:cNvSpPr/>
      </dsp:nvSpPr>
      <dsp:spPr>
        <a:xfrm>
          <a:off x="0" y="4108893"/>
          <a:ext cx="2711392" cy="1626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Финансовая математика</a:t>
          </a:r>
          <a:endParaRPr lang="ru-RU" sz="2700" kern="1200" dirty="0"/>
        </a:p>
      </dsp:txBody>
      <dsp:txXfrm>
        <a:off x="0" y="4108893"/>
        <a:ext cx="2711392" cy="1626835"/>
      </dsp:txXfrm>
    </dsp:sp>
    <dsp:sp modelId="{6CAC2C9F-6C8B-47BC-A461-25005D6A39B5}">
      <dsp:nvSpPr>
        <dsp:cNvPr id="0" name=""/>
        <dsp:cNvSpPr/>
      </dsp:nvSpPr>
      <dsp:spPr>
        <a:xfrm>
          <a:off x="2982531" y="4108893"/>
          <a:ext cx="2711392" cy="1626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Учет в банках</a:t>
          </a:r>
          <a:endParaRPr lang="ru-RU" sz="2700" kern="1200" dirty="0"/>
        </a:p>
      </dsp:txBody>
      <dsp:txXfrm>
        <a:off x="2982531" y="4108893"/>
        <a:ext cx="2711392" cy="1626835"/>
      </dsp:txXfrm>
    </dsp:sp>
    <dsp:sp modelId="{561DC89E-CBD6-4610-B9AA-8DA09CE31A91}">
      <dsp:nvSpPr>
        <dsp:cNvPr id="0" name=""/>
        <dsp:cNvSpPr/>
      </dsp:nvSpPr>
      <dsp:spPr>
        <a:xfrm>
          <a:off x="5965063" y="4108892"/>
          <a:ext cx="2711392" cy="1626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Основы банковского аудита</a:t>
          </a:r>
          <a:endParaRPr lang="ru-RU" sz="2700" kern="1200" dirty="0"/>
        </a:p>
      </dsp:txBody>
      <dsp:txXfrm>
        <a:off x="5965063" y="4108892"/>
        <a:ext cx="2711392" cy="162683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E6B629-6BE0-4E21-9EFF-96A8C3406CDB}">
      <dsp:nvSpPr>
        <dsp:cNvPr id="0" name=""/>
        <dsp:cNvSpPr/>
      </dsp:nvSpPr>
      <dsp:spPr>
        <a:xfrm>
          <a:off x="0" y="462225"/>
          <a:ext cx="7848872" cy="3139548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3A75F4-92CC-4DA2-B8BB-A0434D3468C0}">
      <dsp:nvSpPr>
        <dsp:cNvPr id="0" name=""/>
        <dsp:cNvSpPr/>
      </dsp:nvSpPr>
      <dsp:spPr>
        <a:xfrm>
          <a:off x="941864" y="1011646"/>
          <a:ext cx="2590127" cy="153837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Банки</a:t>
          </a:r>
          <a:endParaRPr lang="ru-RU" sz="3200" b="1" kern="1200" dirty="0"/>
        </a:p>
      </dsp:txBody>
      <dsp:txXfrm>
        <a:off x="941864" y="1011646"/>
        <a:ext cx="2590127" cy="1538378"/>
      </dsp:txXfrm>
    </dsp:sp>
    <dsp:sp modelId="{8E60EAF3-B9BD-4343-A555-CB819176AF62}">
      <dsp:nvSpPr>
        <dsp:cNvPr id="0" name=""/>
        <dsp:cNvSpPr/>
      </dsp:nvSpPr>
      <dsp:spPr>
        <a:xfrm>
          <a:off x="3924436" y="1513974"/>
          <a:ext cx="3061060" cy="153837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Кредитно-финансовые учреждения</a:t>
          </a:r>
          <a:endParaRPr lang="ru-RU" sz="3200" b="1" kern="1200" dirty="0"/>
        </a:p>
      </dsp:txBody>
      <dsp:txXfrm>
        <a:off x="3924436" y="1513974"/>
        <a:ext cx="3061060" cy="1538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93313E-DEB1-40D5-A4B6-BB09446FC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1052513"/>
            <a:ext cx="5183188" cy="1470025"/>
          </a:xfrm>
        </p:spPr>
        <p:txBody>
          <a:bodyPr/>
          <a:lstStyle>
            <a:lvl1pPr algn="r">
              <a:defRPr sz="2800">
                <a:solidFill>
                  <a:srgbClr val="E271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16A7297-480D-4A55-87B1-EF0EC02BD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9F226-FB0B-4445-83AF-AA489127C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115888"/>
            <a:ext cx="2071687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F36C-B592-4DE8-91E2-1FC961C2A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2295525"/>
            <a:ext cx="6202362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Заголовок</a:t>
            </a:r>
            <a:br>
              <a:rPr lang="ru-RU"/>
            </a:br>
            <a:r>
              <a:rPr lang="ru-RU"/>
              <a:t>Слайда-разделителя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06398-7C64-47F7-B314-4A1C2D363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8A66-4A3E-44FE-8205-6A9081C3F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0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0" y="1949450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6C633-5B58-438C-B541-EC546AB7C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E1F7D-272E-414B-941C-15C112094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3309F-5CB6-454F-BAD9-C04BB778A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41FC8-5C90-47E6-B800-113D37599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84956-D553-41C6-97A3-8C21C4290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D314A-2467-48A4-9059-F5A381A0B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B2525-3749-4937-8C9F-C88B8F0A3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F83F0-2815-4EFC-8390-B0C17C542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115888"/>
            <a:ext cx="2071687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05377-1F93-4CE7-A6CD-5EB250D24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C2C81-A222-4F77-BC3B-200C01577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0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0" y="1949450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F7E64-DB88-488A-8B3E-E6B67A17C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E653C-2005-480B-B826-A36591A5C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5F1E-50E9-49EF-A9E7-662CFDCEB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6CCE5-F242-4AD2-9450-4BB3EE185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021A5-66A7-452E-A397-A88A09420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6D530-9943-4729-B94A-5FE6C9D1E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  <a:br>
              <a:rPr lang="ru-RU" smtClean="0"/>
            </a:br>
            <a:r>
              <a:rPr lang="ru-RU" smtClean="0"/>
              <a:t>Можно в две строки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0"/>
            <a:ext cx="78454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6013" y="6365875"/>
            <a:ext cx="549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EE7BC40-E78D-4A46-BA71-5566C48E4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2788" indent="-180975" algn="l" rtl="0" fontAlgn="base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  <a:br>
              <a:rPr lang="ru-RU" smtClean="0"/>
            </a:br>
            <a:r>
              <a:rPr lang="ru-RU" smtClean="0"/>
              <a:t>Можно в две строки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0"/>
            <a:ext cx="78454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8" y="6365875"/>
            <a:ext cx="838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F53328-7533-433F-806A-E4A3DB8DB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2788" indent="-18097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A63886B-89E6-4F15-B2BC-D8B6CC518C96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7704" y="1340768"/>
            <a:ext cx="6696075" cy="1470025"/>
          </a:xfrm>
        </p:spPr>
        <p:txBody>
          <a:bodyPr/>
          <a:lstStyle/>
          <a:p>
            <a:r>
              <a:rPr lang="ru-RU" b="1" u="sng" dirty="0" smtClean="0"/>
              <a:t>СПЕЦИАЛЬНОСТЬ:</a:t>
            </a:r>
            <a:br>
              <a:rPr lang="ru-RU" b="1" u="sng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b="1" dirty="0" smtClean="0"/>
              <a:t>«БАНКОВСКОЕ ДЕЛО»</a:t>
            </a:r>
            <a:br>
              <a:rPr lang="ru-RU" sz="4400" b="1" dirty="0" smtClean="0"/>
            </a:br>
            <a:r>
              <a:rPr lang="ru-RU" sz="4400" b="1" dirty="0" smtClean="0"/>
              <a:t>ЧОУ СПО КТУИС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51520" y="188640"/>
            <a:ext cx="8767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ФИО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автора: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Котова Анастасия Сергеевна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Место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работы: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ЧОУ СПО Краснодарский Техникум Управления, Информатизации и Сервиса города Краснодара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Должность: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преподаватель экономических дисциплин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464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952875"/>
            <a:ext cx="43561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Личные качества, интересы и склонности специалиста: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95288" y="1773238"/>
            <a:ext cx="83534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2913" indent="-442913">
              <a:buFont typeface="Arial" charset="0"/>
              <a:buChar char="•"/>
            </a:pPr>
            <a:r>
              <a:rPr lang="ru-RU" sz="3200">
                <a:latin typeface="Monotype Corsiva" pitchFamily="66" charset="0"/>
              </a:rPr>
              <a:t>склонность к работе с вычислениями, </a:t>
            </a:r>
          </a:p>
          <a:p>
            <a:pPr marL="442913" indent="-442913">
              <a:buFont typeface="Arial" charset="0"/>
              <a:buChar char="•"/>
            </a:pPr>
            <a:r>
              <a:rPr lang="ru-RU" sz="3200">
                <a:latin typeface="Monotype Corsiva" pitchFamily="66" charset="0"/>
              </a:rPr>
              <a:t>высокий уровень сосредоточенности и распределения внимания, </a:t>
            </a:r>
          </a:p>
          <a:p>
            <a:pPr marL="442913" indent="-442913">
              <a:buFont typeface="Arial" charset="0"/>
              <a:buChar char="•"/>
            </a:pPr>
            <a:r>
              <a:rPr lang="ru-RU" sz="3200">
                <a:latin typeface="Monotype Corsiva" pitchFamily="66" charset="0"/>
              </a:rPr>
              <a:t>развитые счетно-аналитические способности, </a:t>
            </a:r>
          </a:p>
          <a:p>
            <a:pPr marL="442913" indent="-442913">
              <a:buFont typeface="Arial" charset="0"/>
              <a:buChar char="•"/>
            </a:pPr>
            <a:r>
              <a:rPr lang="ru-RU" sz="3200">
                <a:latin typeface="Monotype Corsiva" pitchFamily="66" charset="0"/>
              </a:rPr>
              <a:t>хорошая оперативная память, усидчивость,</a:t>
            </a:r>
          </a:p>
          <a:p>
            <a:pPr marL="442913" indent="-442913">
              <a:buFont typeface="Arial" charset="0"/>
              <a:buChar char="•"/>
            </a:pPr>
            <a:r>
              <a:rPr lang="ru-RU" sz="3200">
                <a:latin typeface="Monotype Corsiva" pitchFamily="66" charset="0"/>
              </a:rPr>
              <a:t>принципиальность, честность, обязательность,</a:t>
            </a:r>
          </a:p>
          <a:p>
            <a:pPr marL="442913" indent="-442913">
              <a:buFont typeface="Arial" charset="0"/>
              <a:buChar char="•"/>
            </a:pPr>
            <a:r>
              <a:rPr lang="ru-RU" sz="3200">
                <a:latin typeface="Monotype Corsiva" pitchFamily="66" charset="0"/>
              </a:rPr>
              <a:t>достаточная эмоционально-волевая устойчивость,</a:t>
            </a:r>
          </a:p>
          <a:p>
            <a:pPr marL="442913" indent="-442913">
              <a:buFont typeface="Arial" charset="0"/>
              <a:buChar char="•"/>
            </a:pPr>
            <a:r>
              <a:rPr lang="ru-RU" sz="3200">
                <a:latin typeface="Monotype Corsiva" pitchFamily="66" charset="0"/>
              </a:rPr>
              <a:t>аккуратность, педантичность.</a:t>
            </a:r>
          </a:p>
        </p:txBody>
      </p:sp>
    </p:spTree>
  </p:cSld>
  <p:clrMapOvr>
    <a:masterClrMapping/>
  </p:clrMapOvr>
  <p:transition advTm="1490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395288" y="404813"/>
            <a:ext cx="8137525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Формы обучения: </a:t>
            </a:r>
          </a:p>
          <a:p>
            <a:r>
              <a:rPr lang="ru-RU" sz="2800"/>
              <a:t>Бюджетная, внебюджетная</a:t>
            </a:r>
          </a:p>
          <a:p>
            <a:endParaRPr lang="ru-RU" sz="2800"/>
          </a:p>
          <a:p>
            <a:r>
              <a:rPr lang="ru-RU" sz="2800" b="1"/>
              <a:t>Сроки обучения:   </a:t>
            </a:r>
          </a:p>
          <a:p>
            <a:r>
              <a:rPr lang="ru-RU" sz="2800"/>
              <a:t>Очная 2 года 10 месяцев</a:t>
            </a:r>
          </a:p>
          <a:p>
            <a:endParaRPr lang="ru-RU" sz="2800"/>
          </a:p>
          <a:p>
            <a:r>
              <a:rPr lang="ru-RU" sz="2800" b="1"/>
              <a:t>Квалификация:      </a:t>
            </a:r>
          </a:p>
          <a:p>
            <a:r>
              <a:rPr lang="ru-RU" sz="2800"/>
              <a:t>Специалист банковского дела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33375"/>
            <a:ext cx="3303588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9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78D77B-97B4-4A6B-8953-EB07229842F7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5" name="TextBox 4"/>
          <p:cNvSpPr txBox="1"/>
          <p:nvPr/>
        </p:nvSpPr>
        <p:spPr>
          <a:xfrm>
            <a:off x="611560" y="1628800"/>
            <a:ext cx="7848872" cy="525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вы желаете приобрести непростую, но интересную профессию, планируете работать в развивающемся коллективе, нацелены на справедливую оценку результатов труда, достойное вознаграждение и возможность построения карьеры – ждем вас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40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Чоу</a:t>
            </a:r>
            <a:r>
              <a:rPr lang="ru-RU" sz="4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40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спо</a:t>
            </a:r>
            <a:r>
              <a:rPr lang="ru-RU" sz="4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40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ктуис</a:t>
            </a:r>
            <a:r>
              <a:rPr lang="ru-RU" sz="4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</a:t>
            </a:r>
          </a:p>
          <a:p>
            <a:pPr algn="ctr"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обучения</a:t>
            </a:r>
          </a:p>
          <a:p>
            <a:pPr algn="ctr"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 специальности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банковское дело.</a:t>
            </a:r>
            <a:endParaRPr lang="ru-RU" sz="28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056437" cy="1512888"/>
          </a:xfrm>
        </p:spPr>
        <p:txBody>
          <a:bodyPr/>
          <a:lstStyle/>
          <a:p>
            <a:r>
              <a:rPr lang="ru-RU" b="1" u="sng" smtClean="0"/>
              <a:t>Профессиональная</a:t>
            </a:r>
            <a:r>
              <a:rPr lang="en-US" b="1" u="sng" smtClean="0"/>
              <a:t/>
            </a:r>
            <a:br>
              <a:rPr lang="en-US" b="1" u="sng" smtClean="0"/>
            </a:br>
            <a:r>
              <a:rPr lang="ru-RU" b="1" u="sng" smtClean="0"/>
              <a:t>деятельность специалиста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50825" y="1341438"/>
            <a:ext cx="56896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latin typeface="Monotype Corsiva" pitchFamily="66" charset="0"/>
              </a:rPr>
              <a:t>Профессиональная деятельность специалиста банковского дела осуществляется во всех сферах национальной экономики, связанных с функционированием финансовых рынков и направлена на профессиональное обеспечение предпринимательской деятельности</a:t>
            </a:r>
            <a:endParaRPr lang="ru-RU">
              <a:latin typeface="Mistral" pitchFamily="66" charset="0"/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557338"/>
            <a:ext cx="30876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250825" y="5103813"/>
            <a:ext cx="84978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latin typeface="Monotype Corsiva" pitchFamily="66" charset="0"/>
              </a:rPr>
              <a:t>банков и других кредитных организаций на основе современных экономических знаний и научнообоснованных методов ведения банковского дела.</a:t>
            </a:r>
            <a:endParaRPr lang="ru-RU" sz="3000">
              <a:latin typeface="Mistral" pitchFamily="66" charset="0"/>
            </a:endParaRPr>
          </a:p>
          <a:p>
            <a:endParaRPr lang="ru-RU"/>
          </a:p>
        </p:txBody>
      </p:sp>
    </p:spTree>
  </p:cSld>
  <p:clrMapOvr>
    <a:masterClrMapping/>
  </p:clrMapOvr>
  <p:transition advTm="1492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160713"/>
            <a:ext cx="3708400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r>
              <a:rPr lang="ru-RU" b="1" smtClean="0"/>
              <a:t>Объекты профессиональной деятельности специалиста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50" y="1484313"/>
            <a:ext cx="8064500" cy="466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3000" b="1" u="sng">
                <a:latin typeface="Monotype Corsiva" pitchFamily="66" charset="0"/>
              </a:rPr>
              <a:t>Объектами профессиональной деятельности специалиста банковского дела являются :</a:t>
            </a:r>
          </a:p>
          <a:p>
            <a:pPr>
              <a:buFont typeface="Arial" charset="0"/>
              <a:buChar char="•"/>
            </a:pPr>
            <a:r>
              <a:rPr lang="ru-RU" sz="3000" b="1">
                <a:latin typeface="Monotype Corsiva" pitchFamily="66" charset="0"/>
              </a:rPr>
              <a:t>банковские технологии, их документальное оформление и учет, </a:t>
            </a:r>
          </a:p>
          <a:p>
            <a:pPr>
              <a:buFont typeface="Arial" charset="0"/>
              <a:buChar char="•"/>
            </a:pPr>
            <a:r>
              <a:rPr lang="ru-RU" sz="3000" b="1">
                <a:latin typeface="Monotype Corsiva" pitchFamily="66" charset="0"/>
              </a:rPr>
              <a:t>операции финансово-кредитных организаций в соответствии с правовыми нормами банковской деятельности; </a:t>
            </a:r>
          </a:p>
          <a:p>
            <a:pPr>
              <a:buFont typeface="Arial" charset="0"/>
              <a:buChar char="•"/>
            </a:pPr>
            <a:r>
              <a:rPr lang="ru-RU" sz="3000" b="1">
                <a:latin typeface="Monotype Corsiva" pitchFamily="66" charset="0"/>
              </a:rPr>
              <a:t>финансово-экономические вычисления; </a:t>
            </a:r>
          </a:p>
          <a:p>
            <a:pPr>
              <a:buFont typeface="Arial" charset="0"/>
              <a:buChar char="•"/>
            </a:pPr>
            <a:r>
              <a:rPr lang="ru-RU" sz="3000" b="1">
                <a:latin typeface="Monotype Corsiva" pitchFamily="66" charset="0"/>
              </a:rPr>
              <a:t>оперативная информация о деятельности банков и их клиентов.</a:t>
            </a:r>
          </a:p>
        </p:txBody>
      </p:sp>
    </p:spTree>
  </p:cSld>
  <p:clrMapOvr>
    <a:masterClrMapping/>
  </p:clrMapOvr>
  <p:transition advTm="1551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276872"/>
            <a:ext cx="854086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ВИДЫ ДЕЯТЕЛЬНОСТИ</a:t>
            </a:r>
          </a:p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ВЫПУСКНИКА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7850" y="188913"/>
            <a:ext cx="26781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500438"/>
            <a:ext cx="38576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500438"/>
            <a:ext cx="3455988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5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Финансово-кредитная деятельность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65224" y="1373188"/>
          <a:ext cx="8784976" cy="5272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2389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Учетно-операционная</a:t>
            </a:r>
            <a:r>
              <a:rPr lang="ru-RU" smtClean="0"/>
              <a:t> </a:t>
            </a:r>
            <a:r>
              <a:rPr lang="ru-RU" b="1" smtClean="0"/>
              <a:t>деятельность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-972616" y="1484784"/>
          <a:ext cx="1101722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1698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60648"/>
            <a:ext cx="465653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Выпускники знают: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825" y="1125538"/>
            <a:ext cx="8642350" cy="39608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54013" indent="-354013">
              <a:buFont typeface="Arial" charset="0"/>
              <a:buChar char="•"/>
            </a:pPr>
            <a:r>
              <a:rPr lang="ru-RU" sz="2800">
                <a:solidFill>
                  <a:srgbClr val="000000"/>
                </a:solidFill>
                <a:latin typeface="Monotype Corsiva" pitchFamily="66" charset="0"/>
              </a:rPr>
              <a:t>экономические основы деятельности банков, методику их бухгалтерского учета; </a:t>
            </a:r>
          </a:p>
          <a:p>
            <a:pPr marL="354013" indent="-354013">
              <a:buFont typeface="Arial" charset="0"/>
              <a:buChar char="•"/>
            </a:pPr>
            <a:r>
              <a:rPr lang="ru-RU" sz="2800">
                <a:solidFill>
                  <a:srgbClr val="000000"/>
                </a:solidFill>
                <a:latin typeface="Monotype Corsiva" pitchFamily="66" charset="0"/>
              </a:rPr>
              <a:t>задачи, принципы организации и функции Банка России, коммерческих банков и специализированных кредитно- финансовых институтов; </a:t>
            </a:r>
          </a:p>
          <a:p>
            <a:pPr marL="354013" indent="-354013">
              <a:buFont typeface="Arial" charset="0"/>
              <a:buChar char="•"/>
            </a:pPr>
            <a:r>
              <a:rPr lang="ru-RU" sz="2800">
                <a:solidFill>
                  <a:srgbClr val="000000"/>
                </a:solidFill>
                <a:latin typeface="Monotype Corsiva" pitchFamily="66" charset="0"/>
              </a:rPr>
              <a:t>виды и методы экономического анализа, экономические нормативы, регулирующие банковскую деятельность; </a:t>
            </a:r>
          </a:p>
          <a:p>
            <a:pPr marL="354013" indent="-354013">
              <a:buFont typeface="Arial" charset="0"/>
              <a:buChar char="•"/>
            </a:pPr>
            <a:r>
              <a:rPr lang="ru-RU" sz="2800">
                <a:solidFill>
                  <a:srgbClr val="000000"/>
                </a:solidFill>
                <a:latin typeface="Monotype Corsiva" pitchFamily="66" charset="0"/>
              </a:rPr>
              <a:t>особенности функционирования кредитного и валютного рынков, структуру современного рынка ценных бумаг.</a:t>
            </a:r>
          </a:p>
        </p:txBody>
      </p:sp>
    </p:spTree>
  </p:cSld>
  <p:clrMapOvr>
    <a:masterClrMapping/>
  </p:clrMapOvr>
  <p:transition advTm="155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Основные изучаемые дисциплины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809328"/>
          <a:ext cx="867645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985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332656"/>
            <a:ext cx="653640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Области применения </a:t>
            </a:r>
          </a:p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профессиональных знаний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539552" y="980728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4365625"/>
            <a:ext cx="29194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5600" y="4645025"/>
            <a:ext cx="344487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48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137</TotalTime>
  <Words>462</Words>
  <Application>Microsoft Office PowerPoint</Application>
  <PresentationFormat>Экран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  <vt:variant>
        <vt:lpstr>Произвольные показы</vt:lpstr>
      </vt:variant>
      <vt:variant>
        <vt:i4>1</vt:i4>
      </vt:variant>
    </vt:vector>
  </HeadingPairs>
  <TitlesOfParts>
    <vt:vector size="15" baseType="lpstr">
      <vt:lpstr>шаблон</vt:lpstr>
      <vt:lpstr>1_Оформление по умолчанию</vt:lpstr>
      <vt:lpstr>СПЕЦИАЛЬНОСТЬ:  «БАНКОВСКОЕ ДЕЛО» ЧОУ СПО КТУИС</vt:lpstr>
      <vt:lpstr>Профессиональная деятельность специалиста</vt:lpstr>
      <vt:lpstr>Объекты профессиональной деятельности специалиста</vt:lpstr>
      <vt:lpstr>Слайд 4</vt:lpstr>
      <vt:lpstr>Финансово-кредитная деятельность</vt:lpstr>
      <vt:lpstr>Учетно-операционная деятельность</vt:lpstr>
      <vt:lpstr>Слайд 7</vt:lpstr>
      <vt:lpstr>Основные изучаемые дисциплины</vt:lpstr>
      <vt:lpstr>Слайд 9</vt:lpstr>
      <vt:lpstr>Личные качества, интересы и склонности специалиста:</vt:lpstr>
      <vt:lpstr>Слайд 11</vt:lpstr>
      <vt:lpstr>Слайд 12</vt:lpstr>
      <vt:lpstr>Произвольный показ 1</vt:lpstr>
    </vt:vector>
  </TitlesOfParts>
  <Company>my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СПЕЦИАЛЬНОСТЬ:  «БАНКОВСКОЕ ДЕЛО»</dc:title>
  <dc:creator> </dc:creator>
  <cp:lastModifiedBy>Аркадий Русман</cp:lastModifiedBy>
  <cp:revision>16</cp:revision>
  <dcterms:created xsi:type="dcterms:W3CDTF">2011-02-10T16:49:05Z</dcterms:created>
  <dcterms:modified xsi:type="dcterms:W3CDTF">2014-06-15T12:00:12Z</dcterms:modified>
</cp:coreProperties>
</file>