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6" r:id="rId4"/>
    <p:sldId id="258" r:id="rId5"/>
    <p:sldId id="267" r:id="rId6"/>
    <p:sldId id="268" r:id="rId7"/>
    <p:sldId id="259" r:id="rId8"/>
    <p:sldId id="269" r:id="rId9"/>
    <p:sldId id="260" r:id="rId10"/>
    <p:sldId id="270" r:id="rId11"/>
    <p:sldId id="262" r:id="rId12"/>
    <p:sldId id="271" r:id="rId13"/>
    <p:sldId id="272" r:id="rId14"/>
    <p:sldId id="264" r:id="rId15"/>
    <p:sldId id="273" r:id="rId16"/>
    <p:sldId id="265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3321046"/>
          </a:xfrm>
        </p:spPr>
        <p:txBody>
          <a:bodyPr/>
          <a:lstStyle/>
          <a:p>
            <a:r>
              <a:rPr lang="ru-RU" dirty="0" smtClean="0"/>
              <a:t>Учет расчетов с подотчетными лицами</a:t>
            </a:r>
            <a:br>
              <a:rPr lang="ru-RU" dirty="0" smtClean="0"/>
            </a:br>
            <a:r>
              <a:rPr lang="ru-RU" sz="2000" dirty="0" smtClean="0"/>
              <a:t>преподаватель</a:t>
            </a:r>
            <a:br>
              <a:rPr lang="ru-RU" sz="2000" dirty="0" smtClean="0"/>
            </a:br>
            <a:r>
              <a:rPr lang="ru-RU" sz="2000" dirty="0" smtClean="0"/>
              <a:t>Ю.Л. Джамбанова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9604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97346"/>
            <a:ext cx="8640960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Если 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работник специально был командирован для работы в выходные и праздничные дни, то за работу в эти дни ему должна быть начислена доплата.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Работа в праздничные и выходные дни оплачивается в двойном размере.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работник выезжает в командировку в выходной день, ему по возвращении из командировки предоставляется другой день отдыха по его заявлению. При этом в приказе о направлении в командировку оговаривают, что работник должен выехать в выходной день в связи со служебной (производственной) необходимостью.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За рабочие дни в командировке работнику выплачивается средняя заработная плата за все рабочие дни недели по графику, установленному по месту постоянной работы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Командированному работнику оплачиваются: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-расходы по найму жилого помещения;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-расходы по проезду к месту командировки и обратно;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-суточные;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-другие расходы (например, оплата услуг связи или почты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).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8621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640960" cy="648072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На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оплату таких расходов работнику перед его отъездом в командировку выдается аванс.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Сумма аванса рассчитывается так: Сумма аванса = Предполагаемая сумма расходов на  проезд  до места командировки и обратно + Предполагаемая сумма расходов на оплату жилья + Предполагаемая сумма прочих    расходов + Суточные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Аванс выдается в рублях. Однако, если работник уезжает в зарубежную командировку или в страны СНГ, аванс выдается в валюте страны, в которую он направляется.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Оплата расходов, связанных с зарубежными командировками работников, относится к текущим валютным операциям. Следовательно, разрешение Центрального банка РФ не требуется (подп. "г" п. 9 ст. 1 Закона РФ "О валютном регулировании и валютном контроле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").</a:t>
            </a: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Для того чтобы получить валюту, вам необходимо открыть валютный счет в банке. Валюта на оплату командировочных расходов может быть получена только с валютного счета.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606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spcBef>
                <a:spcPts val="600"/>
              </a:spcBef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Валюту 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с текущего валютного счета можно получить не раньше чем за 10 рабочих дней до выезда работника в командировку. Одновременно с выдачей наличной валюты или дорожного чека вы должны получить на имя каждого командируемого работника или на имя старшего группы справку по форме N 0406007. Она является основанием для вывоза наличной иностранной валюты.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Эту справку необходимо зарегистрировать в журнале учета справок (порядок ведения журнала приведен в приложении 3 к Положению Банка России от 25 июня 1997 г. N 62).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командировка отменяется, иностранную валюту или дорожные чеки вместе со справкой по форме N 0406007 в течение пяти дней со дня предполагавшегося отъезда нужно сдать в банк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" algn="just">
              <a:spcBef>
                <a:spcPts val="600"/>
              </a:spcBef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После возвращения работника из командировки и представления в бухгалтерию авансового отчета сумма неизрасходованного аванса должна быть возвращена в кассу организации.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spcBef>
                <a:spcPts val="600"/>
              </a:spcBef>
              <a:buNone/>
            </a:pP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spcBef>
                <a:spcPts val="600"/>
              </a:spcBef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 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7091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843"/>
            <a:ext cx="85689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Если 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работник получил аванс в валюте, он может возвратить неизрасходованную сумму аванса либо в валюте, либо в рублях (по официальному курсу иностранной валюты на дату утверждения авансового отчета).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Неиспользованные суммы наличной валюты или дорожные чеки нужно сдать в банк в течение 10 рабочих дней после того, как работник вернет их в кассу организации.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399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251520" y="1124744"/>
            <a:ext cx="8640960" cy="482453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Работнику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возмещается вся сумма расходов по найму жилого помещения.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Также работнику возмещаются расходы по оплате дополнительных услуг, оказываемых в гостиницах и включаемых в счет за проживание.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Исключение из этого порядка предусмотрено для услуг по обслуживанию работника в баре, ресторане или номере и расходов на пользование рекреационно-оздоровительными объектами (например, бассейном, сауной, тренажерным залом и т.д.). Такие расходы работнику не оплачиваются.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Если руководитель организации все-таки принял решение оплатить такие расходы, то их сумма облагается налогом на доходы физических лиц и взносом на страхование от несчастных случаев на производстве и профессиональных заболеваний.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38569" y="260648"/>
            <a:ext cx="726686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pPr marL="45720" indent="0" algn="ctr">
              <a:buNone/>
            </a:pP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Расходы по найму жилого помещения</a:t>
            </a:r>
            <a:endParaRPr lang="ru-RU" sz="3200" dirty="0">
              <a:solidFill>
                <a:schemeClr val="bg2">
                  <a:lumMod val="50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88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975" y="332656"/>
            <a:ext cx="864096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Кроме того, работнику возмещаются расходы по бронированию места в гостинице. Такие расходы оплачиваются в пределах 50% от стоимости проживания в гостинице в сутки.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Сумма расходов на проживание командированного работника, оплаченная организацией, налогом на доходы физических лиц, а также страховыми взносами </a:t>
            </a:r>
            <a:r>
              <a:rPr lang="ru-RU" sz="2200" dirty="0">
                <a:solidFill>
                  <a:srgbClr val="003333"/>
                </a:solidFill>
                <a:latin typeface="Times New Roman"/>
              </a:rPr>
              <a:t>в Пенсионный фонд Российской Федерации, Фонд социального страхования Российской Федерации, Федеральный фонд обязательного медицинского страхования и территориальные фонды обязательного медицинского страхования 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и на страхование от несчастных случаев и профзаболеваний не облагается.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2695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79512" y="116632"/>
            <a:ext cx="8784976" cy="6408712"/>
          </a:xfrm>
          <a:noFill/>
        </p:spPr>
        <p:txBody>
          <a:bodyPr>
            <a:normAutofit fontScale="62500" lnSpcReduction="20000"/>
          </a:bodyPr>
          <a:lstStyle/>
          <a:p>
            <a:pPr marL="45720" indent="0" algn="ctr">
              <a:buNone/>
            </a:pPr>
            <a:r>
              <a:rPr lang="ru-RU" sz="4600" b="1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Суточные</a:t>
            </a:r>
            <a:endParaRPr lang="ru-RU" sz="4600" dirty="0">
              <a:solidFill>
                <a:schemeClr val="bg2">
                  <a:lumMod val="50000"/>
                </a:schemeClr>
              </a:solidFill>
              <a:latin typeface="Times New Roman"/>
            </a:endParaRPr>
          </a:p>
          <a:p>
            <a:pPr marL="2404872" lvl="8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500" dirty="0">
                <a:solidFill>
                  <a:srgbClr val="000000"/>
                </a:solidFill>
                <a:latin typeface="Times New Roman"/>
              </a:rPr>
              <a:t>Суточные выплачиваются командированному работнику за каждый день нахождения в командировке, включая выходные и праздничные дни, а также за все дни нахождения в пути (включая день отъезда и приезда).</a:t>
            </a:r>
            <a:endParaRPr lang="ru-RU" sz="35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500" dirty="0">
                <a:solidFill>
                  <a:srgbClr val="000000"/>
                </a:solidFill>
                <a:latin typeface="Times New Roman"/>
              </a:rPr>
              <a:t>Размер суточных, которые выплачиваются работникам, направляемым в командировку, устанавливается приказом руководителя.</a:t>
            </a:r>
            <a:endParaRPr lang="ru-RU" sz="35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500" dirty="0">
                <a:solidFill>
                  <a:srgbClr val="000000"/>
                </a:solidFill>
                <a:latin typeface="Times New Roman"/>
              </a:rPr>
              <a:t>Если работник направлен в зарубежную командировку, суточные за время передвижения по территории России выплачиваются по нормам, установленным для командировок в пределах России.</a:t>
            </a:r>
            <a:endParaRPr lang="ru-RU" sz="35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500" dirty="0">
                <a:solidFill>
                  <a:srgbClr val="000000"/>
                </a:solidFill>
                <a:latin typeface="Times New Roman"/>
              </a:rPr>
              <a:t>День пересечения границы оплачивается по принципу страны въезда. За день пересечения границы России при выезде суточные оплачиваются в иностранной валюте по нормам той страны, куда въезжает работник. При возвращении в Россию день пересечения границы оплачивается по нормам, установленным для России.</a:t>
            </a:r>
            <a:endParaRPr lang="ru-RU" sz="35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3500" dirty="0">
                <a:solidFill>
                  <a:srgbClr val="000000"/>
                </a:solidFill>
                <a:latin typeface="Times New Roman"/>
              </a:rPr>
              <a:t>В случае выезда за границу и возврата в Россию в один день суточные оплачиваются в размере 50% от установленной нормы для иностранного государства, в которое был направлен работник</a:t>
            </a:r>
            <a:r>
              <a:rPr lang="ru-RU" sz="3500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sz="35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709262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71296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При направлении работника в командировку в две и более страны суточные за день пересечения границы выплачиваются в валюте и по нормам той страны, в которую направляется работник.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работника иностранной валютой обеспечивает принимающая сторона, то суточные не выплачиваются. Если принимающая сторона предоставляет работникам питание, то суточные выплачиваются в размере 30% от установленной нормы.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Размер суточных, которые фирма выплачивает своим работникам, определяется коллективным договором или локальным нормативным актом. При этом размеры не могут быть ниже размеров, установленных Правительством РФ для бюджетных организаций. В настоящее время этот размер составляет 100 рублей за день нахождения в командировке (постановление Правительства РФ от 8 февраля 2002 г. N 93). Этим же постановлением установлены нормы суточных при загранкомандировках</a:t>
            </a:r>
            <a:r>
              <a:rPr lang="ru-RU" sz="2200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951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843"/>
            <a:ext cx="8640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sz="2200" dirty="0">
                <a:latin typeface="Times New Roman"/>
              </a:rPr>
              <a:t>С 1 января 2008 г. НДФЛ не облагаются суточные до 700 рублей за каждый день нахождения в командировке на территории РФ и до 2500 рублей за каждый день нахождения в заграничной командировке.</a:t>
            </a:r>
          </a:p>
          <a:p>
            <a:pPr marL="45720" indent="0" algn="just">
              <a:buNone/>
            </a:pPr>
            <a:r>
              <a:rPr lang="ru-RU" sz="2200" dirty="0">
                <a:latin typeface="Times New Roman"/>
              </a:rPr>
              <a:t>Сумма суточных уменьшает налогооблагаемую прибыль, не облагается страховыми взносами в Пенсионный фонд Российской Федерации, Фонд социального страхования Российской Федерации, Федеральный фонд обязательного медицинского страхования и территориальные фонды обязательного медицинского страхования и на страхование от несчастных случаев и профзаболеваний не облагается.</a:t>
            </a:r>
            <a:endParaRPr lang="ru-RU" sz="2200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3979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752865" cy="6048672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Подотчетные лица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 - работники организации (в том числе и совместители), которым выданы из кассы наличные деньги с условием представления отчета об их использовании. Как правило, список подотчетных лиц, а также порядок выдачи в организации наличных денег под отчет устанавливает 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руководитель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.</a:t>
            </a:r>
            <a:endParaRPr lang="ru-RU" sz="2400" dirty="0" smtClean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Чаще 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всего под отчет наличные деньги выдаются: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-  в качестве аванса на командировочные расходы;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- 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на 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хозяйственные нужды (на приобретение канцелярских и хозяйственных товаров, бензина через АЗС, на оплату мелкого ремонта и т. п.).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Чтобы получить деньги под отчет, работник должен написать заявление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.</a:t>
            </a:r>
            <a:endParaRPr lang="ru-RU" sz="24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2568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9332" y="332656"/>
            <a:ext cx="8712968" cy="6306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Рассмотрев заявление, руководитель обязан сделать собственноручную надпись о сумме и сроке отчета. Только при наличии такого документа кассир вправе выдать деньги.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Выдавать деньги под отчет (как и раньше) можно только при условии, что подотчетное лицо полностью погасило задолженность по предыдущим суммам.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Выдача работнику из кассы деньги под отчет, оформляется проводкой по дебету счета 71: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Дебет 71 Кредит 50 - выдана работнику из кассы подотчетная сумма.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Каких-либо ограничений на суммы, выдаваемые работникам под отчет, законодательство не 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устанавливает.</a:t>
            </a:r>
          </a:p>
          <a:p>
            <a:pPr marL="4572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Целесообразность расходов должна быть проверена и подтверждена руководителем организации.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sz="24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7900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424936" cy="6383854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Срок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, на который можно выдать наличные деньги под отчет на хозяйственные нужды, законодательно не ограничен. Такой срок может 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 </a:t>
            </a:r>
            <a:r>
              <a:rPr lang="ru-RU" sz="2400" dirty="0">
                <a:solidFill>
                  <a:srgbClr val="003333"/>
                </a:solidFill>
                <a:latin typeface="Times New Roman"/>
              </a:rPr>
              <a:t>установить руководитель организации. Если руководитель такой срок установил, работник должен отчитаться за потраченные деньги не позднее чем через 3 рабочих дня после истечения такого срока.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Списание израсходованных подотчетных сумм отражается по кредиту счета 71 на основании авансового отчета работника: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Дебет 20 (26, 10, 08, ...) Кредит 71 - произведены расходы за счет денег, выданных ранее под отчет.</a:t>
            </a:r>
          </a:p>
          <a:p>
            <a:pPr marL="4572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Если работник вернул в кассу неизрасходованный остаток подотчетной суммы, делают проводку</a:t>
            </a:r>
            <a:r>
              <a:rPr lang="ru-RU" sz="2400" dirty="0" smtClean="0">
                <a:solidFill>
                  <a:srgbClr val="003333"/>
                </a:solidFill>
                <a:latin typeface="Times New Roman"/>
              </a:rPr>
              <a:t>:</a:t>
            </a:r>
          </a:p>
          <a:p>
            <a:pPr marL="45720" lvl="0" indent="0" algn="just">
              <a:buNone/>
            </a:pPr>
            <a:r>
              <a:rPr lang="ru-RU" sz="2400" dirty="0">
                <a:solidFill>
                  <a:srgbClr val="003333"/>
                </a:solidFill>
                <a:latin typeface="Times New Roman"/>
              </a:rPr>
              <a:t>Дебет 50 Кредит 71 - возвращены неиспользованные деньги.</a:t>
            </a:r>
          </a:p>
          <a:p>
            <a:pPr marL="45720" indent="0" algn="just">
              <a:buNone/>
            </a:pPr>
            <a:endParaRPr lang="ru-RU" sz="2400" dirty="0">
              <a:solidFill>
                <a:srgbClr val="003333"/>
              </a:solidFill>
              <a:latin typeface="Times New Roman"/>
            </a:endParaRPr>
          </a:p>
          <a:p>
            <a:pPr marL="4572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85912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8712968" cy="536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 smtClean="0">
                <a:solidFill>
                  <a:srgbClr val="003333"/>
                </a:solidFill>
                <a:latin typeface="Times New Roman"/>
              </a:rPr>
              <a:t>Если </a:t>
            </a:r>
            <a:r>
              <a:rPr lang="ru-RU" sz="2200" dirty="0">
                <a:solidFill>
                  <a:srgbClr val="003333"/>
                </a:solidFill>
                <a:latin typeface="Times New Roman"/>
              </a:rPr>
              <a:t>работник не возвратил подотчетную сумму в установленный срок, делают проводку по дебету счета 94 "Недостачи и потери от порчи ценностей":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srgbClr val="003333"/>
                </a:solidFill>
                <a:latin typeface="Times New Roman"/>
              </a:rPr>
              <a:t>Дебет 94 Кредит 71 - отражена не возвращенная в срок подотчетная сумма.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srgbClr val="003333"/>
                </a:solidFill>
                <a:latin typeface="Times New Roman"/>
              </a:rPr>
              <a:t> Можно удержать эту сумму из заработной платы работника: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srgbClr val="003333"/>
                </a:solidFill>
                <a:latin typeface="Times New Roman"/>
              </a:rPr>
              <a:t>Дебет 70 Кредит 94 - невозвращенная подотчетная сумма удержана из зарплаты работника.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srgbClr val="003333"/>
                </a:solidFill>
                <a:latin typeface="Times New Roman"/>
              </a:rPr>
              <a:t>Пока не сданная в срок сумма числится за работником, она расценивается как предоставленный ему заем. В этом случае организация должна исчислить материальную выгоду, полученную работником от использования заемных средств.</a:t>
            </a: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srgbClr val="003333"/>
                </a:solidFill>
                <a:latin typeface="Times New Roman"/>
              </a:rPr>
              <a:t>Если долг будет списан за счет средств организации, эту сумму придется включить в совокупный доход работника</a:t>
            </a:r>
            <a:r>
              <a:rPr lang="ru-RU" sz="2200" dirty="0" smtClean="0">
                <a:solidFill>
                  <a:srgbClr val="003333"/>
                </a:solidFill>
                <a:latin typeface="Times New Roman"/>
              </a:rPr>
              <a:t>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33263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881" y="188640"/>
            <a:ext cx="8568952" cy="6292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 smtClean="0">
                <a:solidFill>
                  <a:srgbClr val="003333"/>
                </a:solidFill>
                <a:latin typeface="Times New Roman"/>
              </a:rPr>
              <a:t>Работник</a:t>
            </a:r>
            <a:r>
              <a:rPr lang="ru-RU" sz="2200" dirty="0">
                <a:solidFill>
                  <a:srgbClr val="003333"/>
                </a:solidFill>
                <a:latin typeface="Times New Roman"/>
              </a:rPr>
              <a:t>, получивший подотчетную сумму, должен за нее отчитаться, представить в бухгалтерию авансовый отчет (с приложением документов, подтверждающих расходы), а неизрасходованные средства вернуть в кассу организации (суммы, обоснованно истраченные сверх выданной подотчетной суммы, могут быть возмещены работнику</a:t>
            </a:r>
            <a:r>
              <a:rPr lang="ru-RU" sz="2200" dirty="0" smtClean="0">
                <a:solidFill>
                  <a:srgbClr val="003333"/>
                </a:solidFill>
                <a:latin typeface="Times New Roman"/>
              </a:rPr>
              <a:t>).</a:t>
            </a:r>
          </a:p>
          <a:p>
            <a:pPr marL="45720" indent="0" algn="just">
              <a:buNone/>
            </a:pPr>
            <a:r>
              <a:rPr lang="ru-RU" sz="2200" b="1" dirty="0">
                <a:solidFill>
                  <a:schemeClr val="bg2">
                    <a:lumMod val="50000"/>
                  </a:schemeClr>
                </a:solidFill>
                <a:latin typeface="Times New Roman"/>
              </a:rPr>
              <a:t>Командировка</a:t>
            </a:r>
            <a:r>
              <a:rPr lang="ru-RU" sz="2200" dirty="0">
                <a:solidFill>
                  <a:srgbClr val="000000"/>
                </a:solidFill>
                <a:latin typeface="Times New Roman"/>
              </a:rPr>
              <a:t> - это поездка работника в другую местность для выполнения служебного поручения вне места его постоянной работы по распоряжению работодателя.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Служебные поездки работников, постоянная работа которых протекает в пути или имеет разъездной характер, командировками не признаются.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В командировку может быть направлен только штатный работник организации, с которым заключен трудовой договор. Поездка в другую местность работника, с которым заключен гражданско-правовой договор (например, договор подряда или поручения), командировкой не считается.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lvl="0" algn="just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38836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8640960" cy="3873584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Если такому работнику возмещаются расходы по той или иной поездке, то сумма возмещения является частью его вознаграждения по договору.</a:t>
            </a:r>
            <a:endParaRPr lang="ru-RU" dirty="0" smtClean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Не могут быть направлены в командировку:</a:t>
            </a:r>
            <a:endParaRPr lang="ru-RU" dirty="0" smtClean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-беременные женщины;</a:t>
            </a:r>
            <a:endParaRPr lang="ru-RU" dirty="0" smtClean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-работники младше 18 лет (за исключением творческих работников средств массовой информации, театров и т.п., а также профессиональных спортсменов).</a:t>
            </a:r>
            <a:endParaRPr lang="ru-RU" dirty="0" smtClean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Допускается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направление в командировку с их письменного согласия и при условии, что это не запрещено им медицинскими рекомендациями (ст. 259 ТК РФ):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-женщин, имеющих детей в возрасте до трех лет;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-работников, имеющих детей-инвалидов в возрасте до 18 лет;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-работников, осуществляющих уход за больными членами их семей в соответствии с медицинским заключением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189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1535" y="260648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Работник, находящийся в командировке, должен работать по графику, установленному в организации, в которую он прибыл.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период командировки включает выходные и праздничные дни, то другие дни отдыха по возвращении работника из командировки ему не предоставляются.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работник специально был командирован для работы в выходные и праздничные дни, то за работу в эти дни ему должна быть начислена доплата.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Работа в праздничные и выходные дни оплачивается в двойном размере.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Если работник выезжает в командировку в выходной день, ему по возвращении из командировки предоставляется другой день отдыха по его заявлению. При этом в приказе о направлении в командировку оговаривают, что работник должен выехать в выходной день в связи со служебной (производственной) необходимостью.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  <a:p>
            <a:pPr marL="45720" indent="0" algn="just">
              <a:buNone/>
            </a:pPr>
            <a:r>
              <a:rPr lang="ru-RU" sz="2200" dirty="0">
                <a:solidFill>
                  <a:srgbClr val="000000"/>
                </a:solidFill>
                <a:latin typeface="Times New Roman"/>
              </a:rPr>
              <a:t>За рабочие дни в командировке работнику выплачивается средняя заработная плата за все рабочие дни недели по графику, установленному по месту постоянной работы.</a:t>
            </a:r>
            <a:endParaRPr lang="ru-RU" sz="2200" dirty="0">
              <a:solidFill>
                <a:srgbClr val="003333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13875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95536" y="548680"/>
            <a:ext cx="8345016" cy="5760640"/>
          </a:xfrm>
        </p:spPr>
        <p:txBody>
          <a:bodyPr>
            <a:normAutofit lnSpcReduction="10000"/>
          </a:bodyPr>
          <a:lstStyle/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Допускается направление в командировку с их письменного согласия и при условии, что это не запрещено им медицинскими рекомендациями (ст. 259 ТК РФ):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-женщин, имеющих детей в возрасте до трех лет;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-работников, имеющих детей-инвалидов в возрасте до 18 лет;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-работников, осуществляющих уход за больными членами их семей в соответствии с медицинским заключением.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Эти работники должны быть в письменной форме ознакомлены со своим правом отказаться от служебной командировки.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Работник, находящийся в командировке, должен работать по графику, установленному в организации, в которую он прибыл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4572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Если период командировки включает выходные и праздничные дни, то другие дни отдыха по возвращении работника из командировки ему не предоставляются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 </a:t>
            </a:r>
            <a:endParaRPr lang="ru-RU" dirty="0">
              <a:solidFill>
                <a:srgbClr val="003333"/>
              </a:solidFill>
              <a:latin typeface="Times New Roman"/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64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306</TotalTime>
  <Words>1454</Words>
  <Application>Microsoft Office PowerPoint</Application>
  <PresentationFormat>Экран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Учет расчетов с подотчетными лицами преподаватель Ю.Л. Джамбанова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Учет расчетов с подотченными лицами преподаватель Ю.Л.Джамбанова</dc:title>
  <dc:creator>Катя</dc:creator>
  <cp:lastModifiedBy>Миша</cp:lastModifiedBy>
  <cp:revision>34</cp:revision>
  <dcterms:created xsi:type="dcterms:W3CDTF">2015-10-18T13:45:30Z</dcterms:created>
  <dcterms:modified xsi:type="dcterms:W3CDTF">2015-10-18T18:58:21Z</dcterms:modified>
</cp:coreProperties>
</file>