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E90164-9C32-4747-8194-37151FAE7FCF}"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ru-RU"/>
        </a:p>
      </dgm:t>
    </dgm:pt>
    <dgm:pt modelId="{2C648442-2CD9-43FA-B3F5-D68DFCA94743}">
      <dgm:prSet custT="1"/>
      <dgm:spPr/>
      <dgm:t>
        <a:bodyPr/>
        <a:lstStyle/>
        <a:p>
          <a:pPr algn="ctr" rtl="0"/>
          <a:r>
            <a:rPr lang="ru-RU" sz="2800" b="1" baseline="0" dirty="0" smtClean="0">
              <a:solidFill>
                <a:schemeClr val="accent3">
                  <a:lumMod val="50000"/>
                </a:schemeClr>
              </a:solidFill>
            </a:rPr>
            <a:t>Способы и методы борьбы</a:t>
          </a:r>
        </a:p>
        <a:p>
          <a:pPr algn="ctr" rtl="0"/>
          <a:r>
            <a:rPr lang="ru-RU" sz="2800" b="1" baseline="0" dirty="0" smtClean="0">
              <a:solidFill>
                <a:schemeClr val="accent3">
                  <a:lumMod val="50000"/>
                </a:schemeClr>
              </a:solidFill>
            </a:rPr>
            <a:t>с компьютерными вирусами</a:t>
          </a:r>
          <a:endParaRPr lang="ru-RU" sz="2800" b="1" baseline="0" dirty="0">
            <a:solidFill>
              <a:schemeClr val="accent3">
                <a:lumMod val="50000"/>
              </a:schemeClr>
            </a:solidFill>
          </a:endParaRPr>
        </a:p>
      </dgm:t>
    </dgm:pt>
    <dgm:pt modelId="{1CC14226-819E-4684-BD01-C23AA70A3EA0}" type="parTrans" cxnId="{DE5D3EF6-7F64-4044-8F6B-CC18D3D1F62B}">
      <dgm:prSet/>
      <dgm:spPr/>
      <dgm:t>
        <a:bodyPr/>
        <a:lstStyle/>
        <a:p>
          <a:endParaRPr lang="ru-RU"/>
        </a:p>
      </dgm:t>
    </dgm:pt>
    <dgm:pt modelId="{CF9345B1-5990-4302-A5CC-1E016D6F1C48}" type="sibTrans" cxnId="{DE5D3EF6-7F64-4044-8F6B-CC18D3D1F62B}">
      <dgm:prSet/>
      <dgm:spPr/>
      <dgm:t>
        <a:bodyPr/>
        <a:lstStyle/>
        <a:p>
          <a:endParaRPr lang="ru-RU"/>
        </a:p>
      </dgm:t>
    </dgm:pt>
    <dgm:pt modelId="{1C9D0FD1-A966-4178-9689-6B30D60D2F18}" type="pres">
      <dgm:prSet presAssocID="{12E90164-9C32-4747-8194-37151FAE7FCF}" presName="linear" presStyleCnt="0">
        <dgm:presLayoutVars>
          <dgm:animLvl val="lvl"/>
          <dgm:resizeHandles val="exact"/>
        </dgm:presLayoutVars>
      </dgm:prSet>
      <dgm:spPr/>
      <dgm:t>
        <a:bodyPr/>
        <a:lstStyle/>
        <a:p>
          <a:endParaRPr lang="ru-RU"/>
        </a:p>
      </dgm:t>
    </dgm:pt>
    <dgm:pt modelId="{6F8F6C30-607F-497C-ACC8-63D44996C3A0}" type="pres">
      <dgm:prSet presAssocID="{2C648442-2CD9-43FA-B3F5-D68DFCA94743}" presName="parentText" presStyleLbl="node1" presStyleIdx="0" presStyleCnt="1" custLinFactY="-4818" custLinFactNeighborX="926" custLinFactNeighborY="-100000">
        <dgm:presLayoutVars>
          <dgm:chMax val="0"/>
          <dgm:bulletEnabled val="1"/>
        </dgm:presLayoutVars>
      </dgm:prSet>
      <dgm:spPr/>
      <dgm:t>
        <a:bodyPr/>
        <a:lstStyle/>
        <a:p>
          <a:endParaRPr lang="ru-RU"/>
        </a:p>
      </dgm:t>
    </dgm:pt>
  </dgm:ptLst>
  <dgm:cxnLst>
    <dgm:cxn modelId="{378A2003-BEF4-45D7-8394-406F06E18EA0}" type="presOf" srcId="{12E90164-9C32-4747-8194-37151FAE7FCF}" destId="{1C9D0FD1-A966-4178-9689-6B30D60D2F18}" srcOrd="0" destOrd="0" presId="urn:microsoft.com/office/officeart/2005/8/layout/vList2"/>
    <dgm:cxn modelId="{FB95C226-5291-4242-863D-3D3D5C03FE6E}" type="presOf" srcId="{2C648442-2CD9-43FA-B3F5-D68DFCA94743}" destId="{6F8F6C30-607F-497C-ACC8-63D44996C3A0}" srcOrd="0" destOrd="0" presId="urn:microsoft.com/office/officeart/2005/8/layout/vList2"/>
    <dgm:cxn modelId="{DE5D3EF6-7F64-4044-8F6B-CC18D3D1F62B}" srcId="{12E90164-9C32-4747-8194-37151FAE7FCF}" destId="{2C648442-2CD9-43FA-B3F5-D68DFCA94743}" srcOrd="0" destOrd="0" parTransId="{1CC14226-819E-4684-BD01-C23AA70A3EA0}" sibTransId="{CF9345B1-5990-4302-A5CC-1E016D6F1C48}"/>
    <dgm:cxn modelId="{9CB2FA75-58CE-4944-8E78-556C9DFB10A3}" type="presParOf" srcId="{1C9D0FD1-A966-4178-9689-6B30D60D2F18}" destId="{6F8F6C30-607F-497C-ACC8-63D44996C3A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F6C30-607F-497C-ACC8-63D44996C3A0}">
      <dsp:nvSpPr>
        <dsp:cNvPr id="0" name=""/>
        <dsp:cNvSpPr/>
      </dsp:nvSpPr>
      <dsp:spPr>
        <a:xfrm>
          <a:off x="0" y="0"/>
          <a:ext cx="6172199" cy="1292850"/>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baseline="0" dirty="0" smtClean="0">
              <a:solidFill>
                <a:schemeClr val="accent3">
                  <a:lumMod val="50000"/>
                </a:schemeClr>
              </a:solidFill>
            </a:rPr>
            <a:t>Способы и методы борьбы</a:t>
          </a:r>
        </a:p>
        <a:p>
          <a:pPr lvl="0" algn="ctr" defTabSz="1244600" rtl="0">
            <a:lnSpc>
              <a:spcPct val="90000"/>
            </a:lnSpc>
            <a:spcBef>
              <a:spcPct val="0"/>
            </a:spcBef>
            <a:spcAft>
              <a:spcPct val="35000"/>
            </a:spcAft>
          </a:pPr>
          <a:r>
            <a:rPr lang="ru-RU" sz="2800" b="1" kern="1200" baseline="0" dirty="0" smtClean="0">
              <a:solidFill>
                <a:schemeClr val="accent3">
                  <a:lumMod val="50000"/>
                </a:schemeClr>
              </a:solidFill>
            </a:rPr>
            <a:t>с компьютерными вирусами</a:t>
          </a:r>
          <a:endParaRPr lang="ru-RU" sz="2800" b="1" kern="1200" baseline="0" dirty="0">
            <a:solidFill>
              <a:schemeClr val="accent3">
                <a:lumMod val="50000"/>
              </a:schemeClr>
            </a:solidFill>
          </a:endParaRPr>
        </a:p>
      </dsp:txBody>
      <dsp:txXfrm>
        <a:off x="63112" y="63112"/>
        <a:ext cx="6045975"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0CA82C45-7C27-4433-8CD2-CF153B44FCCC}" type="datetimeFigureOut">
              <a:rPr lang="ru-RU" smtClean="0"/>
              <a:pPr/>
              <a:t>24.06.2014</a:t>
            </a:fld>
            <a:endParaRPr lang="ru-RU" dirty="0"/>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dirty="0"/>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33FE0704-BD8D-49B8-9FF2-A008760AD5B4}"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CA82C45-7C27-4433-8CD2-CF153B44FCCC}" type="datetimeFigureOut">
              <a:rPr lang="ru-RU" smtClean="0"/>
              <a:pPr/>
              <a:t>24.06.2014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3FE0704-BD8D-49B8-9FF2-A008760AD5B4}"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CA82C45-7C27-4433-8CD2-CF153B44FCCC}" type="datetimeFigureOut">
              <a:rPr lang="ru-RU" smtClean="0"/>
              <a:pPr/>
              <a:t>24.06.2014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3FE0704-BD8D-49B8-9FF2-A008760AD5B4}"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0CA82C45-7C27-4433-8CD2-CF153B44FCCC}" type="datetimeFigureOut">
              <a:rPr lang="ru-RU" smtClean="0"/>
              <a:pPr/>
              <a:t>24.06.2014</a:t>
            </a:fld>
            <a:endParaRPr lang="ru-RU" dirty="0"/>
          </a:p>
        </p:txBody>
      </p:sp>
      <p:sp>
        <p:nvSpPr>
          <p:cNvPr id="9" name="Номер слайда 8"/>
          <p:cNvSpPr>
            <a:spLocks noGrp="1"/>
          </p:cNvSpPr>
          <p:nvPr>
            <p:ph type="sldNum" sz="quarter" idx="15"/>
          </p:nvPr>
        </p:nvSpPr>
        <p:spPr/>
        <p:txBody>
          <a:bodyPr rtlCol="0"/>
          <a:lstStyle/>
          <a:p>
            <a:fld id="{33FE0704-BD8D-49B8-9FF2-A008760AD5B4}" type="slidenum">
              <a:rPr lang="ru-RU" smtClean="0"/>
              <a:pPr/>
              <a:t>‹#›</a:t>
            </a:fld>
            <a:endParaRPr lang="ru-RU" dirty="0"/>
          </a:p>
        </p:txBody>
      </p:sp>
      <p:sp>
        <p:nvSpPr>
          <p:cNvPr id="10" name="Нижний колонтитул 9"/>
          <p:cNvSpPr>
            <a:spLocks noGrp="1"/>
          </p:cNvSpPr>
          <p:nvPr>
            <p:ph type="ftr" sz="quarter" idx="16"/>
          </p:nvPr>
        </p:nvSpPr>
        <p:spPr/>
        <p:txBody>
          <a:bodyPr rtlCol="0"/>
          <a:lstStyle/>
          <a:p>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0CA82C45-7C27-4433-8CD2-CF153B44FCCC}" type="datetimeFigureOut">
              <a:rPr lang="ru-RU" smtClean="0"/>
              <a:pPr/>
              <a:t>24.06.2014</a:t>
            </a:fld>
            <a:endParaRPr lang="ru-RU" dirty="0"/>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dirty="0"/>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Номер слайда 5"/>
          <p:cNvSpPr>
            <a:spLocks noGrp="1"/>
          </p:cNvSpPr>
          <p:nvPr>
            <p:ph type="sldNum" sz="quarter" idx="12"/>
          </p:nvPr>
        </p:nvSpPr>
        <p:spPr bwMode="auto">
          <a:xfrm>
            <a:off x="1340616" y="4928702"/>
            <a:ext cx="609600" cy="517524"/>
          </a:xfrm>
        </p:spPr>
        <p:txBody>
          <a:bodyPr/>
          <a:lstStyle/>
          <a:p>
            <a:fld id="{33FE0704-BD8D-49B8-9FF2-A008760AD5B4}"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0CA82C45-7C27-4433-8CD2-CF153B44FCCC}" type="datetimeFigureOut">
              <a:rPr lang="ru-RU" smtClean="0"/>
              <a:pPr/>
              <a:t>24.06.2014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3FE0704-BD8D-49B8-9FF2-A008760AD5B4}" type="slidenum">
              <a:rPr lang="ru-RU" smtClean="0"/>
              <a:pPr/>
              <a:t>‹#›</a:t>
            </a:fld>
            <a:endParaRPr lang="ru-RU" dirty="0"/>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CA82C45-7C27-4433-8CD2-CF153B44FCCC}" type="datetimeFigureOut">
              <a:rPr lang="ru-RU" smtClean="0"/>
              <a:pPr/>
              <a:t>24.06.2014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33FE0704-BD8D-49B8-9FF2-A008760AD5B4}" type="slidenum">
              <a:rPr lang="ru-RU" smtClean="0"/>
              <a:pPr/>
              <a:t>‹#›</a:t>
            </a:fld>
            <a:endParaRPr lang="ru-RU" dirty="0"/>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0CA82C45-7C27-4433-8CD2-CF153B44FCCC}" type="datetimeFigureOut">
              <a:rPr lang="ru-RU" smtClean="0"/>
              <a:pPr/>
              <a:t>24.06.2014</a:t>
            </a:fld>
            <a:endParaRPr lang="ru-RU" dirty="0"/>
          </a:p>
        </p:txBody>
      </p:sp>
      <p:sp>
        <p:nvSpPr>
          <p:cNvPr id="7" name="Номер слайда 6"/>
          <p:cNvSpPr>
            <a:spLocks noGrp="1"/>
          </p:cNvSpPr>
          <p:nvPr>
            <p:ph type="sldNum" sz="quarter" idx="11"/>
          </p:nvPr>
        </p:nvSpPr>
        <p:spPr/>
        <p:txBody>
          <a:bodyPr rtlCol="0"/>
          <a:lstStyle/>
          <a:p>
            <a:fld id="{33FE0704-BD8D-49B8-9FF2-A008760AD5B4}" type="slidenum">
              <a:rPr lang="ru-RU" smtClean="0"/>
              <a:pPr/>
              <a:t>‹#›</a:t>
            </a:fld>
            <a:endParaRPr lang="ru-RU" dirty="0"/>
          </a:p>
        </p:txBody>
      </p:sp>
      <p:sp>
        <p:nvSpPr>
          <p:cNvPr id="8" name="Нижний колонтитул 7"/>
          <p:cNvSpPr>
            <a:spLocks noGrp="1"/>
          </p:cNvSpPr>
          <p:nvPr>
            <p:ph type="ftr" sz="quarter" idx="12"/>
          </p:nvPr>
        </p:nvSpPr>
        <p:spPr/>
        <p:txBody>
          <a:bodyPr rtlCol="0"/>
          <a:lstStyle/>
          <a:p>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CA82C45-7C27-4433-8CD2-CF153B44FCCC}" type="datetimeFigureOut">
              <a:rPr lang="ru-RU" smtClean="0"/>
              <a:pPr/>
              <a:t>24.06.2014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33FE0704-BD8D-49B8-9FF2-A008760AD5B4}"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0CA82C45-7C27-4433-8CD2-CF153B44FCCC}" type="datetimeFigureOut">
              <a:rPr lang="ru-RU" smtClean="0"/>
              <a:pPr/>
              <a:t>24.06.2014</a:t>
            </a:fld>
            <a:endParaRPr lang="ru-RU" dirty="0"/>
          </a:p>
        </p:txBody>
      </p:sp>
      <p:sp>
        <p:nvSpPr>
          <p:cNvPr id="22" name="Номер слайда 21"/>
          <p:cNvSpPr>
            <a:spLocks noGrp="1"/>
          </p:cNvSpPr>
          <p:nvPr>
            <p:ph type="sldNum" sz="quarter" idx="15"/>
          </p:nvPr>
        </p:nvSpPr>
        <p:spPr/>
        <p:txBody>
          <a:bodyPr rtlCol="0"/>
          <a:lstStyle/>
          <a:p>
            <a:fld id="{33FE0704-BD8D-49B8-9FF2-A008760AD5B4}" type="slidenum">
              <a:rPr lang="ru-RU" smtClean="0"/>
              <a:pPr/>
              <a:t>‹#›</a:t>
            </a:fld>
            <a:endParaRPr lang="ru-RU" dirty="0"/>
          </a:p>
        </p:txBody>
      </p:sp>
      <p:sp>
        <p:nvSpPr>
          <p:cNvPr id="23" name="Нижний колонтитул 22"/>
          <p:cNvSpPr>
            <a:spLocks noGrp="1"/>
          </p:cNvSpPr>
          <p:nvPr>
            <p:ph type="ftr" sz="quarter" idx="16"/>
          </p:nvPr>
        </p:nvSpPr>
        <p:spPr/>
        <p:txBody>
          <a:bodyPr rtlCol="0"/>
          <a:lstStyle/>
          <a:p>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dirty="0"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0CA82C45-7C27-4433-8CD2-CF153B44FCCC}" type="datetimeFigureOut">
              <a:rPr lang="ru-RU" smtClean="0"/>
              <a:pPr/>
              <a:t>24.06.2014</a:t>
            </a:fld>
            <a:endParaRPr lang="ru-RU" dirty="0"/>
          </a:p>
        </p:txBody>
      </p:sp>
      <p:sp>
        <p:nvSpPr>
          <p:cNvPr id="18" name="Номер слайда 17"/>
          <p:cNvSpPr>
            <a:spLocks noGrp="1"/>
          </p:cNvSpPr>
          <p:nvPr>
            <p:ph type="sldNum" sz="quarter" idx="11"/>
          </p:nvPr>
        </p:nvSpPr>
        <p:spPr/>
        <p:txBody>
          <a:bodyPr rtlCol="0"/>
          <a:lstStyle/>
          <a:p>
            <a:fld id="{33FE0704-BD8D-49B8-9FF2-A008760AD5B4}" type="slidenum">
              <a:rPr lang="ru-RU" smtClean="0"/>
              <a:pPr/>
              <a:t>‹#›</a:t>
            </a:fld>
            <a:endParaRPr lang="ru-RU" dirty="0"/>
          </a:p>
        </p:txBody>
      </p:sp>
      <p:sp>
        <p:nvSpPr>
          <p:cNvPr id="21" name="Нижний колонтитул 20"/>
          <p:cNvSpPr>
            <a:spLocks noGrp="1"/>
          </p:cNvSpPr>
          <p:nvPr>
            <p:ph type="ftr" sz="quarter" idx="12"/>
          </p:nvPr>
        </p:nvSpPr>
        <p:spPr/>
        <p:txBody>
          <a:bodyPr rtlCol="0"/>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CA82C45-7C27-4433-8CD2-CF153B44FCCC}" type="datetimeFigureOut">
              <a:rPr lang="ru-RU" smtClean="0"/>
              <a:pPr/>
              <a:t>24.06.2014</a:t>
            </a:fld>
            <a:endParaRPr lang="ru-RU" dirty="0"/>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dirty="0"/>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3FE0704-BD8D-49B8-9FF2-A008760AD5B4}"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2.jpeg"/><Relationship Id="rId12"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6.jpeg"/><Relationship Id="rId5" Type="http://schemas.openxmlformats.org/officeDocument/2006/relationships/diagramColors" Target="../diagrams/colors1.xml"/><Relationship Id="rId10" Type="http://schemas.openxmlformats.org/officeDocument/2006/relationships/image" Target="../media/image5.jpeg"/><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Схема 12"/>
          <p:cNvGraphicFramePr/>
          <p:nvPr>
            <p:extLst>
              <p:ext uri="{D42A27DB-BD31-4B8C-83A1-F6EECF244321}">
                <p14:modId xmlns:p14="http://schemas.microsoft.com/office/powerpoint/2010/main" val="2263933281"/>
              </p:ext>
            </p:extLst>
          </p:nvPr>
        </p:nvGraphicFramePr>
        <p:xfrm>
          <a:off x="2214546" y="3212976"/>
          <a:ext cx="6172200"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C:\Documents and Settings\Admin\Рабочий стол\DrWeb3.jpg"/>
          <p:cNvPicPr>
            <a:picLocks noChangeAspect="1" noChangeArrowheads="1"/>
          </p:cNvPicPr>
          <p:nvPr/>
        </p:nvPicPr>
        <p:blipFill>
          <a:blip r:embed="rId7" cstate="print"/>
          <a:srcRect b="21224"/>
          <a:stretch>
            <a:fillRect/>
          </a:stretch>
        </p:blipFill>
        <p:spPr bwMode="auto">
          <a:xfrm>
            <a:off x="6572264" y="1714488"/>
            <a:ext cx="990607" cy="1143008"/>
          </a:xfrm>
          <a:prstGeom prst="rect">
            <a:avLst/>
          </a:prstGeom>
          <a:noFill/>
          <a:ln>
            <a:solidFill>
              <a:schemeClr val="bg1"/>
            </a:solidFill>
          </a:ln>
        </p:spPr>
      </p:pic>
      <p:pic>
        <p:nvPicPr>
          <p:cNvPr id="1029" name="Picture 5" descr="C:\Documents and Settings\Admin\Рабочий стол\panda-antivirus.jpg"/>
          <p:cNvPicPr>
            <a:picLocks noChangeAspect="1" noChangeArrowheads="1"/>
          </p:cNvPicPr>
          <p:nvPr/>
        </p:nvPicPr>
        <p:blipFill>
          <a:blip r:embed="rId8" cstate="print"/>
          <a:srcRect/>
          <a:stretch>
            <a:fillRect/>
          </a:stretch>
        </p:blipFill>
        <p:spPr bwMode="auto">
          <a:xfrm>
            <a:off x="4429124" y="1714488"/>
            <a:ext cx="857256" cy="1138436"/>
          </a:xfrm>
          <a:prstGeom prst="rect">
            <a:avLst/>
          </a:prstGeom>
          <a:noFill/>
          <a:ln>
            <a:solidFill>
              <a:schemeClr val="bg1"/>
            </a:solidFill>
          </a:ln>
        </p:spPr>
      </p:pic>
      <p:pic>
        <p:nvPicPr>
          <p:cNvPr id="1030" name="Picture 6" descr="C:\Documents and Settings\Admin\Рабочий стол\b58b7866aee8d58356aa915d502f8675_5.jpg"/>
          <p:cNvPicPr>
            <a:picLocks noChangeAspect="1" noChangeArrowheads="1"/>
          </p:cNvPicPr>
          <p:nvPr/>
        </p:nvPicPr>
        <p:blipFill>
          <a:blip r:embed="rId9" cstate="print"/>
          <a:srcRect/>
          <a:stretch>
            <a:fillRect/>
          </a:stretch>
        </p:blipFill>
        <p:spPr bwMode="auto">
          <a:xfrm>
            <a:off x="3428992" y="1714488"/>
            <a:ext cx="714380" cy="1143008"/>
          </a:xfrm>
          <a:prstGeom prst="rect">
            <a:avLst/>
          </a:prstGeom>
          <a:noFill/>
          <a:ln>
            <a:solidFill>
              <a:schemeClr val="bg1"/>
            </a:solidFill>
          </a:ln>
        </p:spPr>
      </p:pic>
      <p:pic>
        <p:nvPicPr>
          <p:cNvPr id="1031" name="Picture 7" descr="C:\Documents and Settings\Admin\Рабочий стол\3bcb97655851964daa09e08257927356.jpg"/>
          <p:cNvPicPr>
            <a:picLocks noChangeAspect="1" noChangeArrowheads="1"/>
          </p:cNvPicPr>
          <p:nvPr/>
        </p:nvPicPr>
        <p:blipFill>
          <a:blip r:embed="rId10" cstate="print"/>
          <a:srcRect/>
          <a:stretch>
            <a:fillRect/>
          </a:stretch>
        </p:blipFill>
        <p:spPr bwMode="auto">
          <a:xfrm>
            <a:off x="5429256" y="1714488"/>
            <a:ext cx="1143008" cy="1143008"/>
          </a:xfrm>
          <a:prstGeom prst="rect">
            <a:avLst/>
          </a:prstGeom>
          <a:noFill/>
          <a:ln>
            <a:solidFill>
              <a:schemeClr val="bg1"/>
            </a:solidFill>
          </a:ln>
        </p:spPr>
      </p:pic>
      <p:pic>
        <p:nvPicPr>
          <p:cNvPr id="1033" name="Picture 9" descr="C:\Documents and Settings\Admin\Рабочий стол\18417_b1.jpg"/>
          <p:cNvPicPr>
            <a:picLocks noChangeAspect="1" noChangeArrowheads="1"/>
          </p:cNvPicPr>
          <p:nvPr/>
        </p:nvPicPr>
        <p:blipFill>
          <a:blip r:embed="rId11" cstate="print"/>
          <a:srcRect/>
          <a:stretch>
            <a:fillRect/>
          </a:stretch>
        </p:blipFill>
        <p:spPr bwMode="auto">
          <a:xfrm>
            <a:off x="2214546" y="1785926"/>
            <a:ext cx="1071570" cy="1071570"/>
          </a:xfrm>
          <a:prstGeom prst="rect">
            <a:avLst/>
          </a:prstGeom>
          <a:noFill/>
          <a:ln>
            <a:solidFill>
              <a:schemeClr val="bg1"/>
            </a:solidFill>
          </a:ln>
        </p:spPr>
      </p:pic>
      <p:pic>
        <p:nvPicPr>
          <p:cNvPr id="1034" name="Picture 10" descr="C:\Documents and Settings\Admin\Рабочий стол\kis2012-1.jpg"/>
          <p:cNvPicPr>
            <a:picLocks noChangeAspect="1" noChangeArrowheads="1"/>
          </p:cNvPicPr>
          <p:nvPr/>
        </p:nvPicPr>
        <p:blipFill>
          <a:blip r:embed="rId12" cstate="print"/>
          <a:srcRect r="51091"/>
          <a:stretch>
            <a:fillRect/>
          </a:stretch>
        </p:blipFill>
        <p:spPr bwMode="auto">
          <a:xfrm>
            <a:off x="5000628" y="214290"/>
            <a:ext cx="819916" cy="1143008"/>
          </a:xfrm>
          <a:prstGeom prst="rect">
            <a:avLst/>
          </a:prstGeom>
          <a:noFill/>
          <a:ln>
            <a:solidFill>
              <a:schemeClr val="bg1"/>
            </a:solidFill>
          </a:ln>
        </p:spPr>
      </p:pic>
      <p:pic>
        <p:nvPicPr>
          <p:cNvPr id="7170" name="Picture 2"/>
          <p:cNvPicPr>
            <a:picLocks noChangeAspect="1" noChangeArrowheads="1"/>
          </p:cNvPicPr>
          <p:nvPr/>
        </p:nvPicPr>
        <p:blipFill>
          <a:blip r:embed="rId13" cstate="print"/>
          <a:srcRect/>
          <a:stretch>
            <a:fillRect/>
          </a:stretch>
        </p:blipFill>
        <p:spPr bwMode="auto">
          <a:xfrm>
            <a:off x="7500958" y="1714488"/>
            <a:ext cx="1143008" cy="1143008"/>
          </a:xfrm>
          <a:prstGeom prst="rect">
            <a:avLst/>
          </a:prstGeom>
          <a:noFill/>
          <a:ln w="9525">
            <a:solidFill>
              <a:schemeClr val="bg1"/>
            </a:solidFill>
            <a:miter lim="800000"/>
            <a:headEnd/>
            <a:tailEnd/>
          </a:ln>
          <a:effectLst/>
        </p:spPr>
      </p:pic>
      <p:sp>
        <p:nvSpPr>
          <p:cNvPr id="2" name="TextBox 1"/>
          <p:cNvSpPr txBox="1"/>
          <p:nvPr/>
        </p:nvSpPr>
        <p:spPr>
          <a:xfrm>
            <a:off x="3786182" y="5301208"/>
            <a:ext cx="4961679" cy="1200329"/>
          </a:xfrm>
          <a:prstGeom prst="rect">
            <a:avLst/>
          </a:prstGeom>
          <a:noFill/>
        </p:spPr>
        <p:txBody>
          <a:bodyPr wrap="none" rtlCol="0">
            <a:spAutoFit/>
          </a:bodyPr>
          <a:lstStyle/>
          <a:p>
            <a:pPr algn="r"/>
            <a:r>
              <a:rPr lang="ru-RU" b="1" dirty="0" smtClean="0">
                <a:solidFill>
                  <a:schemeClr val="accent3">
                    <a:lumMod val="50000"/>
                  </a:schemeClr>
                </a:solidFill>
              </a:rPr>
              <a:t>Презентация к занятиям </a:t>
            </a:r>
          </a:p>
          <a:p>
            <a:pPr algn="r"/>
            <a:r>
              <a:rPr lang="ru-RU" b="1" dirty="0" smtClean="0">
                <a:solidFill>
                  <a:schemeClr val="accent3">
                    <a:lumMod val="50000"/>
                  </a:schemeClr>
                </a:solidFill>
              </a:rPr>
              <a:t>по дисциплине «Защита информации»</a:t>
            </a:r>
          </a:p>
          <a:p>
            <a:pPr algn="r"/>
            <a:endParaRPr lang="ru-RU" b="1" dirty="0"/>
          </a:p>
          <a:p>
            <a:pPr algn="r"/>
            <a:r>
              <a:rPr lang="ru-RU" b="1" dirty="0" smtClean="0">
                <a:solidFill>
                  <a:schemeClr val="accent3">
                    <a:lumMod val="50000"/>
                  </a:schemeClr>
                </a:solidFill>
              </a:rPr>
              <a:t>Автор:  преподаватель  Аликберов А.С.</a:t>
            </a:r>
            <a:endParaRPr lang="ru-RU"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214554"/>
            <a:ext cx="7467600" cy="4259398"/>
          </a:xfrm>
        </p:spPr>
        <p:txBody>
          <a:bodyPr>
            <a:normAutofit/>
          </a:bodyPr>
          <a:lstStyle/>
          <a:p>
            <a:pPr>
              <a:buNone/>
            </a:pPr>
            <a:r>
              <a:rPr lang="ru-RU" b="1" i="1" dirty="0" smtClean="0">
                <a:solidFill>
                  <a:schemeClr val="accent1">
                    <a:lumMod val="75000"/>
                  </a:schemeClr>
                </a:solidFill>
              </a:rPr>
              <a:t>	</a:t>
            </a:r>
            <a:r>
              <a:rPr lang="ru-RU" b="1" i="1" dirty="0" smtClean="0">
                <a:solidFill>
                  <a:schemeClr val="accent1">
                    <a:lumMod val="75000"/>
                  </a:schemeClr>
                </a:solidFill>
                <a:latin typeface="Candara" pitchFamily="34" charset="0"/>
              </a:rPr>
              <a:t>ESET NOD32 </a:t>
            </a:r>
            <a:r>
              <a:rPr lang="en-US" dirty="0" smtClean="0">
                <a:latin typeface="Candara" pitchFamily="34" charset="0"/>
              </a:rPr>
              <a:t>-</a:t>
            </a:r>
            <a:r>
              <a:rPr lang="ru-RU" dirty="0" smtClean="0">
                <a:latin typeface="Candara" pitchFamily="34" charset="0"/>
              </a:rPr>
              <a:t> простое и надежное решение для базовой защиты домашнего компьютера от вирусов, червей, троянских программ, шпионского, рекламного и потенциально опасного ПО, руткитов и фишинг-атак. Антивирус обеспечит вам проактивную защиту, точное определение и предотвращение угроз. </a:t>
            </a:r>
            <a:br>
              <a:rPr lang="ru-RU" dirty="0" smtClean="0">
                <a:latin typeface="Candara" pitchFamily="34" charset="0"/>
              </a:rPr>
            </a:br>
            <a:r>
              <a:rPr lang="ru-RU" dirty="0" smtClean="0">
                <a:latin typeface="Candara" pitchFamily="34" charset="0"/>
              </a:rPr>
              <a:t/>
            </a:r>
            <a:br>
              <a:rPr lang="ru-RU" dirty="0" smtClean="0">
                <a:latin typeface="Candara" pitchFamily="34" charset="0"/>
              </a:rPr>
            </a:br>
            <a:endParaRPr lang="ru-RU" dirty="0">
              <a:latin typeface="Candara" pitchFamily="34" charset="0"/>
            </a:endParaRPr>
          </a:p>
        </p:txBody>
      </p:sp>
      <p:sp>
        <p:nvSpPr>
          <p:cNvPr id="5" name="Заголовок 4"/>
          <p:cNvSpPr>
            <a:spLocks noGrp="1"/>
          </p:cNvSpPr>
          <p:nvPr>
            <p:ph type="title"/>
          </p:nvPr>
        </p:nvSpPr>
        <p:spPr>
          <a:xfrm>
            <a:off x="500034" y="571480"/>
            <a:ext cx="7467600" cy="1143000"/>
          </a:xfrm>
        </p:spPr>
        <p:txBody>
          <a:bodyPr/>
          <a:lstStyle/>
          <a:p>
            <a:pPr algn="ctr"/>
            <a:r>
              <a:rPr lang="en-US" dirty="0" smtClean="0">
                <a:solidFill>
                  <a:schemeClr val="accent3">
                    <a:lumMod val="50000"/>
                  </a:schemeClr>
                </a:solidFill>
              </a:rPr>
              <a:t>ESET NOD32</a:t>
            </a:r>
            <a:endParaRPr lang="ru-RU" dirty="0">
              <a:solidFill>
                <a:schemeClr val="accent3">
                  <a:lumMod val="50000"/>
                </a:schemeClr>
              </a:solidFill>
            </a:endParaRPr>
          </a:p>
        </p:txBody>
      </p:sp>
      <p:pic>
        <p:nvPicPr>
          <p:cNvPr id="6" name="Picture 9" descr="C:\Documents and Settings\Admin\Рабочий стол\18417_b1.jpg"/>
          <p:cNvPicPr>
            <a:picLocks noChangeAspect="1" noChangeArrowheads="1"/>
          </p:cNvPicPr>
          <p:nvPr/>
        </p:nvPicPr>
        <p:blipFill>
          <a:blip r:embed="rId2" cstate="print"/>
          <a:srcRect/>
          <a:stretch>
            <a:fillRect/>
          </a:stretch>
        </p:blipFill>
        <p:spPr bwMode="auto">
          <a:xfrm>
            <a:off x="3786182" y="142852"/>
            <a:ext cx="1071570" cy="1071570"/>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quarter" idx="1"/>
          </p:nvPr>
        </p:nvSpPr>
        <p:spPr>
          <a:xfrm>
            <a:off x="457200" y="4286256"/>
            <a:ext cx="7467600" cy="2571744"/>
          </a:xfrm>
        </p:spPr>
        <p:txBody>
          <a:bodyPr>
            <a:normAutofit fontScale="70000" lnSpcReduction="20000"/>
          </a:bodyPr>
          <a:lstStyle/>
          <a:p>
            <a:r>
              <a:rPr lang="ru-RU" dirty="0" smtClean="0">
                <a:latin typeface="Candara" pitchFamily="34" charset="0"/>
              </a:rPr>
              <a:t>Благодаря технологии искусственного интеллекта пятого поколения, в продуктах ESET NOD32 реализовано оперативное отслеживание вредоносных процессов, анализ параметров работы системы и автоматическая передача потенциально опасных программ в вирусную лабораторию ESET.</a:t>
            </a:r>
            <a:endParaRPr lang="en-US" dirty="0" smtClean="0">
              <a:latin typeface="Candara" pitchFamily="34" charset="0"/>
            </a:endParaRPr>
          </a:p>
          <a:p>
            <a:r>
              <a:rPr lang="en-US" dirty="0" smtClean="0">
                <a:latin typeface="Candara" pitchFamily="34" charset="0"/>
              </a:rPr>
              <a:t>C</a:t>
            </a:r>
            <a:r>
              <a:rPr lang="ru-RU" dirty="0" smtClean="0">
                <a:latin typeface="Candara" pitchFamily="34" charset="0"/>
              </a:rPr>
              <a:t>истема защиты от попыток внешнего воздействия, способных негативно повлиять на безопасность компьютера.</a:t>
            </a:r>
            <a:endParaRPr lang="en-US" dirty="0" smtClean="0">
              <a:latin typeface="Candara" pitchFamily="34" charset="0"/>
            </a:endParaRPr>
          </a:p>
          <a:p>
            <a:r>
              <a:rPr lang="ru-RU" dirty="0" smtClean="0">
                <a:latin typeface="Candara" pitchFamily="34" charset="0"/>
              </a:rPr>
              <a:t>Работа Антивируса ESET NOD32 не влияет на производительность компьютера </a:t>
            </a:r>
            <a:r>
              <a:rPr lang="en-US" dirty="0" smtClean="0">
                <a:latin typeface="Candara" pitchFamily="34" charset="0"/>
              </a:rPr>
              <a:t>-</a:t>
            </a:r>
            <a:r>
              <a:rPr lang="ru-RU" dirty="0" smtClean="0">
                <a:latin typeface="Candara" pitchFamily="34" charset="0"/>
              </a:rPr>
              <a:t> сканирование и процессы обновления происходят практически незаметно для пользователя, не перегружая систему.</a:t>
            </a:r>
            <a:endParaRPr lang="en-US" dirty="0" smtClean="0">
              <a:latin typeface="Candara" pitchFamily="34" charset="0"/>
            </a:endParaRPr>
          </a:p>
        </p:txBody>
      </p:sp>
      <p:pic>
        <p:nvPicPr>
          <p:cNvPr id="2051" name="Picture 3"/>
          <p:cNvPicPr>
            <a:picLocks noChangeAspect="1" noChangeArrowheads="1"/>
          </p:cNvPicPr>
          <p:nvPr/>
        </p:nvPicPr>
        <p:blipFill>
          <a:blip r:embed="rId2" cstate="print"/>
          <a:srcRect/>
          <a:stretch>
            <a:fillRect/>
          </a:stretch>
        </p:blipFill>
        <p:spPr bwMode="auto">
          <a:xfrm>
            <a:off x="2071670" y="214290"/>
            <a:ext cx="5072098" cy="39463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214554"/>
            <a:ext cx="7467600" cy="4259398"/>
          </a:xfrm>
        </p:spPr>
        <p:txBody>
          <a:bodyPr>
            <a:normAutofit/>
          </a:bodyPr>
          <a:lstStyle/>
          <a:p>
            <a:pPr>
              <a:buNone/>
            </a:pPr>
            <a:r>
              <a:rPr lang="en-US" b="1" dirty="0" smtClean="0">
                <a:latin typeface="Candara" pitchFamily="34" charset="0"/>
              </a:rPr>
              <a:t>	</a:t>
            </a:r>
            <a:r>
              <a:rPr lang="ru-RU" b="1" i="1" dirty="0" smtClean="0">
                <a:solidFill>
                  <a:schemeClr val="accent1">
                    <a:lumMod val="75000"/>
                  </a:schemeClr>
                </a:solidFill>
                <a:latin typeface="Candara" pitchFamily="34" charset="0"/>
              </a:rPr>
              <a:t>Avira AntiVir Personal </a:t>
            </a:r>
            <a:r>
              <a:rPr lang="ru-RU" dirty="0" smtClean="0">
                <a:latin typeface="Candara" pitchFamily="34" charset="0"/>
              </a:rPr>
              <a:t>- это надежная бесплатная антивирусная программа, постоянно и быстро защищающая компьютер от такого вредоносного ПО, как вирусы, трояны, Backdoor-программы, мистификаторы, черви, диалеры и т.п. Она контролирует все действия пользователя и операционной системы и реагирует сразу же после обнаружения вируса. </a:t>
            </a:r>
            <a:br>
              <a:rPr lang="ru-RU" dirty="0" smtClean="0">
                <a:latin typeface="Candara" pitchFamily="34" charset="0"/>
              </a:rPr>
            </a:br>
            <a:r>
              <a:rPr lang="ru-RU" dirty="0" smtClean="0">
                <a:latin typeface="Candara" pitchFamily="34" charset="0"/>
              </a:rPr>
              <a:t/>
            </a:r>
            <a:br>
              <a:rPr lang="ru-RU" dirty="0" smtClean="0">
                <a:latin typeface="Candara" pitchFamily="34" charset="0"/>
              </a:rPr>
            </a:br>
            <a:endParaRPr lang="ru-RU" dirty="0">
              <a:latin typeface="Candara" pitchFamily="34" charset="0"/>
            </a:endParaRPr>
          </a:p>
        </p:txBody>
      </p:sp>
      <p:sp>
        <p:nvSpPr>
          <p:cNvPr id="5" name="Заголовок 4"/>
          <p:cNvSpPr>
            <a:spLocks noGrp="1"/>
          </p:cNvSpPr>
          <p:nvPr>
            <p:ph type="title"/>
          </p:nvPr>
        </p:nvSpPr>
        <p:spPr>
          <a:xfrm>
            <a:off x="500034" y="571480"/>
            <a:ext cx="7467600" cy="1143000"/>
          </a:xfrm>
        </p:spPr>
        <p:txBody>
          <a:bodyPr/>
          <a:lstStyle/>
          <a:p>
            <a:pPr algn="ctr"/>
            <a:r>
              <a:rPr lang="en-US" b="1" dirty="0" smtClean="0">
                <a:solidFill>
                  <a:schemeClr val="accent3">
                    <a:lumMod val="50000"/>
                  </a:schemeClr>
                </a:solidFill>
              </a:rPr>
              <a:t>Avira AntiVir Persona</a:t>
            </a:r>
            <a:r>
              <a:rPr lang="en-US" b="1" dirty="0" smtClean="0"/>
              <a:t>l</a:t>
            </a:r>
            <a:endParaRPr lang="ru-RU" dirty="0">
              <a:solidFill>
                <a:schemeClr val="accent3">
                  <a:lumMod val="50000"/>
                </a:schemeClr>
              </a:solidFill>
            </a:endParaRPr>
          </a:p>
        </p:txBody>
      </p:sp>
      <p:pic>
        <p:nvPicPr>
          <p:cNvPr id="7" name="Picture 6" descr="C:\Documents and Settings\Admin\Рабочий стол\b58b7866aee8d58356aa915d502f8675_5.jpg"/>
          <p:cNvPicPr>
            <a:picLocks noChangeAspect="1" noChangeArrowheads="1"/>
          </p:cNvPicPr>
          <p:nvPr/>
        </p:nvPicPr>
        <p:blipFill>
          <a:blip r:embed="rId2" cstate="print"/>
          <a:srcRect/>
          <a:stretch>
            <a:fillRect/>
          </a:stretch>
        </p:blipFill>
        <p:spPr bwMode="auto">
          <a:xfrm>
            <a:off x="4000496" y="142852"/>
            <a:ext cx="714380" cy="1143008"/>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quarter" idx="1"/>
          </p:nvPr>
        </p:nvSpPr>
        <p:spPr>
          <a:xfrm>
            <a:off x="457200" y="4286256"/>
            <a:ext cx="7467600" cy="2428892"/>
          </a:xfrm>
        </p:spPr>
        <p:txBody>
          <a:bodyPr>
            <a:normAutofit fontScale="55000" lnSpcReduction="20000"/>
          </a:bodyPr>
          <a:lstStyle/>
          <a:p>
            <a:r>
              <a:rPr lang="ru-RU" dirty="0" smtClean="0">
                <a:latin typeface="Candara" pitchFamily="34" charset="0"/>
              </a:rPr>
              <a:t>Центр контроля для мониторинга, администрирования и управления программами</a:t>
            </a:r>
            <a:endParaRPr lang="en-US" dirty="0" smtClean="0">
              <a:latin typeface="Candara" pitchFamily="34" charset="0"/>
            </a:endParaRPr>
          </a:p>
          <a:p>
            <a:r>
              <a:rPr lang="ru-RU" dirty="0" smtClean="0">
                <a:latin typeface="Candara" pitchFamily="34" charset="0"/>
              </a:rPr>
              <a:t>Guard для постоянного отслеживания попыток доступа к файлам</a:t>
            </a:r>
            <a:endParaRPr lang="en-US" dirty="0" smtClean="0">
              <a:latin typeface="Candara" pitchFamily="34" charset="0"/>
            </a:endParaRPr>
          </a:p>
          <a:p>
            <a:r>
              <a:rPr lang="ru-RU" dirty="0" smtClean="0">
                <a:latin typeface="Candara" pitchFamily="34" charset="0"/>
              </a:rPr>
              <a:t>Встроенный менеджер карантина для изоляции подозрительных файлов и работы с ними </a:t>
            </a:r>
            <a:endParaRPr lang="en-US" dirty="0" smtClean="0">
              <a:latin typeface="Candara" pitchFamily="34" charset="0"/>
            </a:endParaRPr>
          </a:p>
          <a:p>
            <a:r>
              <a:rPr lang="ru-RU" dirty="0" smtClean="0">
                <a:latin typeface="Candara" pitchFamily="34" charset="0"/>
              </a:rPr>
              <a:t>Защита от руткит-программ позволяет обнаружить ПО, скрыто установленное в системе </a:t>
            </a:r>
            <a:endParaRPr lang="en-US" dirty="0" smtClean="0">
              <a:latin typeface="Candara" pitchFamily="34" charset="0"/>
            </a:endParaRPr>
          </a:p>
          <a:p>
            <a:r>
              <a:rPr lang="ru-RU" dirty="0" smtClean="0">
                <a:latin typeface="Candara" pitchFamily="34" charset="0"/>
              </a:rPr>
              <a:t>Прямой доступ к подробной информации об обнаруженных вирусах и вредоносном ПО</a:t>
            </a:r>
            <a:endParaRPr lang="en-US" dirty="0" smtClean="0">
              <a:latin typeface="Candara" pitchFamily="34" charset="0"/>
            </a:endParaRPr>
          </a:p>
          <a:p>
            <a:r>
              <a:rPr lang="ru-RU" dirty="0" smtClean="0">
                <a:latin typeface="Candara" pitchFamily="34" charset="0"/>
              </a:rPr>
              <a:t>Высочайший уровень обнаружения вирусов и вредоносных программ, гарантируемый новой технологией поиска (поисковое ядро) с применением эвристики </a:t>
            </a:r>
            <a:endParaRPr lang="en-US" dirty="0" smtClean="0">
              <a:latin typeface="Candara" pitchFamily="34" charset="0"/>
            </a:endParaRPr>
          </a:p>
          <a:p>
            <a:r>
              <a:rPr lang="ru-RU" dirty="0" smtClean="0">
                <a:latin typeface="Candara" pitchFamily="34" charset="0"/>
              </a:rPr>
              <a:t>Распознавание всех популярных типов архивов, включая вложенные, с применением списков опасных расширений файлов </a:t>
            </a:r>
            <a:endParaRPr lang="en-US" dirty="0" smtClean="0">
              <a:latin typeface="Candara" pitchFamily="34" charset="0"/>
            </a:endParaRPr>
          </a:p>
          <a:p>
            <a:r>
              <a:rPr lang="ru-RU" dirty="0" smtClean="0">
                <a:latin typeface="Candara" pitchFamily="34" charset="0"/>
              </a:rPr>
              <a:t>Высокая производительность многопоточной технологии (одновременное сканирование нескольких файлов)</a:t>
            </a:r>
            <a:endParaRPr lang="en-US" dirty="0" smtClean="0">
              <a:latin typeface="Candara"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1714480" y="214290"/>
            <a:ext cx="5428024"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214554"/>
            <a:ext cx="7467600" cy="4259398"/>
          </a:xfrm>
        </p:spPr>
        <p:txBody>
          <a:bodyPr>
            <a:normAutofit/>
          </a:bodyPr>
          <a:lstStyle/>
          <a:p>
            <a:pPr>
              <a:buNone/>
            </a:pPr>
            <a:r>
              <a:rPr lang="en-US" b="1" dirty="0" smtClean="0">
                <a:latin typeface="Candara" pitchFamily="34" charset="0"/>
              </a:rPr>
              <a:t>	</a:t>
            </a:r>
            <a:r>
              <a:rPr lang="en-US" b="1" i="1" dirty="0" smtClean="0">
                <a:solidFill>
                  <a:schemeClr val="accent1">
                    <a:lumMod val="75000"/>
                  </a:schemeClr>
                </a:solidFill>
                <a:latin typeface="Candara" pitchFamily="34" charset="0"/>
              </a:rPr>
              <a:t>Panda Antivirus </a:t>
            </a:r>
            <a:r>
              <a:rPr lang="en-US" dirty="0" smtClean="0">
                <a:latin typeface="Candara" pitchFamily="34" charset="0"/>
              </a:rPr>
              <a:t>- </a:t>
            </a:r>
            <a:r>
              <a:rPr lang="ru-RU" dirty="0" smtClean="0">
                <a:latin typeface="Candara" pitchFamily="34" charset="0"/>
              </a:rPr>
              <a:t>антивирус для домашних пользователей, делающий защиту ПК максимально простой: автоматически блокирует и уничтожает все типы вирусов и шпионов, так что можно пользоваться Интернетом и электронной почтой, и быть спокойным за безопасность. </a:t>
            </a:r>
            <a:br>
              <a:rPr lang="ru-RU" dirty="0" smtClean="0">
                <a:latin typeface="Candara" pitchFamily="34" charset="0"/>
              </a:rPr>
            </a:br>
            <a:r>
              <a:rPr lang="ru-RU" dirty="0" smtClean="0">
                <a:latin typeface="Candara" pitchFamily="34" charset="0"/>
              </a:rPr>
              <a:t/>
            </a:r>
            <a:br>
              <a:rPr lang="ru-RU" dirty="0" smtClean="0">
                <a:latin typeface="Candara" pitchFamily="34" charset="0"/>
              </a:rPr>
            </a:br>
            <a:endParaRPr lang="ru-RU" dirty="0">
              <a:latin typeface="Candara" pitchFamily="34" charset="0"/>
            </a:endParaRPr>
          </a:p>
        </p:txBody>
      </p:sp>
      <p:sp>
        <p:nvSpPr>
          <p:cNvPr id="5" name="Заголовок 4"/>
          <p:cNvSpPr>
            <a:spLocks noGrp="1"/>
          </p:cNvSpPr>
          <p:nvPr>
            <p:ph type="title"/>
          </p:nvPr>
        </p:nvSpPr>
        <p:spPr>
          <a:xfrm>
            <a:off x="500034" y="642918"/>
            <a:ext cx="7467600" cy="1143000"/>
          </a:xfrm>
        </p:spPr>
        <p:txBody>
          <a:bodyPr/>
          <a:lstStyle/>
          <a:p>
            <a:pPr algn="ctr"/>
            <a:r>
              <a:rPr lang="en-US" dirty="0" smtClean="0">
                <a:solidFill>
                  <a:schemeClr val="accent3">
                    <a:lumMod val="50000"/>
                  </a:schemeClr>
                </a:solidFill>
              </a:rPr>
              <a:t>Panda Antivirus</a:t>
            </a:r>
            <a:endParaRPr lang="ru-RU" dirty="0">
              <a:solidFill>
                <a:schemeClr val="accent3">
                  <a:lumMod val="50000"/>
                </a:schemeClr>
              </a:solidFill>
            </a:endParaRPr>
          </a:p>
        </p:txBody>
      </p:sp>
      <p:pic>
        <p:nvPicPr>
          <p:cNvPr id="6" name="Picture 5" descr="C:\Documents and Settings\Admin\Рабочий стол\panda-antivirus.jpg"/>
          <p:cNvPicPr>
            <a:picLocks noChangeAspect="1" noChangeArrowheads="1"/>
          </p:cNvPicPr>
          <p:nvPr/>
        </p:nvPicPr>
        <p:blipFill>
          <a:blip r:embed="rId2" cstate="print"/>
          <a:srcRect/>
          <a:stretch>
            <a:fillRect/>
          </a:stretch>
        </p:blipFill>
        <p:spPr bwMode="auto">
          <a:xfrm>
            <a:off x="3929058" y="142852"/>
            <a:ext cx="857256" cy="1138436"/>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quarter" idx="1"/>
          </p:nvPr>
        </p:nvSpPr>
        <p:spPr>
          <a:xfrm>
            <a:off x="457200" y="4286256"/>
            <a:ext cx="7467600" cy="2428892"/>
          </a:xfrm>
        </p:spPr>
        <p:txBody>
          <a:bodyPr>
            <a:normAutofit fontScale="55000" lnSpcReduction="20000"/>
          </a:bodyPr>
          <a:lstStyle/>
          <a:p>
            <a:r>
              <a:rPr lang="ru-RU" dirty="0" smtClean="0">
                <a:latin typeface="Candara" pitchFamily="34" charset="0"/>
              </a:rPr>
              <a:t>Сканирует файлы в режиме реального времени и по требованию.</a:t>
            </a:r>
          </a:p>
          <a:p>
            <a:r>
              <a:rPr lang="ru-RU" dirty="0" smtClean="0">
                <a:latin typeface="Candara" pitchFamily="34" charset="0"/>
              </a:rPr>
              <a:t>Проверяет электронные сообщения прежде, чем они попадут в почтовый ящик независимо от установленного почтового клиента.</a:t>
            </a:r>
          </a:p>
          <a:p>
            <a:r>
              <a:rPr lang="ru-RU" dirty="0" smtClean="0">
                <a:latin typeface="Candara" pitchFamily="34" charset="0"/>
              </a:rPr>
              <a:t>Сканирует интернет-трафик независимо от версии браузера.</a:t>
            </a:r>
          </a:p>
          <a:p>
            <a:r>
              <a:rPr lang="ru-RU" dirty="0" smtClean="0">
                <a:latin typeface="Candara" pitchFamily="34" charset="0"/>
              </a:rPr>
              <a:t>Интеллектуальная автоматическая конфигурация блокирует опасные приложения.</a:t>
            </a:r>
          </a:p>
          <a:p>
            <a:r>
              <a:rPr lang="ru-RU" dirty="0" smtClean="0">
                <a:latin typeface="Candara" pitchFamily="34" charset="0"/>
              </a:rPr>
              <a:t>Персональный брандмауэр (файервол) обеспечивает защиту от попыток вторжений хакеров.</a:t>
            </a:r>
          </a:p>
          <a:p>
            <a:r>
              <a:rPr lang="ru-RU" dirty="0" smtClean="0">
                <a:latin typeface="Candara" pitchFamily="34" charset="0"/>
              </a:rPr>
              <a:t>Сканер WiFi блокирует несанкционированные беспроводные соединения.</a:t>
            </a:r>
          </a:p>
          <a:p>
            <a:r>
              <a:rPr lang="ru-RU" dirty="0" smtClean="0">
                <a:latin typeface="Candara" pitchFamily="34" charset="0"/>
              </a:rPr>
              <a:t>Система предотвращения вторжений блокирует известные и неизвестные соединения хакеров, использующих уязвимости системы.</a:t>
            </a:r>
          </a:p>
          <a:p>
            <a:r>
              <a:rPr lang="ru-RU" dirty="0" smtClean="0">
                <a:latin typeface="Candara" pitchFamily="34" charset="0"/>
              </a:rPr>
              <a:t>Генетический Эвристический Движок (Genetic Heuristic Engine) включает самые новые алгоритмы обнаружения неизвестных и самых опасных вредоносных программ.</a:t>
            </a:r>
          </a:p>
        </p:txBody>
      </p:sp>
      <p:pic>
        <p:nvPicPr>
          <p:cNvPr id="4098" name="Picture 2"/>
          <p:cNvPicPr>
            <a:picLocks noChangeAspect="1" noChangeArrowheads="1"/>
          </p:cNvPicPr>
          <p:nvPr/>
        </p:nvPicPr>
        <p:blipFill>
          <a:blip r:embed="rId2" cstate="print"/>
          <a:srcRect/>
          <a:stretch>
            <a:fillRect/>
          </a:stretch>
        </p:blipFill>
        <p:spPr bwMode="auto">
          <a:xfrm>
            <a:off x="1857356" y="214290"/>
            <a:ext cx="523875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214554"/>
            <a:ext cx="7467600" cy="4259398"/>
          </a:xfrm>
        </p:spPr>
        <p:txBody>
          <a:bodyPr>
            <a:normAutofit/>
          </a:bodyPr>
          <a:lstStyle/>
          <a:p>
            <a:pPr>
              <a:buNone/>
            </a:pPr>
            <a:r>
              <a:rPr lang="en-US" b="1" dirty="0" smtClean="0">
                <a:latin typeface="Candara" pitchFamily="34" charset="0"/>
              </a:rPr>
              <a:t>	</a:t>
            </a:r>
            <a:r>
              <a:rPr lang="en-US" b="1" i="1" dirty="0" smtClean="0">
                <a:solidFill>
                  <a:schemeClr val="accent1">
                    <a:lumMod val="75000"/>
                  </a:schemeClr>
                </a:solidFill>
                <a:latin typeface="Candara" pitchFamily="34" charset="0"/>
              </a:rPr>
              <a:t>A</a:t>
            </a:r>
            <a:r>
              <a:rPr lang="ru-RU" b="1" i="1" dirty="0" smtClean="0">
                <a:solidFill>
                  <a:schemeClr val="accent1">
                    <a:lumMod val="75000"/>
                  </a:schemeClr>
                </a:solidFill>
                <a:latin typeface="Candara" pitchFamily="34" charset="0"/>
              </a:rPr>
              <a:t>vast Pro Antivirus</a:t>
            </a:r>
            <a:r>
              <a:rPr lang="en-US" b="1" i="1" dirty="0" smtClean="0">
                <a:solidFill>
                  <a:schemeClr val="accent1">
                    <a:lumMod val="75000"/>
                  </a:schemeClr>
                </a:solidFill>
                <a:latin typeface="Candara" pitchFamily="34" charset="0"/>
              </a:rPr>
              <a:t> </a:t>
            </a:r>
            <a:r>
              <a:rPr lang="en-US" b="1" dirty="0" smtClean="0">
                <a:latin typeface="Candara" pitchFamily="34" charset="0"/>
              </a:rPr>
              <a:t>– </a:t>
            </a:r>
            <a:r>
              <a:rPr lang="ru-RU" dirty="0" smtClean="0">
                <a:latin typeface="Candara" pitchFamily="34" charset="0"/>
              </a:rPr>
              <a:t>антивирус предоставляет высокий уровень защиты от компьютерных вирусов. Содержит резидентную защиту файловой системы и резидентный модуль для антивирусной проверки электронной почты. Сканирующий механизм антивируса обеспечивает поддержку проверки большого количества архивных форматов. </a:t>
            </a:r>
            <a:br>
              <a:rPr lang="ru-RU" dirty="0" smtClean="0">
                <a:latin typeface="Candara" pitchFamily="34" charset="0"/>
              </a:rPr>
            </a:br>
            <a:r>
              <a:rPr lang="ru-RU" dirty="0" smtClean="0">
                <a:latin typeface="Candara" pitchFamily="34" charset="0"/>
              </a:rPr>
              <a:t/>
            </a:r>
            <a:br>
              <a:rPr lang="ru-RU" dirty="0" smtClean="0">
                <a:latin typeface="Candara" pitchFamily="34" charset="0"/>
              </a:rPr>
            </a:br>
            <a:endParaRPr lang="ru-RU" dirty="0">
              <a:latin typeface="Candara" pitchFamily="34" charset="0"/>
            </a:endParaRPr>
          </a:p>
        </p:txBody>
      </p:sp>
      <p:sp>
        <p:nvSpPr>
          <p:cNvPr id="5" name="Заголовок 4"/>
          <p:cNvSpPr>
            <a:spLocks noGrp="1"/>
          </p:cNvSpPr>
          <p:nvPr>
            <p:ph type="title"/>
          </p:nvPr>
        </p:nvSpPr>
        <p:spPr>
          <a:xfrm>
            <a:off x="500034" y="571480"/>
            <a:ext cx="7467600" cy="1143000"/>
          </a:xfrm>
        </p:spPr>
        <p:txBody>
          <a:bodyPr/>
          <a:lstStyle/>
          <a:p>
            <a:pPr algn="ctr"/>
            <a:r>
              <a:rPr lang="en-US" b="1" dirty="0" smtClean="0">
                <a:solidFill>
                  <a:schemeClr val="accent3">
                    <a:lumMod val="50000"/>
                  </a:schemeClr>
                </a:solidFill>
              </a:rPr>
              <a:t>A</a:t>
            </a:r>
            <a:r>
              <a:rPr lang="ru-RU" b="1" dirty="0" smtClean="0">
                <a:solidFill>
                  <a:schemeClr val="accent3">
                    <a:lumMod val="50000"/>
                  </a:schemeClr>
                </a:solidFill>
              </a:rPr>
              <a:t>vast Pro Antivirus</a:t>
            </a:r>
            <a:endParaRPr lang="ru-RU" dirty="0">
              <a:solidFill>
                <a:schemeClr val="accent3">
                  <a:lumMod val="50000"/>
                </a:schemeClr>
              </a:solidFill>
            </a:endParaRPr>
          </a:p>
        </p:txBody>
      </p:sp>
      <p:pic>
        <p:nvPicPr>
          <p:cNvPr id="6" name="Picture 7" descr="C:\Documents and Settings\Admin\Рабочий стол\3bcb97655851964daa09e08257927356.jpg"/>
          <p:cNvPicPr>
            <a:picLocks noChangeAspect="1" noChangeArrowheads="1"/>
          </p:cNvPicPr>
          <p:nvPr/>
        </p:nvPicPr>
        <p:blipFill>
          <a:blip r:embed="rId2" cstate="print"/>
          <a:srcRect/>
          <a:stretch>
            <a:fillRect/>
          </a:stretch>
        </p:blipFill>
        <p:spPr bwMode="auto">
          <a:xfrm>
            <a:off x="3857620" y="142852"/>
            <a:ext cx="1143008" cy="1143008"/>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quarter" idx="1"/>
          </p:nvPr>
        </p:nvSpPr>
        <p:spPr>
          <a:xfrm>
            <a:off x="500034" y="4286256"/>
            <a:ext cx="7467600" cy="2571744"/>
          </a:xfrm>
        </p:spPr>
        <p:txBody>
          <a:bodyPr>
            <a:normAutofit fontScale="55000" lnSpcReduction="20000"/>
          </a:bodyPr>
          <a:lstStyle/>
          <a:p>
            <a:r>
              <a:rPr lang="ru-RU" dirty="0" smtClean="0">
                <a:latin typeface="Candara" pitchFamily="34" charset="0"/>
              </a:rPr>
              <a:t>Защита от руткитов в реальном времени</a:t>
            </a:r>
          </a:p>
          <a:p>
            <a:r>
              <a:rPr lang="ru-RU" dirty="0" smtClean="0">
                <a:latin typeface="Candara" pitchFamily="34" charset="0"/>
              </a:rPr>
              <a:t>Изучение приемов злоумышленников в незащищенных сетях</a:t>
            </a:r>
          </a:p>
          <a:p>
            <a:r>
              <a:rPr lang="ru-RU" dirty="0" smtClean="0">
                <a:latin typeface="Candara" pitchFamily="34" charset="0"/>
              </a:rPr>
              <a:t>Интеллектуальное средство проверки avast! Intelligent Scanner</a:t>
            </a:r>
          </a:p>
          <a:p>
            <a:r>
              <a:rPr lang="ru-RU" dirty="0" smtClean="0">
                <a:latin typeface="Candara" pitchFamily="34" charset="0"/>
              </a:rPr>
              <a:t>Интеллектуальные обновления вирусных баз</a:t>
            </a:r>
          </a:p>
          <a:p>
            <a:r>
              <a:rPr lang="ru-RU" dirty="0" smtClean="0">
                <a:latin typeface="Candara" pitchFamily="34" charset="0"/>
              </a:rPr>
              <a:t>Новый Автоматический/игровой режим</a:t>
            </a:r>
          </a:p>
          <a:p>
            <a:r>
              <a:rPr lang="ru-RU" dirty="0" smtClean="0">
                <a:latin typeface="Candara" pitchFamily="34" charset="0"/>
              </a:rPr>
              <a:t> Щит файловой системы/электронной почты</a:t>
            </a:r>
          </a:p>
          <a:p>
            <a:r>
              <a:rPr lang="ru-RU" dirty="0" smtClean="0">
                <a:latin typeface="Candara" pitchFamily="34" charset="0"/>
              </a:rPr>
              <a:t>Веб-щит</a:t>
            </a:r>
          </a:p>
          <a:p>
            <a:r>
              <a:rPr lang="ru-RU" dirty="0" smtClean="0">
                <a:latin typeface="Candara" pitchFamily="34" charset="0"/>
              </a:rPr>
              <a:t>Сетевой щит</a:t>
            </a:r>
          </a:p>
          <a:p>
            <a:r>
              <a:rPr lang="ru-RU" dirty="0" smtClean="0">
                <a:latin typeface="Candara" pitchFamily="34" charset="0"/>
              </a:rPr>
              <a:t>Щит поведения</a:t>
            </a:r>
          </a:p>
          <a:p>
            <a:r>
              <a:rPr lang="ru-RU" dirty="0" smtClean="0">
                <a:latin typeface="Candara" pitchFamily="34" charset="0"/>
              </a:rPr>
              <a:t>Щит скриптов</a:t>
            </a:r>
          </a:p>
        </p:txBody>
      </p:sp>
      <p:pic>
        <p:nvPicPr>
          <p:cNvPr id="5122" name="Picture 2"/>
          <p:cNvPicPr>
            <a:picLocks noChangeAspect="1" noChangeArrowheads="1"/>
          </p:cNvPicPr>
          <p:nvPr/>
        </p:nvPicPr>
        <p:blipFill>
          <a:blip r:embed="rId2" cstate="print"/>
          <a:srcRect/>
          <a:stretch>
            <a:fillRect/>
          </a:stretch>
        </p:blipFill>
        <p:spPr bwMode="auto">
          <a:xfrm>
            <a:off x="2285984" y="214290"/>
            <a:ext cx="4753456" cy="39528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214554"/>
            <a:ext cx="7467600" cy="4259398"/>
          </a:xfrm>
        </p:spPr>
        <p:txBody>
          <a:bodyPr>
            <a:normAutofit/>
          </a:bodyPr>
          <a:lstStyle/>
          <a:p>
            <a:pPr>
              <a:buNone/>
            </a:pPr>
            <a:r>
              <a:rPr lang="en-US" b="1" dirty="0" smtClean="0">
                <a:latin typeface="Candara" pitchFamily="34" charset="0"/>
              </a:rPr>
              <a:t>	</a:t>
            </a:r>
            <a:r>
              <a:rPr lang="en-US" b="1" i="1" dirty="0" smtClean="0">
                <a:solidFill>
                  <a:schemeClr val="accent1">
                    <a:lumMod val="75000"/>
                  </a:schemeClr>
                </a:solidFill>
                <a:latin typeface="Candara" pitchFamily="34" charset="0"/>
              </a:rPr>
              <a:t>Dr.Web</a:t>
            </a:r>
            <a:r>
              <a:rPr lang="ru-RU" b="1" i="1" dirty="0" smtClean="0">
                <a:solidFill>
                  <a:schemeClr val="accent1">
                    <a:lumMod val="75000"/>
                  </a:schemeClr>
                </a:solidFill>
                <a:latin typeface="Candara" pitchFamily="34" charset="0"/>
              </a:rPr>
              <a:t> </a:t>
            </a:r>
            <a:r>
              <a:rPr lang="en-US" b="1" i="1" dirty="0" smtClean="0">
                <a:latin typeface="Candara" pitchFamily="34" charset="0"/>
              </a:rPr>
              <a:t>-</a:t>
            </a:r>
            <a:r>
              <a:rPr lang="ru-RU" b="1" i="1" dirty="0" smtClean="0">
                <a:solidFill>
                  <a:schemeClr val="accent1">
                    <a:lumMod val="75000"/>
                  </a:schemeClr>
                </a:solidFill>
                <a:latin typeface="Candara" pitchFamily="34" charset="0"/>
              </a:rPr>
              <a:t> </a:t>
            </a:r>
            <a:r>
              <a:rPr lang="ru-RU" dirty="0" smtClean="0">
                <a:latin typeface="Candara" pitchFamily="34" charset="0"/>
              </a:rPr>
              <a:t>это антивирус, который предоставляет комплексную защиту от самых различных вредоносных программ, сохраняя при этом быстродействие и надежность. Приложение способно бороться с вирусами любой сложности, троянами, червями, программами-шпионами, рекламными программами, руткитами и прочим.</a:t>
            </a:r>
            <a:r>
              <a:rPr lang="en-US" b="1" i="1" dirty="0" smtClean="0">
                <a:solidFill>
                  <a:schemeClr val="accent1">
                    <a:lumMod val="75000"/>
                  </a:schemeClr>
                </a:solidFill>
                <a:latin typeface="Candara" pitchFamily="34" charset="0"/>
              </a:rPr>
              <a:t> </a:t>
            </a:r>
            <a:r>
              <a:rPr lang="ru-RU" b="1" i="1" dirty="0" smtClean="0">
                <a:solidFill>
                  <a:schemeClr val="accent1">
                    <a:lumMod val="75000"/>
                  </a:schemeClr>
                </a:solidFill>
                <a:latin typeface="Candara" pitchFamily="34" charset="0"/>
              </a:rPr>
              <a:t/>
            </a:r>
            <a:br>
              <a:rPr lang="ru-RU" b="1" i="1" dirty="0" smtClean="0">
                <a:solidFill>
                  <a:schemeClr val="accent1">
                    <a:lumMod val="75000"/>
                  </a:schemeClr>
                </a:solidFill>
                <a:latin typeface="Candara" pitchFamily="34" charset="0"/>
              </a:rPr>
            </a:br>
            <a:r>
              <a:rPr lang="ru-RU" dirty="0" smtClean="0">
                <a:latin typeface="Candara" pitchFamily="34" charset="0"/>
              </a:rPr>
              <a:t/>
            </a:r>
            <a:br>
              <a:rPr lang="ru-RU" dirty="0" smtClean="0">
                <a:latin typeface="Candara" pitchFamily="34" charset="0"/>
              </a:rPr>
            </a:br>
            <a:endParaRPr lang="ru-RU" dirty="0">
              <a:latin typeface="Candara" pitchFamily="34" charset="0"/>
            </a:endParaRPr>
          </a:p>
        </p:txBody>
      </p:sp>
      <p:sp>
        <p:nvSpPr>
          <p:cNvPr id="5" name="Заголовок 4"/>
          <p:cNvSpPr>
            <a:spLocks noGrp="1"/>
          </p:cNvSpPr>
          <p:nvPr>
            <p:ph type="title"/>
          </p:nvPr>
        </p:nvSpPr>
        <p:spPr>
          <a:xfrm>
            <a:off x="500034" y="642918"/>
            <a:ext cx="7467600" cy="1143000"/>
          </a:xfrm>
        </p:spPr>
        <p:txBody>
          <a:bodyPr/>
          <a:lstStyle/>
          <a:p>
            <a:pPr algn="ctr"/>
            <a:r>
              <a:rPr lang="en-US" b="1" i="1" dirty="0" smtClean="0">
                <a:solidFill>
                  <a:schemeClr val="accent3">
                    <a:lumMod val="50000"/>
                  </a:schemeClr>
                </a:solidFill>
                <a:latin typeface="Candara" pitchFamily="34" charset="0"/>
              </a:rPr>
              <a:t>Dr.Web</a:t>
            </a:r>
            <a:endParaRPr lang="ru-RU" dirty="0">
              <a:solidFill>
                <a:schemeClr val="accent3">
                  <a:lumMod val="50000"/>
                </a:schemeClr>
              </a:solidFill>
            </a:endParaRPr>
          </a:p>
        </p:txBody>
      </p:sp>
      <p:pic>
        <p:nvPicPr>
          <p:cNvPr id="7" name="Picture 4" descr="C:\Documents and Settings\Admin\Рабочий стол\DrWeb3.jpg"/>
          <p:cNvPicPr>
            <a:picLocks noChangeAspect="1" noChangeArrowheads="1"/>
          </p:cNvPicPr>
          <p:nvPr/>
        </p:nvPicPr>
        <p:blipFill>
          <a:blip r:embed="rId2" cstate="print"/>
          <a:srcRect b="21224"/>
          <a:stretch>
            <a:fillRect/>
          </a:stretch>
        </p:blipFill>
        <p:spPr bwMode="auto">
          <a:xfrm>
            <a:off x="3857620" y="142852"/>
            <a:ext cx="990607" cy="1143008"/>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quarter" idx="1"/>
          </p:nvPr>
        </p:nvSpPr>
        <p:spPr>
          <a:xfrm>
            <a:off x="500034" y="4286256"/>
            <a:ext cx="7467600" cy="2714644"/>
          </a:xfrm>
        </p:spPr>
        <p:txBody>
          <a:bodyPr>
            <a:normAutofit fontScale="55000" lnSpcReduction="20000"/>
          </a:bodyPr>
          <a:lstStyle/>
          <a:p>
            <a:r>
              <a:rPr lang="ru-RU" dirty="0" smtClean="0">
                <a:latin typeface="Candara" pitchFamily="34" charset="0"/>
              </a:rPr>
              <a:t>Возможность работы на уже инфицированном компьютере и исключительная вирусоустойчивость выделяют Dr.Web среди всех других аналогичных программ. </a:t>
            </a:r>
          </a:p>
          <a:p>
            <a:r>
              <a:rPr lang="ru-RU" dirty="0" smtClean="0">
                <a:latin typeface="Candara" pitchFamily="34" charset="0"/>
              </a:rPr>
              <a:t>Dr.Web имеет самый высокий в антивирусной индустрии процент эффективного лечения активного заражения. </a:t>
            </a:r>
          </a:p>
          <a:p>
            <a:r>
              <a:rPr lang="ru-RU" dirty="0" smtClean="0">
                <a:latin typeface="Candara" pitchFamily="34" charset="0"/>
              </a:rPr>
              <a:t>Использование уникальных технологий обработки процессов в памяти и превосходные возможности по нейтрализации активного заражения позволяют инсталлировать Dr.Web прямо на зараженную машину (без необходимости предварительного ее лечения). </a:t>
            </a:r>
          </a:p>
          <a:p>
            <a:r>
              <a:rPr lang="ru-RU" dirty="0" smtClean="0">
                <a:latin typeface="Candara" pitchFamily="34" charset="0"/>
              </a:rPr>
              <a:t>Высокая вероятность успешного запуска процесса сканирования на зараженном ПК – даже с внешнего носителя без установки в систему (например, с USB-stick).</a:t>
            </a:r>
          </a:p>
          <a:p>
            <a:r>
              <a:rPr lang="ru-RU" dirty="0" smtClean="0">
                <a:latin typeface="Candara" pitchFamily="34" charset="0"/>
              </a:rPr>
              <a:t>Выявление с высочайшей степенью точности упакованных вредоносных объектов, даже упакованных неизвестным Dr.Web методом, разбор их на отдельные компоненты и детальный анализ в целях обнаружения скрытых угроз. </a:t>
            </a:r>
          </a:p>
        </p:txBody>
      </p:sp>
      <p:pic>
        <p:nvPicPr>
          <p:cNvPr id="6146" name="Picture 2"/>
          <p:cNvPicPr>
            <a:picLocks noChangeAspect="1" noChangeArrowheads="1"/>
          </p:cNvPicPr>
          <p:nvPr/>
        </p:nvPicPr>
        <p:blipFill>
          <a:blip r:embed="rId2" cstate="print"/>
          <a:srcRect/>
          <a:stretch>
            <a:fillRect/>
          </a:stretch>
        </p:blipFill>
        <p:spPr bwMode="auto">
          <a:xfrm>
            <a:off x="1785918" y="285728"/>
            <a:ext cx="5357850" cy="38284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01014" cy="725470"/>
          </a:xfrm>
        </p:spPr>
        <p:txBody>
          <a:bodyPr>
            <a:normAutofit fontScale="90000"/>
          </a:bodyPr>
          <a:lstStyle/>
          <a:p>
            <a:pPr algn="ctr"/>
            <a:r>
              <a:rPr lang="ru-RU" b="1" dirty="0" smtClean="0">
                <a:solidFill>
                  <a:schemeClr val="accent3">
                    <a:lumMod val="50000"/>
                  </a:schemeClr>
                </a:solidFill>
              </a:rPr>
              <a:t>Классификация антивирусных программ</a:t>
            </a:r>
            <a:endParaRPr lang="ru-RU" dirty="0">
              <a:solidFill>
                <a:schemeClr val="accent3">
                  <a:lumMod val="50000"/>
                </a:schemeClr>
              </a:solidFill>
            </a:endParaRPr>
          </a:p>
        </p:txBody>
      </p:sp>
      <p:sp>
        <p:nvSpPr>
          <p:cNvPr id="3" name="Содержимое 2"/>
          <p:cNvSpPr>
            <a:spLocks noGrp="1"/>
          </p:cNvSpPr>
          <p:nvPr>
            <p:ph sz="quarter" idx="1"/>
          </p:nvPr>
        </p:nvSpPr>
        <p:spPr>
          <a:xfrm>
            <a:off x="457200" y="1600200"/>
            <a:ext cx="8329642" cy="4873752"/>
          </a:xfrm>
        </p:spPr>
        <p:txBody>
          <a:bodyPr>
            <a:normAutofit/>
          </a:bodyPr>
          <a:lstStyle/>
          <a:p>
            <a:r>
              <a:rPr lang="ru-RU" b="1" i="1" dirty="0" smtClean="0">
                <a:solidFill>
                  <a:schemeClr val="accent1">
                    <a:lumMod val="75000"/>
                  </a:schemeClr>
                </a:solidFill>
                <a:latin typeface="Candara" pitchFamily="34" charset="0"/>
              </a:rPr>
              <a:t>Сканеры</a:t>
            </a:r>
            <a:r>
              <a:rPr lang="ru-RU" dirty="0" smtClean="0">
                <a:latin typeface="Candara" pitchFamily="34" charset="0"/>
              </a:rPr>
              <a:t> - определяют наличие вируса по базе сигнатур, хранящей сигнатуры (или их контрольные суммы) вирусов. </a:t>
            </a:r>
          </a:p>
          <a:p>
            <a:r>
              <a:rPr lang="ru-RU" b="1" i="1" dirty="0" smtClean="0">
                <a:solidFill>
                  <a:schemeClr val="accent1">
                    <a:lumMod val="75000"/>
                  </a:schemeClr>
                </a:solidFill>
                <a:latin typeface="Candara" pitchFamily="34" charset="0"/>
              </a:rPr>
              <a:t>Ревизоры</a:t>
            </a:r>
            <a:r>
              <a:rPr lang="ru-RU" b="1" i="1" dirty="0" smtClean="0">
                <a:latin typeface="Candara" pitchFamily="34" charset="0"/>
              </a:rPr>
              <a:t> </a:t>
            </a:r>
            <a:r>
              <a:rPr lang="ru-RU" dirty="0" smtClean="0">
                <a:latin typeface="Candara" pitchFamily="34" charset="0"/>
              </a:rPr>
              <a:t>- запоминают состояние файловой системы, что делает в дальнейшем возможным анализ изменений.</a:t>
            </a:r>
          </a:p>
          <a:p>
            <a:r>
              <a:rPr lang="ru-RU" b="1" i="1" dirty="0" smtClean="0">
                <a:solidFill>
                  <a:schemeClr val="accent1">
                    <a:lumMod val="75000"/>
                  </a:schemeClr>
                </a:solidFill>
                <a:latin typeface="Candara" pitchFamily="34" charset="0"/>
              </a:rPr>
              <a:t>Сторожа</a:t>
            </a:r>
            <a:r>
              <a:rPr lang="ru-RU" dirty="0" smtClean="0">
                <a:solidFill>
                  <a:schemeClr val="accent1">
                    <a:lumMod val="75000"/>
                  </a:schemeClr>
                </a:solidFill>
                <a:latin typeface="Candara" pitchFamily="34" charset="0"/>
              </a:rPr>
              <a:t> </a:t>
            </a:r>
            <a:r>
              <a:rPr lang="ru-RU" dirty="0" smtClean="0">
                <a:latin typeface="Candara" pitchFamily="34" charset="0"/>
              </a:rPr>
              <a:t>(мониторы) — отслеживают потенциально опасные операции, выдавая пользователю соответствующий запрос на разрешение/запрещение операции.</a:t>
            </a:r>
          </a:p>
          <a:p>
            <a:r>
              <a:rPr lang="ru-RU" b="1" i="1" dirty="0" smtClean="0">
                <a:solidFill>
                  <a:schemeClr val="accent1">
                    <a:lumMod val="75000"/>
                  </a:schemeClr>
                </a:solidFill>
                <a:latin typeface="Candara" pitchFamily="34" charset="0"/>
              </a:rPr>
              <a:t>Вакцины</a:t>
            </a:r>
            <a:r>
              <a:rPr lang="ru-RU" dirty="0" smtClean="0">
                <a:latin typeface="Candara" pitchFamily="34" charset="0"/>
              </a:rPr>
              <a:t> - изменяют прививаемый файл таким образом, чтобы вирус, против которого делается прививка, уже считал файл заражённым. </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214554"/>
            <a:ext cx="7467600" cy="4259398"/>
          </a:xfrm>
        </p:spPr>
        <p:txBody>
          <a:bodyPr>
            <a:normAutofit/>
          </a:bodyPr>
          <a:lstStyle/>
          <a:p>
            <a:pPr>
              <a:buNone/>
            </a:pPr>
            <a:r>
              <a:rPr lang="en-US" b="1" dirty="0" smtClean="0">
                <a:latin typeface="Candara" pitchFamily="34" charset="0"/>
              </a:rPr>
              <a:t>	</a:t>
            </a:r>
            <a:r>
              <a:rPr lang="en-US" b="1" i="1" dirty="0" smtClean="0">
                <a:solidFill>
                  <a:schemeClr val="accent1">
                    <a:lumMod val="75000"/>
                  </a:schemeClr>
                </a:solidFill>
                <a:latin typeface="Candara" pitchFamily="34" charset="0"/>
              </a:rPr>
              <a:t>AVG</a:t>
            </a:r>
            <a:r>
              <a:rPr lang="ru-RU" b="1" i="1" dirty="0" smtClean="0">
                <a:solidFill>
                  <a:schemeClr val="accent1">
                    <a:lumMod val="75000"/>
                  </a:schemeClr>
                </a:solidFill>
                <a:latin typeface="Candara" pitchFamily="34" charset="0"/>
              </a:rPr>
              <a:t> </a:t>
            </a:r>
            <a:r>
              <a:rPr lang="en-US" b="1" i="1" dirty="0" smtClean="0">
                <a:latin typeface="Candara" pitchFamily="34" charset="0"/>
              </a:rPr>
              <a:t>–</a:t>
            </a:r>
            <a:r>
              <a:rPr lang="ru-RU" b="1" i="1" dirty="0" smtClean="0">
                <a:solidFill>
                  <a:schemeClr val="accent1">
                    <a:lumMod val="75000"/>
                  </a:schemeClr>
                </a:solidFill>
                <a:latin typeface="Candara" pitchFamily="34" charset="0"/>
              </a:rPr>
              <a:t> </a:t>
            </a:r>
            <a:r>
              <a:rPr lang="ru-RU" dirty="0" smtClean="0">
                <a:latin typeface="Candara" pitchFamily="34" charset="0"/>
              </a:rPr>
              <a:t>бесплатный антвирусн для защиыт компьютера от всех видов вирусных атак, а также шпионов и рекламы. У данного антивируса встроенная эффективная система обнаружения различных угроз, благодаря чему все вирусные атаки на систему останутся без последствий. В функции программы входит также удаление троянских программ, которые могут незаметно установить себя в системе.</a:t>
            </a:r>
            <a:r>
              <a:rPr lang="ru-RU" b="1" i="1" dirty="0" smtClean="0">
                <a:solidFill>
                  <a:schemeClr val="accent1">
                    <a:lumMod val="75000"/>
                  </a:schemeClr>
                </a:solidFill>
                <a:latin typeface="Candara" pitchFamily="34" charset="0"/>
              </a:rPr>
              <a:t/>
            </a:r>
            <a:br>
              <a:rPr lang="ru-RU" b="1" i="1" dirty="0" smtClean="0">
                <a:solidFill>
                  <a:schemeClr val="accent1">
                    <a:lumMod val="75000"/>
                  </a:schemeClr>
                </a:solidFill>
                <a:latin typeface="Candara" pitchFamily="34" charset="0"/>
              </a:rPr>
            </a:br>
            <a:r>
              <a:rPr lang="ru-RU" dirty="0" smtClean="0">
                <a:latin typeface="Candara" pitchFamily="34" charset="0"/>
              </a:rPr>
              <a:t/>
            </a:r>
            <a:br>
              <a:rPr lang="ru-RU" dirty="0" smtClean="0">
                <a:latin typeface="Candara" pitchFamily="34" charset="0"/>
              </a:rPr>
            </a:br>
            <a:endParaRPr lang="ru-RU" dirty="0">
              <a:latin typeface="Candara" pitchFamily="34" charset="0"/>
            </a:endParaRPr>
          </a:p>
        </p:txBody>
      </p:sp>
      <p:sp>
        <p:nvSpPr>
          <p:cNvPr id="5" name="Заголовок 4"/>
          <p:cNvSpPr>
            <a:spLocks noGrp="1"/>
          </p:cNvSpPr>
          <p:nvPr>
            <p:ph type="title"/>
          </p:nvPr>
        </p:nvSpPr>
        <p:spPr>
          <a:xfrm>
            <a:off x="500034" y="642918"/>
            <a:ext cx="7467600" cy="1143000"/>
          </a:xfrm>
        </p:spPr>
        <p:txBody>
          <a:bodyPr/>
          <a:lstStyle/>
          <a:p>
            <a:pPr algn="ctr"/>
            <a:r>
              <a:rPr lang="en-US" b="1" i="1" dirty="0" smtClean="0">
                <a:solidFill>
                  <a:schemeClr val="accent3">
                    <a:lumMod val="50000"/>
                  </a:schemeClr>
                </a:solidFill>
                <a:latin typeface="Candara" pitchFamily="34" charset="0"/>
              </a:rPr>
              <a:t>AVG</a:t>
            </a:r>
            <a:endParaRPr lang="ru-RU" dirty="0">
              <a:solidFill>
                <a:schemeClr val="accent3">
                  <a:lumMod val="50000"/>
                </a:schemeClr>
              </a:solidFill>
            </a:endParaRPr>
          </a:p>
        </p:txBody>
      </p:sp>
      <p:pic>
        <p:nvPicPr>
          <p:cNvPr id="8" name="Picture 2"/>
          <p:cNvPicPr>
            <a:picLocks noChangeAspect="1" noChangeArrowheads="1"/>
          </p:cNvPicPr>
          <p:nvPr/>
        </p:nvPicPr>
        <p:blipFill>
          <a:blip r:embed="rId2" cstate="print"/>
          <a:srcRect/>
          <a:stretch>
            <a:fillRect/>
          </a:stretch>
        </p:blipFill>
        <p:spPr bwMode="auto">
          <a:xfrm>
            <a:off x="3714744" y="142852"/>
            <a:ext cx="1143008" cy="1143008"/>
          </a:xfrm>
          <a:prstGeom prst="rect">
            <a:avLst/>
          </a:prstGeom>
          <a:noFill/>
          <a:ln w="9525">
            <a:solidFill>
              <a:schemeClr val="bg1"/>
            </a:solid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quarter" idx="1"/>
          </p:nvPr>
        </p:nvSpPr>
        <p:spPr>
          <a:xfrm>
            <a:off x="500034" y="4286256"/>
            <a:ext cx="7467600" cy="2571744"/>
          </a:xfrm>
        </p:spPr>
        <p:txBody>
          <a:bodyPr>
            <a:normAutofit fontScale="55000" lnSpcReduction="20000"/>
          </a:bodyPr>
          <a:lstStyle/>
          <a:p>
            <a:r>
              <a:rPr lang="ru-RU" dirty="0" smtClean="0">
                <a:latin typeface="Candara" pitchFamily="34" charset="0"/>
              </a:rPr>
              <a:t>Антивирус обеспечивает безопасную работу в сети интернет и при возникновении какой-либо угрозы вашему компьютеру (зараженная ссылка или страница) немедленно блокирует и информирует об инциденте пользователя.</a:t>
            </a:r>
          </a:p>
          <a:p>
            <a:r>
              <a:rPr lang="ru-RU" dirty="0" smtClean="0">
                <a:latin typeface="Candara" pitchFamily="34" charset="0"/>
              </a:rPr>
              <a:t>Высокая скорость сканирования съемных и стационарных устройств. </a:t>
            </a:r>
          </a:p>
          <a:p>
            <a:r>
              <a:rPr lang="ru-RU" dirty="0" smtClean="0">
                <a:latin typeface="Candara" pitchFamily="34" charset="0"/>
              </a:rPr>
              <a:t>Данный антивирус защищает переписку в интернет-пейджеров (такими как ICQ и им подобные) от вредоносного воздействия со стороны вирусов. Встроенный файерволл в данном антивирусе позволяет также просканировать всю входящую почту, что поможет вас защитить от сообщений, содержащих тела вирусов.</a:t>
            </a:r>
          </a:p>
          <a:p>
            <a:r>
              <a:rPr lang="ru-RU" dirty="0" smtClean="0">
                <a:latin typeface="Candara" pitchFamily="34" charset="0"/>
              </a:rPr>
              <a:t>Для данного антивируса постоянно выходят обновления антивирусных баз. </a:t>
            </a:r>
          </a:p>
          <a:p>
            <a:r>
              <a:rPr lang="ru-RU" dirty="0" smtClean="0">
                <a:latin typeface="Candara" pitchFamily="34" charset="0"/>
              </a:rPr>
              <a:t>Технология защиты от руткитов и от шпионских программных модулей (программ шпионов). При помощи данной технологии антивирус защищает личные данные и ограждает от хакерских программ, которые позволяют осуществить удаленный доступ на вашем компьютере. </a:t>
            </a:r>
            <a:endParaRPr lang="ru-RU" dirty="0">
              <a:latin typeface="Candara" pitchFamily="34" charset="0"/>
            </a:endParaRPr>
          </a:p>
        </p:txBody>
      </p:sp>
      <p:pic>
        <p:nvPicPr>
          <p:cNvPr id="8194" name="Picture 2"/>
          <p:cNvPicPr>
            <a:picLocks noChangeAspect="1" noChangeArrowheads="1"/>
          </p:cNvPicPr>
          <p:nvPr/>
        </p:nvPicPr>
        <p:blipFill>
          <a:blip r:embed="rId2" cstate="print"/>
          <a:srcRect/>
          <a:stretch>
            <a:fillRect/>
          </a:stretch>
        </p:blipFill>
        <p:spPr bwMode="auto">
          <a:xfrm>
            <a:off x="1857356" y="156717"/>
            <a:ext cx="5500726" cy="40224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800" b="1" dirty="0" smtClean="0">
                <a:solidFill>
                  <a:schemeClr val="accent3">
                    <a:lumMod val="50000"/>
                  </a:schemeClr>
                </a:solidFill>
              </a:rPr>
              <a:t>Заключение</a:t>
            </a:r>
            <a:r>
              <a:rPr lang="ru-RU" b="1" dirty="0" smtClean="0"/>
              <a:t/>
            </a:r>
            <a:br>
              <a:rPr lang="ru-RU" b="1" dirty="0" smtClean="0"/>
            </a:br>
            <a:endParaRPr lang="ru-RU" dirty="0"/>
          </a:p>
        </p:txBody>
      </p:sp>
      <p:sp>
        <p:nvSpPr>
          <p:cNvPr id="3" name="Содержимое 2"/>
          <p:cNvSpPr>
            <a:spLocks noGrp="1"/>
          </p:cNvSpPr>
          <p:nvPr>
            <p:ph sz="quarter" idx="1"/>
          </p:nvPr>
        </p:nvSpPr>
        <p:spPr>
          <a:xfrm>
            <a:off x="457200" y="1428736"/>
            <a:ext cx="7467600" cy="5045216"/>
          </a:xfrm>
        </p:spPr>
        <p:txBody>
          <a:bodyPr>
            <a:normAutofit fontScale="62500" lnSpcReduction="20000"/>
          </a:bodyPr>
          <a:lstStyle/>
          <a:p>
            <a:pPr>
              <a:buNone/>
            </a:pPr>
            <a:r>
              <a:rPr lang="ru-RU" dirty="0" smtClean="0">
                <a:latin typeface="Candara" pitchFamily="34" charset="0"/>
              </a:rPr>
              <a:t>	Программы обнаружения и защиты от вирусов. Каким бы не был вирус, пользователю необходимо знать основные методы защиты от компьютерных вирусов. Для защиты от вирусов можно использовать: </a:t>
            </a:r>
          </a:p>
          <a:p>
            <a:pPr lvl="1">
              <a:buFont typeface="Wingdings" pitchFamily="2" charset="2"/>
              <a:buChar char="q"/>
            </a:pPr>
            <a:r>
              <a:rPr lang="ru-RU" sz="2400" dirty="0" smtClean="0">
                <a:latin typeface="Candara" pitchFamily="34" charset="0"/>
              </a:rPr>
              <a:t>общие средства защиты информации, которые полезны также и как страховка от физической порчи дисков, неправильно работающих программ или ошибочных действий пользователя; </a:t>
            </a:r>
          </a:p>
          <a:p>
            <a:pPr lvl="1">
              <a:buFont typeface="Wingdings" pitchFamily="2" charset="2"/>
              <a:buChar char="q"/>
            </a:pPr>
            <a:r>
              <a:rPr lang="ru-RU" sz="2400" dirty="0" smtClean="0">
                <a:latin typeface="Candara" pitchFamily="34" charset="0"/>
              </a:rPr>
              <a:t>профилактические меры, позволяющие уменьшить вероятность заражения вирусом; </a:t>
            </a:r>
          </a:p>
          <a:p>
            <a:pPr lvl="1">
              <a:buFont typeface="Wingdings" pitchFamily="2" charset="2"/>
              <a:buChar char="q"/>
            </a:pPr>
            <a:r>
              <a:rPr lang="ru-RU" sz="2400" dirty="0" smtClean="0">
                <a:latin typeface="Candara" pitchFamily="34" charset="0"/>
              </a:rPr>
              <a:t>специализированные программы для защиты от вирусов; </a:t>
            </a:r>
          </a:p>
          <a:p>
            <a:pPr lvl="1">
              <a:buFont typeface="Wingdings" pitchFamily="2" charset="2"/>
              <a:buChar char="q"/>
            </a:pPr>
            <a:r>
              <a:rPr lang="ru-RU" sz="2400" dirty="0" smtClean="0">
                <a:latin typeface="Candara" pitchFamily="34" charset="0"/>
              </a:rPr>
              <a:t>общие средства защиты информации полезны не только для защиты от вирусов. </a:t>
            </a:r>
          </a:p>
          <a:p>
            <a:pPr>
              <a:buNone/>
            </a:pPr>
            <a:r>
              <a:rPr lang="ru-RU" dirty="0" smtClean="0">
                <a:latin typeface="Candara" pitchFamily="34" charset="0"/>
              </a:rPr>
              <a:t>	Имеются две основные разновидности этих средств: </a:t>
            </a:r>
          </a:p>
          <a:p>
            <a:pPr lvl="1">
              <a:buFont typeface="Wingdings" pitchFamily="2" charset="2"/>
              <a:buChar char="q"/>
            </a:pPr>
            <a:r>
              <a:rPr lang="ru-RU" sz="2400" dirty="0" smtClean="0">
                <a:latin typeface="Candara" pitchFamily="34" charset="0"/>
              </a:rPr>
              <a:t>копирование информации;</a:t>
            </a:r>
          </a:p>
          <a:p>
            <a:pPr lvl="1">
              <a:buFont typeface="Wingdings" pitchFamily="2" charset="2"/>
              <a:buChar char="q"/>
            </a:pPr>
            <a:r>
              <a:rPr lang="ru-RU" sz="2400" dirty="0" smtClean="0">
                <a:latin typeface="Candara" pitchFamily="34" charset="0"/>
              </a:rPr>
              <a:t>создание копии файлов и системных областей дисков</a:t>
            </a:r>
          </a:p>
          <a:p>
            <a:pPr>
              <a:buNone/>
            </a:pPr>
            <a:r>
              <a:rPr lang="ru-RU" dirty="0" smtClean="0">
                <a:latin typeface="Candara" pitchFamily="34" charset="0"/>
              </a:rPr>
              <a:t>	Разграничение доступа предотвращает несанкционированное использование информации, в частности, защиту от изменений программ и данных вирусами, неправильно работающими программами и ошибочными действиями пользователей. Несмотря на то, что общие средства защиты информации очень важны для защиты от вирусов, все же их недостаточно. Необходимо применение специализированных программ для защиты от вирусов. Для обнаружения, удаления и защиты от компьютерных вирусов разработано несколько видов специальных программ, которые позволяют обнаруживать и уничтожать вирусы. Такие программы называются антивирусными. </a:t>
            </a:r>
          </a:p>
          <a:p>
            <a:pPr>
              <a:buNone/>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4032"/>
          </a:xfrm>
        </p:spPr>
        <p:txBody>
          <a:bodyPr/>
          <a:lstStyle/>
          <a:p>
            <a:pPr algn="ctr"/>
            <a:r>
              <a:rPr lang="ru-RU" b="1" dirty="0" smtClean="0">
                <a:solidFill>
                  <a:schemeClr val="accent3">
                    <a:lumMod val="50000"/>
                  </a:schemeClr>
                </a:solidFill>
              </a:rPr>
              <a:t>Технологии обнаружения вирусов </a:t>
            </a:r>
            <a:endParaRPr lang="ru-RU" dirty="0">
              <a:solidFill>
                <a:schemeClr val="accent3">
                  <a:lumMod val="50000"/>
                </a:schemeClr>
              </a:solidFill>
            </a:endParaRPr>
          </a:p>
        </p:txBody>
      </p:sp>
      <p:sp>
        <p:nvSpPr>
          <p:cNvPr id="8" name="Прямоугольник 7"/>
          <p:cNvSpPr/>
          <p:nvPr/>
        </p:nvSpPr>
        <p:spPr>
          <a:xfrm>
            <a:off x="2714612" y="1643050"/>
            <a:ext cx="3000396"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3">
                    <a:lumMod val="50000"/>
                  </a:schemeClr>
                </a:solidFill>
              </a:rPr>
              <a:t>Технологии обнаружения вирусов </a:t>
            </a:r>
            <a:endParaRPr lang="ru-RU" dirty="0"/>
          </a:p>
        </p:txBody>
      </p:sp>
      <p:sp>
        <p:nvSpPr>
          <p:cNvPr id="9" name="Прямоугольник 8"/>
          <p:cNvSpPr/>
          <p:nvPr/>
        </p:nvSpPr>
        <p:spPr>
          <a:xfrm>
            <a:off x="642910" y="2714620"/>
            <a:ext cx="3071834"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accent3">
                    <a:lumMod val="50000"/>
                  </a:schemeClr>
                </a:solidFill>
              </a:rPr>
              <a:t>Технологии сигнатурного анализа </a:t>
            </a:r>
          </a:p>
        </p:txBody>
      </p:sp>
      <p:sp>
        <p:nvSpPr>
          <p:cNvPr id="10" name="Прямоугольник 9"/>
          <p:cNvSpPr/>
          <p:nvPr/>
        </p:nvSpPr>
        <p:spPr>
          <a:xfrm>
            <a:off x="4572000" y="2714620"/>
            <a:ext cx="3071834"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accent3">
                    <a:lumMod val="50000"/>
                  </a:schemeClr>
                </a:solidFill>
              </a:rPr>
              <a:t>Технологии вероятностного анализа </a:t>
            </a:r>
          </a:p>
        </p:txBody>
      </p:sp>
      <p:sp>
        <p:nvSpPr>
          <p:cNvPr id="11" name="Прямоугольник 10"/>
          <p:cNvSpPr/>
          <p:nvPr/>
        </p:nvSpPr>
        <p:spPr>
          <a:xfrm>
            <a:off x="3357554" y="4000504"/>
            <a:ext cx="221457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Анализ контрольных сумм </a:t>
            </a:r>
          </a:p>
        </p:txBody>
      </p:sp>
      <p:sp>
        <p:nvSpPr>
          <p:cNvPr id="12" name="Прямоугольник 11"/>
          <p:cNvSpPr/>
          <p:nvPr/>
        </p:nvSpPr>
        <p:spPr>
          <a:xfrm>
            <a:off x="6429388" y="4071942"/>
            <a:ext cx="221457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Поведенческий анализ </a:t>
            </a:r>
          </a:p>
        </p:txBody>
      </p:sp>
      <p:sp>
        <p:nvSpPr>
          <p:cNvPr id="13" name="Прямоугольник 12"/>
          <p:cNvSpPr/>
          <p:nvPr/>
        </p:nvSpPr>
        <p:spPr>
          <a:xfrm>
            <a:off x="5000628" y="5286388"/>
            <a:ext cx="221457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Эвристический анализ </a:t>
            </a:r>
          </a:p>
        </p:txBody>
      </p:sp>
      <p:cxnSp>
        <p:nvCxnSpPr>
          <p:cNvPr id="15" name="Прямая со стрелкой 14"/>
          <p:cNvCxnSpPr>
            <a:stCxn id="8" idx="2"/>
            <a:endCxn id="9" idx="0"/>
          </p:cNvCxnSpPr>
          <p:nvPr/>
        </p:nvCxnSpPr>
        <p:spPr>
          <a:xfrm rot="5400000">
            <a:off x="2946786" y="1446596"/>
            <a:ext cx="500066" cy="203598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7" name="Прямая со стрелкой 16"/>
          <p:cNvCxnSpPr>
            <a:stCxn id="8" idx="2"/>
            <a:endCxn id="10" idx="0"/>
          </p:cNvCxnSpPr>
          <p:nvPr/>
        </p:nvCxnSpPr>
        <p:spPr>
          <a:xfrm rot="16200000" flipH="1">
            <a:off x="4911330" y="1518033"/>
            <a:ext cx="500066" cy="189310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0" name="Прямая со стрелкой 19"/>
          <p:cNvCxnSpPr>
            <a:stCxn id="10" idx="2"/>
            <a:endCxn id="11" idx="0"/>
          </p:cNvCxnSpPr>
          <p:nvPr/>
        </p:nvCxnSpPr>
        <p:spPr>
          <a:xfrm rot="5400000">
            <a:off x="5000628" y="2893215"/>
            <a:ext cx="571504" cy="164307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2" name="Прямая со стрелкой 21"/>
          <p:cNvCxnSpPr>
            <a:stCxn id="10" idx="2"/>
            <a:endCxn id="12" idx="0"/>
          </p:cNvCxnSpPr>
          <p:nvPr/>
        </p:nvCxnSpPr>
        <p:spPr>
          <a:xfrm rot="16200000" flipH="1">
            <a:off x="6500826" y="3036091"/>
            <a:ext cx="642942" cy="142876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4" name="Прямая со стрелкой 23"/>
          <p:cNvCxnSpPr>
            <a:stCxn id="10" idx="2"/>
            <a:endCxn id="13" idx="0"/>
          </p:cNvCxnSpPr>
          <p:nvPr/>
        </p:nvCxnSpPr>
        <p:spPr>
          <a:xfrm rot="5400000">
            <a:off x="5179223" y="4357694"/>
            <a:ext cx="1857388"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467600" cy="631844"/>
          </a:xfrm>
        </p:spPr>
        <p:txBody>
          <a:bodyPr>
            <a:normAutofit fontScale="90000"/>
          </a:bodyPr>
          <a:lstStyle/>
          <a:p>
            <a:pPr algn="ctr"/>
            <a:r>
              <a:rPr lang="ru-RU" b="1" dirty="0" smtClean="0">
                <a:solidFill>
                  <a:schemeClr val="accent3">
                    <a:lumMod val="50000"/>
                  </a:schemeClr>
                </a:solidFill>
              </a:rPr>
              <a:t>Технологии сигнатурного анализа</a:t>
            </a:r>
            <a:endParaRPr lang="ru-RU" dirty="0">
              <a:solidFill>
                <a:schemeClr val="accent3">
                  <a:lumMod val="50000"/>
                </a:schemeClr>
              </a:solidFill>
            </a:endParaRPr>
          </a:p>
        </p:txBody>
      </p:sp>
      <p:sp>
        <p:nvSpPr>
          <p:cNvPr id="3" name="Содержимое 2"/>
          <p:cNvSpPr>
            <a:spLocks noGrp="1"/>
          </p:cNvSpPr>
          <p:nvPr>
            <p:ph sz="quarter" idx="1"/>
          </p:nvPr>
        </p:nvSpPr>
        <p:spPr>
          <a:xfrm>
            <a:off x="457200" y="1600200"/>
            <a:ext cx="7467600" cy="3614750"/>
          </a:xfrm>
        </p:spPr>
        <p:txBody>
          <a:bodyPr>
            <a:normAutofit/>
          </a:bodyPr>
          <a:lstStyle/>
          <a:p>
            <a:pPr>
              <a:buFont typeface="Wingdings" pitchFamily="2" charset="2"/>
              <a:buChar char="Ø"/>
            </a:pPr>
            <a:r>
              <a:rPr lang="ru-RU" b="1" i="1" dirty="0" smtClean="0">
                <a:solidFill>
                  <a:schemeClr val="accent1">
                    <a:lumMod val="75000"/>
                  </a:schemeClr>
                </a:solidFill>
                <a:latin typeface="Candara" pitchFamily="34" charset="0"/>
              </a:rPr>
              <a:t>Сигнатурный анализ </a:t>
            </a:r>
            <a:r>
              <a:rPr lang="ru-RU" dirty="0" smtClean="0">
                <a:latin typeface="Candara" pitchFamily="34" charset="0"/>
              </a:rPr>
              <a:t>- метод обнаружения вирусов, заключающийся в проверке наличия в файлах сигнатур вирусов. Сигнатурный анализ является наиболее известным методом обнаружения вирусов и используется практически во всех современных антивирусах. Для проведения проверки антивирусу необходим набор вирусных сигнатур, который хранится в антивирусной базе. </a:t>
            </a:r>
          </a:p>
          <a:p>
            <a:pPr>
              <a:buNone/>
            </a:pPr>
            <a:r>
              <a:rPr lang="ru-RU" dirty="0" smtClean="0"/>
              <a:t>	</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467600" cy="631844"/>
          </a:xfrm>
        </p:spPr>
        <p:txBody>
          <a:bodyPr>
            <a:normAutofit fontScale="90000"/>
          </a:bodyPr>
          <a:lstStyle/>
          <a:p>
            <a:pPr algn="ctr"/>
            <a:r>
              <a:rPr lang="ru-RU" b="1" dirty="0" smtClean="0">
                <a:solidFill>
                  <a:schemeClr val="accent3">
                    <a:lumMod val="50000"/>
                  </a:schemeClr>
                </a:solidFill>
              </a:rPr>
              <a:t>Технологии</a:t>
            </a:r>
            <a:r>
              <a:rPr lang="ru-RU" b="1" dirty="0" smtClean="0">
                <a:solidFill>
                  <a:schemeClr val="accent1">
                    <a:lumMod val="50000"/>
                  </a:schemeClr>
                </a:solidFill>
              </a:rPr>
              <a:t> </a:t>
            </a:r>
            <a:r>
              <a:rPr lang="ru-RU" b="1" dirty="0" smtClean="0">
                <a:solidFill>
                  <a:schemeClr val="accent3">
                    <a:lumMod val="50000"/>
                  </a:schemeClr>
                </a:solidFill>
              </a:rPr>
              <a:t>вероятностного анализа</a:t>
            </a:r>
            <a:endParaRPr lang="ru-RU" b="1" dirty="0">
              <a:solidFill>
                <a:schemeClr val="accent3">
                  <a:lumMod val="50000"/>
                </a:schemeClr>
              </a:solidFill>
            </a:endParaRPr>
          </a:p>
        </p:txBody>
      </p:sp>
      <p:sp>
        <p:nvSpPr>
          <p:cNvPr id="3" name="Содержимое 2"/>
          <p:cNvSpPr>
            <a:spLocks noGrp="1"/>
          </p:cNvSpPr>
          <p:nvPr>
            <p:ph sz="quarter" idx="1"/>
          </p:nvPr>
        </p:nvSpPr>
        <p:spPr/>
        <p:txBody>
          <a:bodyPr>
            <a:normAutofit/>
          </a:bodyPr>
          <a:lstStyle/>
          <a:p>
            <a:pPr>
              <a:buFont typeface="Wingdings" pitchFamily="2" charset="2"/>
              <a:buChar char="Ø"/>
            </a:pPr>
            <a:r>
              <a:rPr lang="ru-RU" b="1" i="1" dirty="0" smtClean="0">
                <a:solidFill>
                  <a:schemeClr val="accent1">
                    <a:lumMod val="75000"/>
                  </a:schemeClr>
                </a:solidFill>
                <a:latin typeface="Candara" pitchFamily="34" charset="0"/>
              </a:rPr>
              <a:t>Эвристический анализ</a:t>
            </a:r>
            <a:r>
              <a:rPr lang="ru-RU" dirty="0" smtClean="0">
                <a:solidFill>
                  <a:schemeClr val="accent1">
                    <a:lumMod val="75000"/>
                  </a:schemeClr>
                </a:solidFill>
                <a:latin typeface="Candara" pitchFamily="34" charset="0"/>
              </a:rPr>
              <a:t> </a:t>
            </a:r>
            <a:r>
              <a:rPr lang="ru-RU" dirty="0" smtClean="0">
                <a:latin typeface="Candara" pitchFamily="34" charset="0"/>
              </a:rPr>
              <a:t>- технология, основанная на вероятностных алгоритмах, результатом работы которых является выявление подозрительных объектов. В процессе эвристического анализа проверяется структура файла, его соответствие вирусным шаблонам. Наиболее популярной эвристической технологией является проверка содержимого файла на предмет наличия модификаций уже известных сигнатур вирусов и их комбинаций. Это помогает определять гибриды и новые версии ранее известных вирусов без дополнительного обновления антивирусной баз.</a:t>
            </a:r>
            <a:endParaRPr lang="ru-RU" dirty="0">
              <a:latin typeface="Candar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467600" cy="631844"/>
          </a:xfrm>
        </p:spPr>
        <p:txBody>
          <a:bodyPr>
            <a:normAutofit fontScale="90000"/>
          </a:bodyPr>
          <a:lstStyle/>
          <a:p>
            <a:pPr algn="ctr"/>
            <a:r>
              <a:rPr lang="ru-RU" b="1" dirty="0" smtClean="0">
                <a:solidFill>
                  <a:schemeClr val="accent3">
                    <a:lumMod val="50000"/>
                  </a:schemeClr>
                </a:solidFill>
              </a:rPr>
              <a:t>Технологии</a:t>
            </a:r>
            <a:r>
              <a:rPr lang="ru-RU" b="1" dirty="0" smtClean="0">
                <a:solidFill>
                  <a:schemeClr val="accent1">
                    <a:lumMod val="50000"/>
                  </a:schemeClr>
                </a:solidFill>
              </a:rPr>
              <a:t> </a:t>
            </a:r>
            <a:r>
              <a:rPr lang="ru-RU" b="1" dirty="0" smtClean="0">
                <a:solidFill>
                  <a:schemeClr val="accent3">
                    <a:lumMod val="50000"/>
                  </a:schemeClr>
                </a:solidFill>
              </a:rPr>
              <a:t>вероятностного анализа</a:t>
            </a:r>
            <a:endParaRPr lang="ru-RU" b="1" dirty="0">
              <a:solidFill>
                <a:schemeClr val="accent3">
                  <a:lumMod val="50000"/>
                </a:schemeClr>
              </a:solidFill>
            </a:endParaRPr>
          </a:p>
        </p:txBody>
      </p:sp>
      <p:sp>
        <p:nvSpPr>
          <p:cNvPr id="3" name="Содержимое 2"/>
          <p:cNvSpPr>
            <a:spLocks noGrp="1"/>
          </p:cNvSpPr>
          <p:nvPr>
            <p:ph sz="quarter" idx="1"/>
          </p:nvPr>
        </p:nvSpPr>
        <p:spPr/>
        <p:txBody>
          <a:bodyPr>
            <a:normAutofit/>
          </a:bodyPr>
          <a:lstStyle/>
          <a:p>
            <a:pPr>
              <a:buFont typeface="Wingdings" pitchFamily="2" charset="2"/>
              <a:buChar char="Ø"/>
            </a:pPr>
            <a:r>
              <a:rPr lang="ru-RU" b="1" i="1" dirty="0" smtClean="0">
                <a:solidFill>
                  <a:schemeClr val="accent1">
                    <a:lumMod val="75000"/>
                  </a:schemeClr>
                </a:solidFill>
                <a:latin typeface="Candara" pitchFamily="34" charset="0"/>
              </a:rPr>
              <a:t>Анализ контрольных сумм </a:t>
            </a:r>
            <a:r>
              <a:rPr lang="ru-RU" dirty="0" smtClean="0">
                <a:latin typeface="Candara" pitchFamily="34" charset="0"/>
              </a:rPr>
              <a:t>- это способ отслеживания изменений в объектах компьютерной системы. На основании анализа характера изменений - одновременность, массовость, идентичные изменения длин файлов - можно делать вывод о заражении системы. Анализаторы контрольных сумм (также используется название ревизоры изменений) как и поведенческие анализаторы не используют в работе дополнительные объекты и выдают вердикт о наличии вируса в системе исключительно методом экспертной оценки.</a:t>
            </a:r>
            <a:endParaRPr lang="ru-RU" dirty="0">
              <a:latin typeface="Candar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467600" cy="631844"/>
          </a:xfrm>
        </p:spPr>
        <p:txBody>
          <a:bodyPr>
            <a:normAutofit fontScale="90000"/>
          </a:bodyPr>
          <a:lstStyle/>
          <a:p>
            <a:pPr algn="ctr"/>
            <a:r>
              <a:rPr lang="ru-RU" b="1" dirty="0" smtClean="0">
                <a:solidFill>
                  <a:schemeClr val="accent3">
                    <a:lumMod val="50000"/>
                  </a:schemeClr>
                </a:solidFill>
              </a:rPr>
              <a:t>Технологии</a:t>
            </a:r>
            <a:r>
              <a:rPr lang="ru-RU" b="1" dirty="0" smtClean="0">
                <a:solidFill>
                  <a:schemeClr val="accent1">
                    <a:lumMod val="50000"/>
                  </a:schemeClr>
                </a:solidFill>
              </a:rPr>
              <a:t> </a:t>
            </a:r>
            <a:r>
              <a:rPr lang="ru-RU" b="1" dirty="0" smtClean="0">
                <a:solidFill>
                  <a:schemeClr val="accent3">
                    <a:lumMod val="50000"/>
                  </a:schemeClr>
                </a:solidFill>
              </a:rPr>
              <a:t>вероятностного анализа</a:t>
            </a:r>
            <a:endParaRPr lang="ru-RU" b="1" dirty="0">
              <a:solidFill>
                <a:schemeClr val="accent3">
                  <a:lumMod val="50000"/>
                </a:schemeClr>
              </a:solidFill>
            </a:endParaRPr>
          </a:p>
        </p:txBody>
      </p:sp>
      <p:sp>
        <p:nvSpPr>
          <p:cNvPr id="3" name="Содержимое 2"/>
          <p:cNvSpPr>
            <a:spLocks noGrp="1"/>
          </p:cNvSpPr>
          <p:nvPr>
            <p:ph sz="quarter" idx="1"/>
          </p:nvPr>
        </p:nvSpPr>
        <p:spPr/>
        <p:txBody>
          <a:bodyPr>
            <a:normAutofit/>
          </a:bodyPr>
          <a:lstStyle/>
          <a:p>
            <a:pPr>
              <a:buFont typeface="Wingdings" pitchFamily="2" charset="2"/>
              <a:buChar char="Ø"/>
            </a:pPr>
            <a:r>
              <a:rPr lang="ru-RU" b="1" i="1" dirty="0" smtClean="0">
                <a:solidFill>
                  <a:schemeClr val="accent1">
                    <a:lumMod val="75000"/>
                  </a:schemeClr>
                </a:solidFill>
                <a:latin typeface="Candara" pitchFamily="34" charset="0"/>
              </a:rPr>
              <a:t>Поведенческий анализ </a:t>
            </a:r>
            <a:r>
              <a:rPr lang="ru-RU" dirty="0" smtClean="0">
                <a:latin typeface="Candara" pitchFamily="34" charset="0"/>
              </a:rPr>
              <a:t>- технология, в которой решение о характере проверяемого объекта принимается на основе анализа выполняемых им операций. Поведенческий анализ весьма узко применим на практике, так как большинство действий, характерных для вирусов, могут выполняться и обычными приложениями. Наибольшую известность получили поведенческие анализаторы скриптов и макросов, поскольку соответствующие вирусы практически всегда выполняют ряд однотипных действий. </a:t>
            </a:r>
            <a:endParaRPr lang="ru-RU" dirty="0">
              <a:latin typeface="Candar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214554"/>
            <a:ext cx="7467600" cy="4259398"/>
          </a:xfrm>
        </p:spPr>
        <p:txBody>
          <a:bodyPr>
            <a:normAutofit/>
          </a:bodyPr>
          <a:lstStyle/>
          <a:p>
            <a:pPr>
              <a:buNone/>
            </a:pPr>
            <a:r>
              <a:rPr lang="ru-RU" b="1" dirty="0" smtClean="0"/>
              <a:t>	</a:t>
            </a:r>
            <a:r>
              <a:rPr lang="ru-RU" b="1" i="1" dirty="0" smtClean="0">
                <a:solidFill>
                  <a:schemeClr val="accent1">
                    <a:lumMod val="75000"/>
                  </a:schemeClr>
                </a:solidFill>
                <a:latin typeface="Candara" pitchFamily="34" charset="0"/>
              </a:rPr>
              <a:t>Kaspersky Internet Security </a:t>
            </a:r>
            <a:r>
              <a:rPr lang="ru-RU" dirty="0" smtClean="0">
                <a:latin typeface="Candara" pitchFamily="34" charset="0"/>
              </a:rPr>
              <a:t>- решение для обеспечения оптимального уровня безопасности. Инновационная гибридная защита мгновенно устраняет вредоносные программы, спам и другие интернет-угрозы, экономя ресурсы компьютера за счет комбинации облачных и антивирусных технологий. </a:t>
            </a:r>
            <a:br>
              <a:rPr lang="ru-RU" dirty="0" smtClean="0">
                <a:latin typeface="Candara" pitchFamily="34" charset="0"/>
              </a:rPr>
            </a:br>
            <a:r>
              <a:rPr lang="ru-RU" dirty="0" smtClean="0">
                <a:latin typeface="Candara" pitchFamily="34" charset="0"/>
              </a:rPr>
              <a:t/>
            </a:r>
            <a:br>
              <a:rPr lang="ru-RU" dirty="0" smtClean="0">
                <a:latin typeface="Candara" pitchFamily="34" charset="0"/>
              </a:rPr>
            </a:br>
            <a:endParaRPr lang="ru-RU" dirty="0">
              <a:latin typeface="Candara" pitchFamily="34" charset="0"/>
            </a:endParaRPr>
          </a:p>
        </p:txBody>
      </p:sp>
      <p:pic>
        <p:nvPicPr>
          <p:cNvPr id="4" name="Picture 10" descr="C:\Documents and Settings\Admin\Рабочий стол\kis2012-1.jpg"/>
          <p:cNvPicPr>
            <a:picLocks noChangeAspect="1" noChangeArrowheads="1"/>
          </p:cNvPicPr>
          <p:nvPr/>
        </p:nvPicPr>
        <p:blipFill>
          <a:blip r:embed="rId2" cstate="print"/>
          <a:srcRect r="51091"/>
          <a:stretch>
            <a:fillRect/>
          </a:stretch>
        </p:blipFill>
        <p:spPr bwMode="auto">
          <a:xfrm>
            <a:off x="3929058" y="0"/>
            <a:ext cx="819916" cy="1143008"/>
          </a:xfrm>
          <a:prstGeom prst="rect">
            <a:avLst/>
          </a:prstGeom>
          <a:noFill/>
          <a:ln>
            <a:solidFill>
              <a:schemeClr val="bg1"/>
            </a:solidFill>
          </a:ln>
        </p:spPr>
      </p:pic>
      <p:sp>
        <p:nvSpPr>
          <p:cNvPr id="5" name="Заголовок 4"/>
          <p:cNvSpPr>
            <a:spLocks noGrp="1"/>
          </p:cNvSpPr>
          <p:nvPr>
            <p:ph type="title"/>
          </p:nvPr>
        </p:nvSpPr>
        <p:spPr>
          <a:xfrm>
            <a:off x="500034" y="500042"/>
            <a:ext cx="7467600" cy="1143000"/>
          </a:xfrm>
        </p:spPr>
        <p:txBody>
          <a:bodyPr/>
          <a:lstStyle/>
          <a:p>
            <a:pPr algn="ctr"/>
            <a:r>
              <a:rPr lang="en-US" dirty="0" smtClean="0">
                <a:solidFill>
                  <a:schemeClr val="accent3">
                    <a:lumMod val="50000"/>
                  </a:schemeClr>
                </a:solidFill>
              </a:rPr>
              <a:t>Kaspersky Internet Security</a:t>
            </a:r>
            <a:endParaRPr lang="ru-RU"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928794" y="214290"/>
            <a:ext cx="5072098" cy="3822947"/>
          </a:xfrm>
          <a:prstGeom prst="rect">
            <a:avLst/>
          </a:prstGeom>
          <a:noFill/>
          <a:ln w="9525">
            <a:noFill/>
            <a:miter lim="800000"/>
            <a:headEnd/>
            <a:tailEnd/>
          </a:ln>
          <a:effectLst/>
        </p:spPr>
      </p:pic>
      <p:sp>
        <p:nvSpPr>
          <p:cNvPr id="6" name="Содержимое 5"/>
          <p:cNvSpPr>
            <a:spLocks noGrp="1"/>
          </p:cNvSpPr>
          <p:nvPr>
            <p:ph sz="quarter" idx="1"/>
          </p:nvPr>
        </p:nvSpPr>
        <p:spPr>
          <a:xfrm>
            <a:off x="457200" y="4286256"/>
            <a:ext cx="7467600" cy="2571744"/>
          </a:xfrm>
        </p:spPr>
        <p:txBody>
          <a:bodyPr>
            <a:normAutofit fontScale="55000" lnSpcReduction="20000"/>
          </a:bodyPr>
          <a:lstStyle/>
          <a:p>
            <a:r>
              <a:rPr lang="ru-RU" dirty="0" smtClean="0">
                <a:latin typeface="Candara" pitchFamily="34" charset="0"/>
              </a:rPr>
              <a:t>Гибридная защита для обеспечения максимального уровня безопасности за счет комбинации облачных и антивирусных технологий</a:t>
            </a:r>
            <a:endParaRPr lang="en-US" dirty="0" smtClean="0">
              <a:latin typeface="Candara" pitchFamily="34" charset="0"/>
            </a:endParaRPr>
          </a:p>
          <a:p>
            <a:r>
              <a:rPr lang="ru-RU" dirty="0" smtClean="0">
                <a:latin typeface="Candara" pitchFamily="34" charset="0"/>
              </a:rPr>
              <a:t>Проверка репутации подозрительных программ и веб-сайтов</a:t>
            </a:r>
            <a:endParaRPr lang="en-US" dirty="0" smtClean="0">
              <a:latin typeface="Candara" pitchFamily="34" charset="0"/>
            </a:endParaRPr>
          </a:p>
          <a:p>
            <a:r>
              <a:rPr lang="ru-RU" dirty="0" smtClean="0">
                <a:latin typeface="Candara" pitchFamily="34" charset="0"/>
              </a:rPr>
              <a:t>Сетевой экран для защиты от хакерских атак</a:t>
            </a:r>
            <a:endParaRPr lang="en-US" dirty="0" smtClean="0">
              <a:latin typeface="Candara" pitchFamily="34" charset="0"/>
            </a:endParaRPr>
          </a:p>
          <a:p>
            <a:r>
              <a:rPr lang="ru-RU" dirty="0" smtClean="0">
                <a:latin typeface="Candara" pitchFamily="34" charset="0"/>
              </a:rPr>
              <a:t>Защита от кражи личных данных и интернет-мошенничества</a:t>
            </a:r>
            <a:endParaRPr lang="en-US" dirty="0" smtClean="0">
              <a:latin typeface="Candara" pitchFamily="34" charset="0"/>
            </a:endParaRPr>
          </a:p>
          <a:p>
            <a:r>
              <a:rPr lang="ru-RU" dirty="0" smtClean="0">
                <a:latin typeface="Candara" pitchFamily="34" charset="0"/>
              </a:rPr>
              <a:t>Безопасное общение в социальных сетях</a:t>
            </a:r>
            <a:endParaRPr lang="en-US" dirty="0" smtClean="0">
              <a:latin typeface="Candara" pitchFamily="34" charset="0"/>
            </a:endParaRPr>
          </a:p>
          <a:p>
            <a:r>
              <a:rPr lang="ru-RU" dirty="0" smtClean="0">
                <a:latin typeface="Candara" pitchFamily="34" charset="0"/>
              </a:rPr>
              <a:t>Родительский контроль для управления доступом детей к компьютеру и интернету</a:t>
            </a:r>
            <a:endParaRPr lang="en-US" dirty="0" smtClean="0">
              <a:latin typeface="Candara" pitchFamily="34" charset="0"/>
            </a:endParaRPr>
          </a:p>
          <a:p>
            <a:r>
              <a:rPr lang="ru-RU" dirty="0" smtClean="0">
                <a:latin typeface="Candara" pitchFamily="34" charset="0"/>
              </a:rPr>
              <a:t>Безопасность при пользовании онлайн-банкингом и совершении покупок в интернете</a:t>
            </a:r>
            <a:endParaRPr lang="en-US" dirty="0" smtClean="0">
              <a:latin typeface="Candara" pitchFamily="34" charset="0"/>
            </a:endParaRPr>
          </a:p>
          <a:p>
            <a:r>
              <a:rPr lang="ru-RU" dirty="0" smtClean="0">
                <a:latin typeface="Candara" pitchFamily="34" charset="0"/>
              </a:rPr>
              <a:t>Новый интуитивно понятный интерфейс</a:t>
            </a:r>
            <a:endParaRPr lang="en-US" dirty="0" smtClean="0">
              <a:latin typeface="Candara" pitchFamily="34" charset="0"/>
            </a:endParaRPr>
          </a:p>
          <a:p>
            <a:r>
              <a:rPr lang="ru-RU" dirty="0" smtClean="0">
                <a:latin typeface="Candara" pitchFamily="34" charset="0"/>
              </a:rPr>
              <a:t>Совместимость с нетбуками и другими ультрапортативными компьютерами</a:t>
            </a:r>
            <a:endParaRPr lang="en-US" dirty="0" smtClean="0">
              <a:latin typeface="Candar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154</TotalTime>
  <Words>992</Words>
  <Application>Microsoft Office PowerPoint</Application>
  <PresentationFormat>Экран (4:3)</PresentationFormat>
  <Paragraphs>99</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Эркер</vt:lpstr>
      <vt:lpstr>Презентация PowerPoint</vt:lpstr>
      <vt:lpstr>Классификация антивирусных программ</vt:lpstr>
      <vt:lpstr>Технологии обнаружения вирусов </vt:lpstr>
      <vt:lpstr>Технологии сигнатурного анализа</vt:lpstr>
      <vt:lpstr>Технологии вероятностного анализа</vt:lpstr>
      <vt:lpstr>Технологии вероятностного анализа</vt:lpstr>
      <vt:lpstr>Технологии вероятностного анализа</vt:lpstr>
      <vt:lpstr>Kaspersky Internet Security</vt:lpstr>
      <vt:lpstr>Презентация PowerPoint</vt:lpstr>
      <vt:lpstr>ESET NOD32</vt:lpstr>
      <vt:lpstr>Презентация PowerPoint</vt:lpstr>
      <vt:lpstr>Avira AntiVir Personal</vt:lpstr>
      <vt:lpstr>Презентация PowerPoint</vt:lpstr>
      <vt:lpstr>Panda Antivirus</vt:lpstr>
      <vt:lpstr>Презентация PowerPoint</vt:lpstr>
      <vt:lpstr>Avast Pro Antivirus</vt:lpstr>
      <vt:lpstr>Презентация PowerPoint</vt:lpstr>
      <vt:lpstr>Dr.Web</vt:lpstr>
      <vt:lpstr>Презентация PowerPoint</vt:lpstr>
      <vt:lpstr>AVG</vt:lpstr>
      <vt:lpstr>Презентация PowerPoint</vt:lpstr>
      <vt:lpstr>Заключение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Антивирусные программы</dc:title>
  <dc:creator>Admin</dc:creator>
  <cp:lastModifiedBy>(RusmanAL) Русман Аркадий Львович</cp:lastModifiedBy>
  <cp:revision>23</cp:revision>
  <dcterms:created xsi:type="dcterms:W3CDTF">2012-02-05T20:47:42Z</dcterms:created>
  <dcterms:modified xsi:type="dcterms:W3CDTF">2014-06-24T13:35:11Z</dcterms:modified>
</cp:coreProperties>
</file>