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3" r:id="rId4"/>
    <p:sldId id="282" r:id="rId5"/>
    <p:sldId id="274" r:id="rId6"/>
    <p:sldId id="272" r:id="rId7"/>
    <p:sldId id="271" r:id="rId8"/>
    <p:sldId id="261" r:id="rId9"/>
    <p:sldId id="259" r:id="rId10"/>
    <p:sldId id="262" r:id="rId11"/>
    <p:sldId id="260" r:id="rId12"/>
    <p:sldId id="263" r:id="rId13"/>
    <p:sldId id="264" r:id="rId14"/>
    <p:sldId id="265" r:id="rId15"/>
    <p:sldId id="275" r:id="rId16"/>
    <p:sldId id="276" r:id="rId17"/>
    <p:sldId id="277" r:id="rId18"/>
    <p:sldId id="278" r:id="rId19"/>
    <p:sldId id="279" r:id="rId20"/>
    <p:sldId id="269" r:id="rId21"/>
    <p:sldId id="280" r:id="rId22"/>
    <p:sldId id="28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61E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356992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latin typeface="+mn-lt"/>
              </a:rPr>
              <a:t>Конфликты. </a:t>
            </a:r>
            <a:br>
              <a:rPr lang="ru-RU" sz="6600" dirty="0" smtClean="0">
                <a:latin typeface="+mn-lt"/>
              </a:rPr>
            </a:br>
            <a:r>
              <a:rPr lang="ru-RU" sz="6600" dirty="0" smtClean="0">
                <a:latin typeface="+mn-lt"/>
              </a:rPr>
              <a:t>Виды конфликтов.</a:t>
            </a:r>
            <a:endParaRPr lang="ru-RU" sz="6600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83768" y="5085184"/>
            <a:ext cx="55081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Яновская Людмила Александровна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Преподаватель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, ГБОУ КК КПТ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77240"/>
          </a:xfrm>
        </p:spPr>
        <p:txBody>
          <a:bodyPr>
            <a:norm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latin typeface="+mn-lt"/>
              </a:rPr>
              <a:t>•</a:t>
            </a:r>
            <a:r>
              <a:rPr lang="ru-RU" sz="3200" b="1" i="1" dirty="0" smtClean="0">
                <a:latin typeface="+mn-lt"/>
              </a:rPr>
              <a:t>Социальные конфликты </a:t>
            </a:r>
            <a:r>
              <a:rPr lang="ru-RU" sz="3200" dirty="0" smtClean="0">
                <a:latin typeface="+mn-lt"/>
              </a:rPr>
              <a:t>происходят между группами людей. </a:t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•</a:t>
            </a:r>
            <a:r>
              <a:rPr lang="ru-RU" sz="3200" b="1" i="1" dirty="0" smtClean="0">
                <a:latin typeface="+mn-lt"/>
              </a:rPr>
              <a:t>Политические конфликты </a:t>
            </a:r>
            <a:r>
              <a:rPr lang="ru-RU" sz="3200" dirty="0" smtClean="0">
                <a:latin typeface="+mn-lt"/>
              </a:rPr>
              <a:t>возникают между властными субъектами.</a:t>
            </a:r>
            <a:endParaRPr lang="ru-RU" sz="3200" dirty="0">
              <a:latin typeface="+mn-lt"/>
            </a:endParaRPr>
          </a:p>
        </p:txBody>
      </p:sp>
      <p:pic>
        <p:nvPicPr>
          <p:cNvPr id="2050" name="Picture 2" descr="C:\Users\user\Desktop\psihologia-konflic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692696"/>
            <a:ext cx="4536504" cy="31755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25344"/>
          </a:xfrm>
        </p:spPr>
        <p:txBody>
          <a:bodyPr>
            <a:normAutofit/>
          </a:bodyPr>
          <a:lstStyle/>
          <a:p>
            <a:pPr marL="179388"/>
            <a:r>
              <a:rPr lang="ru-RU" sz="2800" dirty="0" smtClean="0">
                <a:latin typeface="+mn-lt"/>
              </a:rPr>
              <a:t>•</a:t>
            </a:r>
            <a:r>
              <a:rPr lang="ru-RU" sz="2800" b="1" i="1" dirty="0" smtClean="0">
                <a:latin typeface="+mn-lt"/>
              </a:rPr>
              <a:t>Экономические конфликты </a:t>
            </a:r>
            <a:r>
              <a:rPr lang="ru-RU" sz="2800" dirty="0" smtClean="0">
                <a:latin typeface="+mn-lt"/>
              </a:rPr>
              <a:t>возникают между субъектами экономической деятельности по поводу распределения ресурсов и рынков сбыта. </a:t>
            </a:r>
            <a:br>
              <a:rPr lang="ru-RU" sz="2800" dirty="0" smtClean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pic>
        <p:nvPicPr>
          <p:cNvPr id="3074" name="Picture 2" descr="C:\Users\user\Desktop\thumb325_201205051031575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980728"/>
            <a:ext cx="4958134" cy="341729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04088"/>
            <a:ext cx="4104456" cy="615391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•</a:t>
            </a:r>
            <a:r>
              <a:rPr lang="ru-RU" sz="3200" b="1" i="1" dirty="0" smtClean="0">
                <a:latin typeface="+mn-lt"/>
              </a:rPr>
              <a:t>Культурные конфликты </a:t>
            </a:r>
            <a:r>
              <a:rPr lang="ru-RU" sz="3200" dirty="0" smtClean="0">
                <a:latin typeface="+mn-lt"/>
              </a:rPr>
              <a:t>возникают между приверженцами разных</a:t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культурных ценностей (например, по поводу направления в музыке, литературе, искусстве, которое неодинаково оценивается участниками конфликта).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latin typeface="+mn-lt"/>
            </a:endParaRPr>
          </a:p>
        </p:txBody>
      </p:sp>
      <p:pic>
        <p:nvPicPr>
          <p:cNvPr id="4098" name="Picture 2" descr="C:\Users\user\Desktop\kulturnye i semejnye konflikty i raznoglas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204864"/>
            <a:ext cx="4476750" cy="2981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052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•</a:t>
            </a:r>
            <a:r>
              <a:rPr lang="ru-RU" sz="3200" b="1" i="1" dirty="0" smtClean="0">
                <a:latin typeface="+mn-lt"/>
              </a:rPr>
              <a:t>Религиозные конфликты  </a:t>
            </a:r>
            <a:r>
              <a:rPr lang="ru-RU" sz="3200" dirty="0" smtClean="0">
                <a:latin typeface="+mn-lt"/>
              </a:rPr>
              <a:t>представляют собой столкновение разных конфессий по поводу вопросов религии.</a:t>
            </a:r>
            <a:endParaRPr lang="ru-RU" sz="3200" dirty="0">
              <a:latin typeface="+mn-lt"/>
            </a:endParaRPr>
          </a:p>
        </p:txBody>
      </p:sp>
      <p:pic>
        <p:nvPicPr>
          <p:cNvPr id="5122" name="Picture 2" descr="C:\Users\user\Desktop\5833223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692696"/>
            <a:ext cx="5627158" cy="38405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17318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+mn-lt"/>
              </a:rPr>
              <a:t>•</a:t>
            </a:r>
            <a:r>
              <a:rPr lang="ru-RU" sz="3200" b="1" i="1" dirty="0" smtClean="0">
                <a:latin typeface="+mn-lt"/>
              </a:rPr>
              <a:t>Этнические конфликты </a:t>
            </a:r>
            <a:r>
              <a:rPr lang="ru-RU" sz="3200" dirty="0" smtClean="0">
                <a:latin typeface="+mn-lt"/>
              </a:rPr>
              <a:t>проявляются в противоборстве разных этнических групп.</a:t>
            </a:r>
            <a:endParaRPr lang="ru-RU" sz="3200" dirty="0">
              <a:latin typeface="+mn-lt"/>
            </a:endParaRPr>
          </a:p>
        </p:txBody>
      </p:sp>
      <p:pic>
        <p:nvPicPr>
          <p:cNvPr id="6146" name="Picture 2" descr="C:\Users\user\Desktop\скачанные файл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692696"/>
            <a:ext cx="5325280" cy="39378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Стадии конфликта</a:t>
            </a:r>
            <a:endParaRPr lang="ru-RU" dirty="0"/>
          </a:p>
        </p:txBody>
      </p:sp>
      <p:pic>
        <p:nvPicPr>
          <p:cNvPr id="4" name="Содержимое 3" descr="http://im0-tub-ru.yandex.net/i?id=7b25f2fc229fa117c9fa3a7b8474da9d-98-144&amp;n=2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88840"/>
            <a:ext cx="1944216" cy="1584176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5" name="Рисунок 4" descr="Partner Стоковые фото, иллюстрации и векторные изображения - Страница 789 Depositphoto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653136"/>
            <a:ext cx="2520280" cy="1867619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6" name="Рисунок 5" descr="http://im3-tub-ru.yandex.net/i?id=dbf65c424f8baa930810b96f63592cc9-15-144&amp;n=2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501008"/>
            <a:ext cx="2232248" cy="1728192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305800" cy="33843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Существуют три стадии конфликта:</a:t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dirty="0" err="1" smtClean="0"/>
              <a:t>предконфликтная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- непосредственно конфликт </a:t>
            </a:r>
            <a:br>
              <a:rPr lang="ru-RU" dirty="0" smtClean="0"/>
            </a:br>
            <a:r>
              <a:rPr lang="ru-RU" dirty="0" smtClean="0"/>
              <a:t>-разрешение конфликта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317200"/>
          </a:xfrm>
        </p:spPr>
        <p:txBody>
          <a:bodyPr>
            <a:noAutofit/>
          </a:bodyPr>
          <a:lstStyle/>
          <a:p>
            <a:r>
              <a:rPr lang="ru-RU" sz="3200" b="1" i="1" dirty="0" err="1" smtClean="0"/>
              <a:t>Предконфликтная</a:t>
            </a:r>
            <a:r>
              <a:rPr lang="ru-RU" sz="3200" b="1" i="1" dirty="0" smtClean="0"/>
              <a:t> стадия </a:t>
            </a:r>
            <a:r>
              <a:rPr lang="ru-RU" sz="3200" dirty="0" smtClean="0"/>
              <a:t>может быть довольно продолжительной. В ходе нее накапливаются противоречия, нагнетается эмоциональное напряжение, определяется объект конфликта, т.е. то явление, предмет, отношение и т.д., которое одинаково высоко ценится обеими конфликтующими сторонами. На этой стадии возможно разрешение ситуации мирным путем, без воздействия на соперника. </a:t>
            </a:r>
            <a:endParaRPr lang="ru-RU" sz="3200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305800" cy="4320480"/>
          </a:xfrm>
        </p:spPr>
        <p:txBody>
          <a:bodyPr>
            <a:normAutofit/>
          </a:bodyPr>
          <a:lstStyle/>
          <a:p>
            <a:r>
              <a:rPr lang="ru-RU" sz="3500" dirty="0" smtClean="0"/>
              <a:t>На </a:t>
            </a:r>
            <a:r>
              <a:rPr lang="ru-RU" sz="3500" b="1" i="1" dirty="0" smtClean="0"/>
              <a:t>второй стадии </a:t>
            </a:r>
            <a:r>
              <a:rPr lang="ru-RU" sz="3500" dirty="0" smtClean="0"/>
              <a:t>стороны переходят к активным враждебным действиям. Они могут носить характер открытого столкновения, а могут содержать скрытые от противника акции, имеющие целью навязать ему определенный образ поведения.</a:t>
            </a:r>
            <a:endParaRPr lang="ru-RU" sz="3500" dirty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245192"/>
          </a:xfrm>
        </p:spPr>
        <p:txBody>
          <a:bodyPr>
            <a:normAutofit/>
          </a:bodyPr>
          <a:lstStyle/>
          <a:p>
            <a:r>
              <a:rPr lang="ru-RU" sz="3600" b="1" i="1" dirty="0" smtClean="0"/>
              <a:t>Стадия разрешения </a:t>
            </a:r>
            <a:r>
              <a:rPr lang="ru-RU" sz="3600" dirty="0" smtClean="0"/>
              <a:t>конфликта связана с прекращением враждебных действий сторон в связи с устранением причин конфликта. Если причины не устранены, а участники конфликта прекратили активные действия по отношению друг к другу, то в этом случае можно говорить только о приостановлении конфликта.</a:t>
            </a:r>
            <a:endParaRPr lang="ru-RU" sz="3600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360363"/>
            <a:r>
              <a:rPr lang="ru-RU" b="1" i="1" dirty="0" smtClean="0">
                <a:latin typeface="+mn-lt"/>
              </a:rPr>
              <a:t/>
            </a:r>
            <a:br>
              <a:rPr lang="ru-RU" b="1" i="1" dirty="0" smtClean="0">
                <a:latin typeface="+mn-lt"/>
              </a:rPr>
            </a:br>
            <a:r>
              <a:rPr lang="ru-RU" b="1" i="1" dirty="0" smtClean="0">
                <a:latin typeface="+mn-lt"/>
              </a:rPr>
              <a:t>  </a:t>
            </a:r>
            <a:br>
              <a:rPr lang="ru-RU" b="1" i="1" dirty="0" smtClean="0">
                <a:latin typeface="+mn-lt"/>
              </a:rPr>
            </a:br>
            <a:endParaRPr lang="ru-RU" dirty="0">
              <a:latin typeface="+mn-lt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50861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rgbClr val="CC0066"/>
                </a:solidFill>
              </a:rPr>
              <a:t>1.Что такое конфликт?</a:t>
            </a:r>
            <a:r>
              <a:rPr lang="ru-RU" sz="4000" b="1" i="1" dirty="0" smtClean="0"/>
              <a:t/>
            </a:r>
            <a:br>
              <a:rPr lang="ru-RU" sz="4000" b="1" i="1" dirty="0" smtClean="0"/>
            </a:br>
            <a:endParaRPr lang="ru-RU" sz="4000" b="1" i="1" dirty="0" smtClean="0"/>
          </a:p>
          <a:p>
            <a:pPr>
              <a:buNone/>
            </a:pPr>
            <a:endParaRPr lang="ru-RU" sz="4000" b="1" i="1" dirty="0" smtClean="0"/>
          </a:p>
          <a:p>
            <a:pPr>
              <a:buNone/>
            </a:pPr>
            <a:r>
              <a:rPr lang="ru-RU" sz="4000" b="1" i="1" dirty="0" smtClean="0"/>
              <a:t> </a:t>
            </a:r>
            <a:r>
              <a:rPr lang="ru-RU" sz="4000" b="1" i="1" dirty="0" smtClean="0">
                <a:solidFill>
                  <a:srgbClr val="EE861E"/>
                </a:solidFill>
              </a:rPr>
              <a:t>2. Почему он возникает?</a:t>
            </a:r>
            <a:br>
              <a:rPr lang="ru-RU" sz="4000" b="1" i="1" dirty="0" smtClean="0">
                <a:solidFill>
                  <a:srgbClr val="EE861E"/>
                </a:solidFill>
              </a:rPr>
            </a:br>
            <a:endParaRPr lang="ru-RU" sz="4000" dirty="0">
              <a:solidFill>
                <a:srgbClr val="EE861E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230181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Конфликт - это - Картинка 18737/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201341"/>
            <a:ext cx="3816424" cy="22276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6" name="Рисунок 5" descr="http://im0-tub-ru.yandex.net/i?id=7b25f2fc229fa117c9fa3a7b8474da9d-98-144&amp;n=2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717032"/>
            <a:ext cx="3816424" cy="2304256"/>
          </a:xfrm>
          <a:prstGeom prst="rect">
            <a:avLst/>
          </a:prstGeom>
          <a:noFill/>
          <a:ln w="9525">
            <a:solidFill>
              <a:srgbClr val="FFC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endParaRPr lang="ru-RU" sz="4400" dirty="0">
              <a:latin typeface="+mn-lt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2800" b="1" i="1" dirty="0" smtClean="0"/>
          </a:p>
          <a:p>
            <a:pPr>
              <a:buNone/>
            </a:pPr>
            <a:endParaRPr lang="ru-RU" sz="2800" b="1" i="1" dirty="0" smtClean="0"/>
          </a:p>
          <a:p>
            <a:pPr>
              <a:buNone/>
            </a:pPr>
            <a:endParaRPr lang="ru-RU" sz="2800" b="1" i="1" dirty="0" smtClean="0"/>
          </a:p>
          <a:p>
            <a:pPr algn="ctr">
              <a:buNone/>
            </a:pPr>
            <a:endParaRPr lang="ru-RU" sz="28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sz="28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Вывод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b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давайте жить в мире !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3" name="Рисунок 2" descr="Social%20Education / VFL.Ru это, фотохостинг без регистрации, и быстрый хостинг изображений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980728"/>
            <a:ext cx="4752528" cy="3528392"/>
          </a:xfrm>
          <a:prstGeom prst="rect">
            <a:avLst/>
          </a:prstGeom>
          <a:noFill/>
          <a:ln w="9525">
            <a:solidFill>
              <a:schemeClr val="accent3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33295 L 0 -0.69734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Практическое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Рассмотреть развитие конфликта и найти пути выхода из него.</a:t>
            </a:r>
          </a:p>
          <a:p>
            <a:pPr marL="514350" indent="-514350" algn="ctr">
              <a:buNone/>
            </a:pPr>
            <a:endParaRPr lang="ru-RU" dirty="0" smtClean="0"/>
          </a:p>
          <a:p>
            <a:pPr marL="514350" indent="-514350" algn="ctr">
              <a:buAutoNum type="arabicPeriod"/>
            </a:pPr>
            <a:r>
              <a:rPr lang="ru-RU" dirty="0" smtClean="0"/>
              <a:t>Экономический конфликт</a:t>
            </a:r>
          </a:p>
          <a:p>
            <a:pPr marL="514350" indent="-514350" algn="ctr">
              <a:buAutoNum type="arabicPeriod"/>
            </a:pPr>
            <a:r>
              <a:rPr lang="ru-RU" dirty="0" smtClean="0"/>
              <a:t>Культурный конфликт</a:t>
            </a:r>
          </a:p>
          <a:p>
            <a:pPr marL="514350" indent="-514350" algn="ctr"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План: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fontScale="55000" lnSpcReduction="20000"/>
          </a:bodyPr>
          <a:lstStyle/>
          <a:p>
            <a:pPr marL="514350" indent="-514350" algn="just">
              <a:buNone/>
            </a:pPr>
            <a:r>
              <a:rPr lang="ru-RU" b="1" dirty="0" smtClean="0"/>
              <a:t>1.Разделиться на группы (3 группы: А-1 конфликтующая сторона; В- вторая конфликтующая сторона; С – независимая группа «третейские судьи»</a:t>
            </a:r>
          </a:p>
          <a:p>
            <a:pPr marL="514350" indent="-514350" algn="just">
              <a:buNone/>
            </a:pPr>
            <a:endParaRPr lang="ru-RU" dirty="0" smtClean="0"/>
          </a:p>
          <a:p>
            <a:pPr marL="514350" indent="-514350" algn="just">
              <a:buNone/>
            </a:pPr>
            <a:r>
              <a:rPr lang="ru-RU" b="1" smtClean="0"/>
              <a:t>2.Обсудить </a:t>
            </a:r>
            <a:r>
              <a:rPr lang="ru-RU" b="1" dirty="0" smtClean="0"/>
              <a:t>стадии конфликта: </a:t>
            </a:r>
          </a:p>
          <a:p>
            <a:pPr marL="514350" indent="-514350" algn="just">
              <a:buNone/>
            </a:pPr>
            <a:endParaRPr lang="ru-RU" b="1" dirty="0" smtClean="0"/>
          </a:p>
          <a:p>
            <a:pPr marL="514350" indent="-514350" algn="just">
              <a:buNone/>
            </a:pPr>
            <a:r>
              <a:rPr lang="ru-RU" b="1" i="1" dirty="0" smtClean="0"/>
              <a:t>Зарождение конфликта</a:t>
            </a:r>
            <a:r>
              <a:rPr lang="ru-RU" dirty="0" smtClean="0"/>
              <a:t> - латентная стадия, часто даже незаметная для внешнего наблюдателя. Действия развиваются на социально-психологическом уровне - разговоры на кухне, в курилках, раздевалках. Развитие этой фазы можно отслеживать по некоторым косвенным признакам (рост числа увольнений, прогулов).  </a:t>
            </a:r>
          </a:p>
          <a:p>
            <a:pPr marL="514350" indent="-514350" algn="just">
              <a:buNone/>
            </a:pPr>
            <a:r>
              <a:rPr lang="ru-RU" b="1" i="1" dirty="0" err="1" smtClean="0"/>
              <a:t>Предконфликтная</a:t>
            </a:r>
            <a:r>
              <a:rPr lang="ru-RU" b="1" i="1" dirty="0" smtClean="0"/>
              <a:t> стадия</a:t>
            </a:r>
            <a:r>
              <a:rPr lang="ru-RU" dirty="0" smtClean="0"/>
              <a:t> - это период, когда конфликтующие стороны оценивают свои ресурсные возможности. К таким ресурсам относятся материальные ценности, с помощью которых можно воздействовать на противоположную сторону; информация; власть; связи; союзники, на поддержку которых можно рассчитывать.</a:t>
            </a:r>
            <a:r>
              <a:rPr lang="ru-RU" b="1" i="1" dirty="0" smtClean="0"/>
              <a:t> </a:t>
            </a:r>
          </a:p>
          <a:p>
            <a:pPr marL="514350" indent="-514350" algn="just">
              <a:buNone/>
            </a:pPr>
            <a:r>
              <a:rPr lang="ru-RU" b="1" i="1" dirty="0" smtClean="0"/>
              <a:t>Инициирующей</a:t>
            </a:r>
            <a:r>
              <a:rPr lang="ru-RU" dirty="0" smtClean="0"/>
              <a:t> является </a:t>
            </a:r>
            <a:r>
              <a:rPr lang="ru-RU" b="1" i="1" dirty="0" smtClean="0"/>
              <a:t>стадия</a:t>
            </a:r>
            <a:r>
              <a:rPr lang="ru-RU" dirty="0" smtClean="0"/>
              <a:t>, на которой происходит событие, играющее роль спускового крючка. Оно заставляет стороны начать действовать открыто и активно. Это могут быть словесные прения, митинги, депутации, голодовки, пикеты, экономические санкции и даже физическое воздействие и т.п. Иногда действия участников конфликта могут носить и скрытый характер, когда соперники пытаются обмануть, запугать друг друга.  </a:t>
            </a:r>
          </a:p>
          <a:p>
            <a:pPr marL="514350" indent="-514350" algn="just">
              <a:buNone/>
            </a:pPr>
            <a:r>
              <a:rPr lang="ru-RU" b="1" i="1" dirty="0" smtClean="0"/>
              <a:t>Пиковая стадия</a:t>
            </a:r>
            <a:r>
              <a:rPr lang="ru-RU" dirty="0" smtClean="0"/>
              <a:t> - критическая точка конфликта, этап, когда взаимодействия между конфликтующими сторонами достигают максимальной остроты и силы. Важно уметь определить прохождение этой точки, так как после этого ситуация в наибольшей степени поддается управлению. И в то же время вмешательство в конфликт на пиковой точке бесполезно и даже опасно.</a:t>
            </a:r>
          </a:p>
          <a:p>
            <a:pPr marL="514350" indent="-514350" algn="just">
              <a:buNone/>
            </a:pPr>
            <a:r>
              <a:rPr lang="ru-RU" b="1" i="1" dirty="0" smtClean="0"/>
              <a:t>Угасание конфликта</a:t>
            </a:r>
            <a:r>
              <a:rPr lang="ru-RU" dirty="0" smtClean="0"/>
              <a:t> связано либо с исчерпанием ресурсов одной из сторон, либо с достижением соглашения. Если конфликт - силовое взаимодействие, то участие в конфликте требует наличия некоторой силы, способа воздействия на соперника, противоборствующую сторону.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669128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КОНФЛИКТ</a:t>
            </a:r>
            <a:r>
              <a:rPr lang="ru-RU" dirty="0" smtClean="0"/>
              <a:t> — столкновение противоположно направленных целей, интересов, позиций, мнений или взглядов людей.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Причины конфликтов</a:t>
            </a:r>
          </a:p>
          <a:p>
            <a:pPr>
              <a:buNone/>
            </a:pPr>
            <a:endParaRPr lang="ru-RU" sz="3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Объективные причины.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 К ним относят столкновение интересов разных людей, слабое использование процедур разрешения противоречий, недостаточная разработанность этих процедур.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Организационно-управленческие причины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. Эта группа относится к рабочим конфликтам. Сюда входят неэффективная организация работы в компании (отсутствие необходимых внешних и внутренних связей), несоответствие работника занимаемой должности, ошибки подчиненных и руководителей, допущенные в процессе работы.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Социально-психологические причины.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 Они порождают конфликты в ситуациях, когда нет сбалансированности в исполнении своих ролей (начальник разговаривает с вами, как с ребенком, хотя сам от вас по возрасту и по развитию недалеко ушел), неправильная оценка результатов своей деятельности и т.д.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Личностные причины конфликтов.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 Это такие факторы, как особенности характера человека (холерики, конфликтные люди чаще являются инициаторами конфликтных ситуаций), неадекватная оценка своих возможностей, недостаточная социальная </a:t>
            </a:r>
            <a:r>
              <a:rPr lang="ru-RU" sz="3600" dirty="0" err="1" smtClean="0">
                <a:solidFill>
                  <a:schemeClr val="bg2">
                    <a:lumMod val="25000"/>
                  </a:schemeClr>
                </a:solidFill>
              </a:rPr>
              <a:t>адаптированность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 и прочее. Эта группа чаще всего является причиной бытовых конфликтов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165072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/>
              <a:t>Конфликт чаще всего рассматривается как конкуренция в удовлетворении интересов. </a:t>
            </a:r>
            <a:endParaRPr lang="ru-RU" i="1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5014157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3. Что такое «социальный конфликт»? </a:t>
            </a:r>
            <a:br>
              <a:rPr lang="ru-RU" b="1" i="1" dirty="0" smtClean="0"/>
            </a:br>
            <a:endParaRPr lang="ru-RU" b="1" i="1" dirty="0" smtClean="0"/>
          </a:p>
          <a:p>
            <a:pPr>
              <a:buNone/>
            </a:pPr>
            <a:endParaRPr lang="ru-RU" b="1" i="1" dirty="0" smtClean="0"/>
          </a:p>
          <a:p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4.Конфликт это явление позитивное или негативное?</a:t>
            </a:r>
            <a:endParaRPr lang="ru-RU" dirty="0"/>
          </a:p>
        </p:txBody>
      </p:sp>
      <p:pic>
        <p:nvPicPr>
          <p:cNvPr id="5" name="Содержимое 4" descr="Девушка.Ру * Просмотр темы - Art. Такой какой есть.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933056"/>
            <a:ext cx="4320480" cy="244827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glow rad="101600">
              <a:srgbClr val="FFC000">
                <a:alpha val="60000"/>
              </a:srgbClr>
            </a:glow>
          </a:effectLst>
        </p:spPr>
      </p:pic>
      <p:pic>
        <p:nvPicPr>
          <p:cNvPr id="15362" name="Picture 2" descr="Записи с тегом Всё обо всём от Гуррри : LiveInternet - Росси…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9560" y="1052737"/>
            <a:ext cx="4348903" cy="244827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 </a:t>
            </a:r>
            <a:r>
              <a:rPr lang="ru-RU" i="1" dirty="0" smtClean="0"/>
              <a:t>У. Линкольну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79512" y="836712"/>
            <a:ext cx="4316288" cy="551821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600" b="1" i="1" dirty="0" smtClean="0">
                <a:solidFill>
                  <a:schemeClr val="bg2">
                    <a:lumMod val="50000"/>
                  </a:schemeClr>
                </a:solidFill>
              </a:rPr>
              <a:t>Положительное воздействие конфликта проявляется в следующем:</a:t>
            </a:r>
          </a:p>
          <a:p>
            <a:pPr lvl="0"/>
            <a:r>
              <a:rPr lang="ru-RU" sz="1600" dirty="0" smtClean="0"/>
              <a:t>конфликт ускоряет процесс самосознания;</a:t>
            </a:r>
          </a:p>
          <a:p>
            <a:pPr lvl="0"/>
            <a:r>
              <a:rPr lang="ru-RU" sz="1600" dirty="0" smtClean="0"/>
              <a:t>под его влиянием утверждается и подтверждается определенный набор ценностей;</a:t>
            </a:r>
          </a:p>
          <a:p>
            <a:pPr lvl="0"/>
            <a:r>
              <a:rPr lang="ru-RU" sz="1600" dirty="0" smtClean="0"/>
              <a:t>способствует осознанию общности, возникают официальные и неофициальные союзы;</a:t>
            </a:r>
          </a:p>
          <a:p>
            <a:pPr lvl="0"/>
            <a:r>
              <a:rPr lang="ru-RU" sz="1600" dirty="0" smtClean="0"/>
              <a:t>приводит к объединению единомышленников;</a:t>
            </a:r>
          </a:p>
          <a:p>
            <a:pPr lvl="0"/>
            <a:r>
              <a:rPr lang="ru-RU" sz="1600" dirty="0" smtClean="0"/>
              <a:t>способствует разрядке и отодвигает на второй план другие, несущественные конфликты;</a:t>
            </a:r>
          </a:p>
          <a:p>
            <a:pPr lvl="0"/>
            <a:r>
              <a:rPr lang="ru-RU" sz="1600" dirty="0" smtClean="0"/>
              <a:t>способствует расстановке приоритетов;</a:t>
            </a:r>
          </a:p>
          <a:p>
            <a:pPr lvl="0"/>
            <a:r>
              <a:rPr lang="ru-RU" sz="1600" dirty="0" smtClean="0"/>
              <a:t>играет роль предохранительного клапана для выхода эмоций;</a:t>
            </a:r>
          </a:p>
          <a:p>
            <a:pPr lvl="0"/>
            <a:r>
              <a:rPr lang="ru-RU" sz="1600" dirty="0" smtClean="0"/>
              <a:t>обращается внимание на недовольство или предложения, нуждающиеся в обсуждении</a:t>
            </a:r>
          </a:p>
          <a:p>
            <a:pPr lvl="0">
              <a:buNone/>
            </a:pPr>
            <a:endParaRPr lang="ru-RU" sz="1600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038600" cy="56886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600" b="1" i="1" dirty="0" smtClean="0">
                <a:solidFill>
                  <a:schemeClr val="bg2">
                    <a:lumMod val="50000"/>
                  </a:schemeClr>
                </a:solidFill>
              </a:rPr>
              <a:t>Отрицательное воздействие конфликта часто проявляется в следующем:</a:t>
            </a:r>
          </a:p>
          <a:p>
            <a:pPr lvl="0"/>
            <a:r>
              <a:rPr lang="ru-RU" sz="1600" dirty="0" smtClean="0"/>
              <a:t>конфликт представляет собой угрозу заявленным интересам сторон;</a:t>
            </a:r>
          </a:p>
          <a:p>
            <a:pPr lvl="0"/>
            <a:r>
              <a:rPr lang="ru-RU" sz="1600" dirty="0" smtClean="0"/>
              <a:t>он угрожает социальной системе;</a:t>
            </a:r>
          </a:p>
          <a:p>
            <a:pPr lvl="0"/>
            <a:r>
              <a:rPr lang="ru-RU" sz="1600" dirty="0" smtClean="0"/>
              <a:t>препятствует быстрому осуществлению перемен;</a:t>
            </a:r>
          </a:p>
          <a:p>
            <a:pPr lvl="0"/>
            <a:r>
              <a:rPr lang="ru-RU" sz="1600" dirty="0" smtClean="0"/>
              <a:t>приводит к потере поддержки;</a:t>
            </a:r>
          </a:p>
          <a:p>
            <a:pPr lvl="0"/>
            <a:r>
              <a:rPr lang="ru-RU" sz="1600" dirty="0" smtClean="0"/>
              <a:t>вместо тщательно взвешенного ответа он ведет к быстрому действию;</a:t>
            </a:r>
          </a:p>
          <a:p>
            <a:pPr lvl="0"/>
            <a:r>
              <a:rPr lang="ru-RU" sz="1600" dirty="0" smtClean="0"/>
              <a:t>вследствие конфликта подрывается доверие сторон друг к другу;</a:t>
            </a:r>
          </a:p>
          <a:p>
            <a:pPr lvl="0"/>
            <a:r>
              <a:rPr lang="ru-RU" sz="1600" dirty="0" smtClean="0"/>
              <a:t>вызывает разобщенность среди тех, кто нуждается в единстве;</a:t>
            </a:r>
          </a:p>
          <a:p>
            <a:pPr lvl="0"/>
            <a:r>
              <a:rPr lang="ru-RU" sz="1600" dirty="0" smtClean="0"/>
              <a:t>в результате конфликта подрывается процесс формирования союзов и коалиций;</a:t>
            </a:r>
          </a:p>
          <a:p>
            <a:pPr lvl="0"/>
            <a:r>
              <a:rPr lang="ru-RU" sz="1600" dirty="0" smtClean="0"/>
              <a:t>конфликт имеет тенденцию к углублению и расширению;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305800" cy="2808312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latin typeface="+mn-lt"/>
              </a:rPr>
              <a:t/>
            </a:r>
            <a:br>
              <a:rPr lang="ru-RU" sz="7200" dirty="0" smtClean="0">
                <a:latin typeface="+mn-lt"/>
              </a:rPr>
            </a:br>
            <a:r>
              <a:rPr lang="ru-RU" sz="7200" dirty="0" smtClean="0">
                <a:latin typeface="+mn-lt"/>
              </a:rPr>
              <a:t>Виды </a:t>
            </a:r>
            <a:br>
              <a:rPr lang="ru-RU" sz="7200" dirty="0" smtClean="0">
                <a:latin typeface="+mn-lt"/>
              </a:rPr>
            </a:br>
            <a:r>
              <a:rPr lang="ru-RU" sz="7200" dirty="0" smtClean="0">
                <a:latin typeface="+mn-lt"/>
              </a:rPr>
              <a:t>социальных конфликтов</a:t>
            </a:r>
            <a:endParaRPr lang="ru-RU" sz="7200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marL="179388" indent="449263"/>
            <a:r>
              <a:rPr lang="ru-RU" sz="4800" i="1" dirty="0" smtClean="0">
                <a:latin typeface="+mn-lt"/>
              </a:rPr>
              <a:t>Виды конфликтов</a:t>
            </a:r>
            <a:r>
              <a:rPr lang="ru-RU" sz="3200" dirty="0" smtClean="0">
                <a:latin typeface="+mn-lt"/>
              </a:rPr>
              <a:t>:</a:t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•</a:t>
            </a:r>
            <a:r>
              <a:rPr lang="ru-RU" sz="3200" b="1" i="1" dirty="0" smtClean="0">
                <a:latin typeface="+mn-lt"/>
              </a:rPr>
              <a:t>Внутриличностные конфликты </a:t>
            </a:r>
            <a:r>
              <a:rPr lang="ru-RU" sz="3200" dirty="0" smtClean="0">
                <a:latin typeface="+mn-lt"/>
              </a:rPr>
              <a:t>происходят в сознании человека, когда ему необходимо принять то или иное решение.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latin typeface="+mn-lt"/>
              </a:rPr>
              <a:t>•</a:t>
            </a:r>
            <a:r>
              <a:rPr lang="ru-RU" sz="3200" b="1" i="1" dirty="0" smtClean="0">
                <a:latin typeface="+mn-lt"/>
              </a:rPr>
              <a:t>Межличностные конфликты </a:t>
            </a:r>
            <a:r>
              <a:rPr lang="ru-RU" sz="3200" dirty="0" smtClean="0">
                <a:latin typeface="+mn-lt"/>
              </a:rPr>
              <a:t>— это столкновение двух и более людей.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1026" name="Picture 2" descr="C:\Users\user\Desktop\confli111ct1-300x1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780928"/>
            <a:ext cx="3940348" cy="23248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773</TotalTime>
  <Words>263</Words>
  <Application>Microsoft Office PowerPoint</Application>
  <PresentationFormat>Экран (4:3)</PresentationFormat>
  <Paragraphs>73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Конфликты.  Виды конфликтов.</vt:lpstr>
      <vt:lpstr>    </vt:lpstr>
      <vt:lpstr>КОНФЛИКТ — столкновение противоположно направленных целей, интересов, позиций, мнений или взглядов людей.</vt:lpstr>
      <vt:lpstr>  </vt:lpstr>
      <vt:lpstr>Конфликт чаще всего рассматривается как конкуренция в удовлетворении интересов. </vt:lpstr>
      <vt:lpstr>Слайд 6</vt:lpstr>
      <vt:lpstr>По У. Линкольну</vt:lpstr>
      <vt:lpstr> Виды  социальных конфликтов</vt:lpstr>
      <vt:lpstr>Виды конфликтов:  •Внутриличностные конфликты происходят в сознании человека, когда ему необходимо принять то или иное решение.       •Межличностные конфликты — это столкновение двух и более людей.   </vt:lpstr>
      <vt:lpstr> •Социальные конфликты происходят между группами людей.  •Политические конфликты возникают между властными субъектами.</vt:lpstr>
      <vt:lpstr>•Экономические конфликты возникают между субъектами экономической деятельности по поводу распределения ресурсов и рынков сбыта.  </vt:lpstr>
      <vt:lpstr>•Культурные конфликты возникают между приверженцами разных культурных ценностей (например, по поводу направления в музыке, литературе, искусстве, которое неодинаково оценивается участниками конфликта).  </vt:lpstr>
      <vt:lpstr>       •Религиозные конфликты  представляют собой столкновение разных конфессий по поводу вопросов религии.</vt:lpstr>
      <vt:lpstr>•Этнические конфликты проявляются в противоборстве разных этнических групп.</vt:lpstr>
      <vt:lpstr>Стадии конфликта</vt:lpstr>
      <vt:lpstr>Существуют три стадии конфликта: -предконфликтная, - непосредственно конфликт  -разрешение конфликта</vt:lpstr>
      <vt:lpstr>Предконфликтная стадия может быть довольно продолжительной. В ходе нее накапливаются противоречия, нагнетается эмоциональное напряжение, определяется объект конфликта, т.е. то явление, предмет, отношение и т.д., которое одинаково высоко ценится обеими конфликтующими сторонами. На этой стадии возможно разрешение ситуации мирным путем, без воздействия на соперника. </vt:lpstr>
      <vt:lpstr>На второй стадии стороны переходят к активным враждебным действиям. Они могут носить характер открытого столкновения, а могут содержать скрытые от противника акции, имеющие целью навязать ему определенный образ поведения.</vt:lpstr>
      <vt:lpstr>Стадия разрешения конфликта связана с прекращением враждебных действий сторон в связи с устранением причин конфликта. Если причины не устранены, а участники конфликта прекратили активные действия по отношению друг к другу, то в этом случае можно говорить только о приостановлении конфликта.</vt:lpstr>
      <vt:lpstr>    </vt:lpstr>
      <vt:lpstr>Практическое задание</vt:lpstr>
      <vt:lpstr> План: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Конфликты.  Виды конфликтов.</dc:title>
  <dc:creator>Макс  182-20</dc:creator>
  <cp:lastModifiedBy>1</cp:lastModifiedBy>
  <cp:revision>25</cp:revision>
  <dcterms:created xsi:type="dcterms:W3CDTF">2014-12-03T17:33:26Z</dcterms:created>
  <dcterms:modified xsi:type="dcterms:W3CDTF">2015-11-28T13:15:33Z</dcterms:modified>
</cp:coreProperties>
</file>