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73" r:id="rId4"/>
    <p:sldId id="282" r:id="rId5"/>
    <p:sldId id="274" r:id="rId6"/>
    <p:sldId id="272" r:id="rId7"/>
    <p:sldId id="271" r:id="rId8"/>
    <p:sldId id="261" r:id="rId9"/>
    <p:sldId id="259" r:id="rId10"/>
    <p:sldId id="262" r:id="rId11"/>
    <p:sldId id="260" r:id="rId12"/>
    <p:sldId id="263" r:id="rId13"/>
    <p:sldId id="264" r:id="rId14"/>
    <p:sldId id="265" r:id="rId15"/>
    <p:sldId id="275" r:id="rId16"/>
    <p:sldId id="276" r:id="rId17"/>
    <p:sldId id="277" r:id="rId18"/>
    <p:sldId id="278" r:id="rId19"/>
    <p:sldId id="279" r:id="rId20"/>
    <p:sldId id="269" r:id="rId21"/>
    <p:sldId id="280" r:id="rId22"/>
    <p:sldId id="281" r:id="rId2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E861E"/>
    <a:srgbClr val="CC006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28.11.2015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28.11.2015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28.11.2015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28.11.2015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28.11.2015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28.11.2015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28.11.2015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28.11.2015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>
    <p:fade/>
  </p:transition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jpe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3356992"/>
          </a:xfrm>
        </p:spPr>
        <p:txBody>
          <a:bodyPr>
            <a:normAutofit/>
          </a:bodyPr>
          <a:lstStyle/>
          <a:p>
            <a:pPr algn="ctr"/>
            <a:r>
              <a:rPr lang="ru-RU" sz="6600" dirty="0" smtClean="0">
                <a:latin typeface="+mn-lt"/>
              </a:rPr>
              <a:t>Конфликты. </a:t>
            </a:r>
            <a:br>
              <a:rPr lang="ru-RU" sz="6600" dirty="0" smtClean="0">
                <a:latin typeface="+mn-lt"/>
              </a:rPr>
            </a:br>
            <a:r>
              <a:rPr lang="ru-RU" sz="6600" dirty="0" smtClean="0">
                <a:latin typeface="+mn-lt"/>
              </a:rPr>
              <a:t>Виды конфликтов.</a:t>
            </a:r>
            <a:endParaRPr lang="ru-RU" sz="6600" dirty="0">
              <a:latin typeface="+mn-lt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483768" y="5085184"/>
            <a:ext cx="550810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solidFill>
                  <a:schemeClr val="accent1">
                    <a:lumMod val="75000"/>
                  </a:schemeClr>
                </a:solidFill>
              </a:rPr>
              <a:t>Яновская Людмила Александровна </a:t>
            </a:r>
            <a:r>
              <a:rPr lang="ru-RU" sz="2400" b="1" dirty="0" smtClean="0">
                <a:solidFill>
                  <a:schemeClr val="accent1">
                    <a:lumMod val="75000"/>
                  </a:schemeClr>
                </a:solidFill>
              </a:rPr>
              <a:t>Преподаватель</a:t>
            </a:r>
            <a:r>
              <a:rPr lang="ru-RU" sz="2400" b="1" dirty="0" smtClean="0">
                <a:solidFill>
                  <a:schemeClr val="accent1">
                    <a:lumMod val="75000"/>
                  </a:schemeClr>
                </a:solidFill>
              </a:rPr>
              <a:t>, ГБОУ КК КПТ</a:t>
            </a:r>
            <a:endParaRPr lang="ru-RU" sz="2400" b="1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</p:cSld>
  <p:clrMapOvr>
    <a:masterClrMapping/>
  </p:clrMapOvr>
  <p:transition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5677240"/>
          </a:xfrm>
        </p:spPr>
        <p:txBody>
          <a:bodyPr>
            <a:normAutofit/>
          </a:bodyPr>
          <a:lstStyle/>
          <a:p>
            <a:r>
              <a:rPr lang="ru-RU" sz="3200" dirty="0" smtClean="0"/>
              <a:t/>
            </a:r>
            <a:br>
              <a:rPr lang="ru-RU" sz="3200" dirty="0" smtClean="0"/>
            </a:br>
            <a:r>
              <a:rPr lang="ru-RU" sz="3200" dirty="0" smtClean="0">
                <a:latin typeface="+mn-lt"/>
              </a:rPr>
              <a:t>•</a:t>
            </a:r>
            <a:r>
              <a:rPr lang="ru-RU" sz="3200" b="1" i="1" dirty="0" smtClean="0">
                <a:latin typeface="+mn-lt"/>
              </a:rPr>
              <a:t>Социальные конфликты </a:t>
            </a:r>
            <a:r>
              <a:rPr lang="ru-RU" sz="3200" dirty="0" smtClean="0">
                <a:latin typeface="+mn-lt"/>
              </a:rPr>
              <a:t>происходят между группами людей. </a:t>
            </a:r>
            <a:br>
              <a:rPr lang="ru-RU" sz="3200" dirty="0" smtClean="0">
                <a:latin typeface="+mn-lt"/>
              </a:rPr>
            </a:br>
            <a:r>
              <a:rPr lang="ru-RU" sz="3200" dirty="0" smtClean="0">
                <a:latin typeface="+mn-lt"/>
              </a:rPr>
              <a:t>•</a:t>
            </a:r>
            <a:r>
              <a:rPr lang="ru-RU" sz="3200" b="1" i="1" dirty="0" smtClean="0">
                <a:latin typeface="+mn-lt"/>
              </a:rPr>
              <a:t>Политические конфликты </a:t>
            </a:r>
            <a:r>
              <a:rPr lang="ru-RU" sz="3200" dirty="0" smtClean="0">
                <a:latin typeface="+mn-lt"/>
              </a:rPr>
              <a:t>возникают между властными субъектами.</a:t>
            </a:r>
            <a:endParaRPr lang="ru-RU" sz="3200" dirty="0">
              <a:latin typeface="+mn-lt"/>
            </a:endParaRPr>
          </a:p>
        </p:txBody>
      </p:sp>
      <p:pic>
        <p:nvPicPr>
          <p:cNvPr id="2050" name="Picture 2" descr="C:\Users\user\Desktop\psihologia-konflict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95736" y="692696"/>
            <a:ext cx="4536504" cy="3175553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525344"/>
          </a:xfrm>
        </p:spPr>
        <p:txBody>
          <a:bodyPr>
            <a:normAutofit/>
          </a:bodyPr>
          <a:lstStyle/>
          <a:p>
            <a:pPr marL="179388"/>
            <a:r>
              <a:rPr lang="ru-RU" sz="2800" dirty="0" smtClean="0">
                <a:latin typeface="+mn-lt"/>
              </a:rPr>
              <a:t>•</a:t>
            </a:r>
            <a:r>
              <a:rPr lang="ru-RU" sz="2800" b="1" i="1" dirty="0" smtClean="0">
                <a:latin typeface="+mn-lt"/>
              </a:rPr>
              <a:t>Экономические конфликты </a:t>
            </a:r>
            <a:r>
              <a:rPr lang="ru-RU" sz="2800" dirty="0" smtClean="0">
                <a:latin typeface="+mn-lt"/>
              </a:rPr>
              <a:t>возникают между субъектами экономической деятельности по поводу распределения ресурсов и рынков сбыта. </a:t>
            </a:r>
            <a:br>
              <a:rPr lang="ru-RU" sz="2800" dirty="0" smtClean="0">
                <a:latin typeface="+mn-lt"/>
              </a:rPr>
            </a:br>
            <a:endParaRPr lang="ru-RU" sz="2800" dirty="0">
              <a:latin typeface="+mn-lt"/>
            </a:endParaRPr>
          </a:p>
        </p:txBody>
      </p:sp>
      <p:pic>
        <p:nvPicPr>
          <p:cNvPr id="3074" name="Picture 2" descr="C:\Users\user\Desktop\thumb325_20120505103157575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51720" y="980728"/>
            <a:ext cx="4958134" cy="3417299"/>
          </a:xfrm>
          <a:prstGeom prst="rect">
            <a:avLst/>
          </a:prstGeom>
          <a:noFill/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704088"/>
            <a:ext cx="4104456" cy="6153912"/>
          </a:xfrm>
        </p:spPr>
        <p:txBody>
          <a:bodyPr>
            <a:normAutofit fontScale="90000"/>
          </a:bodyPr>
          <a:lstStyle/>
          <a:p>
            <a:r>
              <a:rPr lang="ru-RU" sz="3200" dirty="0" smtClean="0">
                <a:latin typeface="+mn-lt"/>
              </a:rPr>
              <a:t>•</a:t>
            </a:r>
            <a:r>
              <a:rPr lang="ru-RU" sz="3200" b="1" i="1" dirty="0" smtClean="0">
                <a:latin typeface="+mn-lt"/>
              </a:rPr>
              <a:t>Культурные конфликты </a:t>
            </a:r>
            <a:r>
              <a:rPr lang="ru-RU" sz="3200" dirty="0" smtClean="0">
                <a:latin typeface="+mn-lt"/>
              </a:rPr>
              <a:t>возникают между приверженцами разных</a:t>
            </a:r>
            <a:br>
              <a:rPr lang="ru-RU" sz="3200" dirty="0" smtClean="0">
                <a:latin typeface="+mn-lt"/>
              </a:rPr>
            </a:br>
            <a:r>
              <a:rPr lang="ru-RU" sz="3200" dirty="0" smtClean="0">
                <a:latin typeface="+mn-lt"/>
              </a:rPr>
              <a:t>культурных ценностей (например, по поводу направления в музыке, литературе, искусстве, которое неодинаково оценивается участниками конфликта). </a:t>
            </a:r>
            <a:r>
              <a:rPr lang="ru-RU" sz="3200" dirty="0" smtClean="0"/>
              <a:t/>
            </a:r>
            <a:br>
              <a:rPr lang="ru-RU" sz="3200" dirty="0" smtClean="0"/>
            </a:br>
            <a:endParaRPr lang="ru-RU" sz="3200" dirty="0">
              <a:latin typeface="+mn-lt"/>
            </a:endParaRPr>
          </a:p>
        </p:txBody>
      </p:sp>
      <p:pic>
        <p:nvPicPr>
          <p:cNvPr id="4098" name="Picture 2" descr="C:\Users\user\Desktop\kulturnye i semejnye konflikty i raznoglasija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355976" y="2204864"/>
            <a:ext cx="4476750" cy="298132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5605232"/>
          </a:xfrm>
        </p:spPr>
        <p:txBody>
          <a:bodyPr>
            <a:normAutofit/>
          </a:bodyPr>
          <a:lstStyle/>
          <a:p>
            <a:r>
              <a:rPr lang="ru-RU" sz="3200" dirty="0" smtClean="0"/>
              <a:t/>
            </a:r>
            <a:br>
              <a:rPr lang="ru-RU" sz="3200" dirty="0" smtClean="0"/>
            </a:br>
            <a:r>
              <a:rPr lang="ru-RU" sz="3200" dirty="0" smtClean="0"/>
              <a:t/>
            </a:r>
            <a:br>
              <a:rPr lang="ru-RU" sz="3200" dirty="0" smtClean="0"/>
            </a:br>
            <a:r>
              <a:rPr lang="ru-RU" sz="3200" dirty="0" smtClean="0"/>
              <a:t/>
            </a:r>
            <a:br>
              <a:rPr lang="ru-RU" sz="3200" dirty="0" smtClean="0"/>
            </a:br>
            <a:r>
              <a:rPr lang="ru-RU" sz="3200" dirty="0" smtClean="0"/>
              <a:t/>
            </a:r>
            <a:br>
              <a:rPr lang="ru-RU" sz="3200" dirty="0" smtClean="0"/>
            </a:br>
            <a:r>
              <a:rPr lang="ru-RU" sz="3200" dirty="0" smtClean="0"/>
              <a:t/>
            </a:r>
            <a:br>
              <a:rPr lang="ru-RU" sz="3200" dirty="0" smtClean="0"/>
            </a:br>
            <a:r>
              <a:rPr lang="ru-RU" sz="3200" dirty="0" smtClean="0"/>
              <a:t/>
            </a:r>
            <a:br>
              <a:rPr lang="ru-RU" sz="3200" dirty="0" smtClean="0"/>
            </a:br>
            <a:r>
              <a:rPr lang="ru-RU" sz="3200" dirty="0" smtClean="0">
                <a:latin typeface="+mn-lt"/>
              </a:rPr>
              <a:t/>
            </a:r>
            <a:br>
              <a:rPr lang="ru-RU" sz="3200" dirty="0" smtClean="0">
                <a:latin typeface="+mn-lt"/>
              </a:rPr>
            </a:br>
            <a:r>
              <a:rPr lang="ru-RU" sz="3200" dirty="0" smtClean="0">
                <a:latin typeface="+mn-lt"/>
              </a:rPr>
              <a:t>•</a:t>
            </a:r>
            <a:r>
              <a:rPr lang="ru-RU" sz="3200" b="1" i="1" dirty="0" smtClean="0">
                <a:latin typeface="+mn-lt"/>
              </a:rPr>
              <a:t>Религиозные конфликты  </a:t>
            </a:r>
            <a:r>
              <a:rPr lang="ru-RU" sz="3200" dirty="0" smtClean="0">
                <a:latin typeface="+mn-lt"/>
              </a:rPr>
              <a:t>представляют собой столкновение разных конфессий по поводу вопросов религии.</a:t>
            </a:r>
            <a:endParaRPr lang="ru-RU" sz="3200" dirty="0">
              <a:latin typeface="+mn-lt"/>
            </a:endParaRPr>
          </a:p>
        </p:txBody>
      </p:sp>
      <p:pic>
        <p:nvPicPr>
          <p:cNvPr id="5122" name="Picture 2" descr="C:\Users\user\Desktop\5833223_original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91680" y="692696"/>
            <a:ext cx="5627158" cy="384053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5173184"/>
          </a:xfrm>
        </p:spPr>
        <p:txBody>
          <a:bodyPr>
            <a:normAutofit/>
          </a:bodyPr>
          <a:lstStyle/>
          <a:p>
            <a:r>
              <a:rPr lang="ru-RU" sz="3200" dirty="0" smtClean="0">
                <a:latin typeface="+mn-lt"/>
              </a:rPr>
              <a:t>•</a:t>
            </a:r>
            <a:r>
              <a:rPr lang="ru-RU" sz="3200" b="1" i="1" dirty="0" smtClean="0">
                <a:latin typeface="+mn-lt"/>
              </a:rPr>
              <a:t>Этнические конфликты </a:t>
            </a:r>
            <a:r>
              <a:rPr lang="ru-RU" sz="3200" dirty="0" smtClean="0">
                <a:latin typeface="+mn-lt"/>
              </a:rPr>
              <a:t>проявляются в противоборстве разных этнических групп.</a:t>
            </a:r>
            <a:endParaRPr lang="ru-RU" sz="3200" dirty="0">
              <a:latin typeface="+mn-lt"/>
            </a:endParaRPr>
          </a:p>
        </p:txBody>
      </p:sp>
      <p:pic>
        <p:nvPicPr>
          <p:cNvPr id="6146" name="Picture 2" descr="C:\Users\user\Desktop\скачанные файлы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47664" y="692696"/>
            <a:ext cx="5325280" cy="393785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Стадии конфликта</a:t>
            </a:r>
            <a:endParaRPr lang="ru-RU" dirty="0"/>
          </a:p>
        </p:txBody>
      </p:sp>
      <p:pic>
        <p:nvPicPr>
          <p:cNvPr id="4" name="Содержимое 3" descr="http://im0-tub-ru.yandex.net/i?id=7b25f2fc229fa117c9fa3a7b8474da9d-98-144&amp;n=24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1560" y="1988840"/>
            <a:ext cx="1944216" cy="1584176"/>
          </a:xfrm>
          <a:prstGeom prst="rect">
            <a:avLst/>
          </a:prstGeom>
          <a:noFill/>
          <a:ln w="9525">
            <a:solidFill>
              <a:schemeClr val="tx2">
                <a:lumMod val="60000"/>
                <a:lumOff val="40000"/>
              </a:schemeClr>
            </a:solidFill>
            <a:miter lim="800000"/>
            <a:headEnd/>
            <a:tailEnd/>
          </a:ln>
          <a:effectLst>
            <a:glow rad="63500">
              <a:schemeClr val="accent4">
                <a:satMod val="175000"/>
                <a:alpha val="40000"/>
              </a:schemeClr>
            </a:glow>
          </a:effectLst>
        </p:spPr>
      </p:pic>
      <p:pic>
        <p:nvPicPr>
          <p:cNvPr id="5" name="Рисунок 4" descr="Partner Стоковые фото, иллюстрации и векторные изображения - Страница 789 Depositphotos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868144" y="4653136"/>
            <a:ext cx="2520280" cy="1867619"/>
          </a:xfrm>
          <a:prstGeom prst="rect">
            <a:avLst/>
          </a:prstGeom>
          <a:noFill/>
          <a:ln w="9525">
            <a:solidFill>
              <a:schemeClr val="tx2">
                <a:lumMod val="60000"/>
                <a:lumOff val="40000"/>
              </a:schemeClr>
            </a:solidFill>
            <a:miter lim="800000"/>
            <a:headEnd/>
            <a:tailEnd/>
          </a:ln>
          <a:effectLst>
            <a:glow rad="228600">
              <a:schemeClr val="accent4">
                <a:satMod val="175000"/>
                <a:alpha val="40000"/>
              </a:schemeClr>
            </a:glow>
          </a:effectLst>
        </p:spPr>
      </p:pic>
      <p:pic>
        <p:nvPicPr>
          <p:cNvPr id="6" name="Рисунок 5" descr="http://im3-tub-ru.yandex.net/i?id=dbf65c424f8baa930810b96f63592cc9-15-144&amp;n=24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059832" y="3501008"/>
            <a:ext cx="2232248" cy="1728192"/>
          </a:xfrm>
          <a:prstGeom prst="rect">
            <a:avLst/>
          </a:prstGeom>
          <a:noFill/>
          <a:ln w="9525">
            <a:solidFill>
              <a:schemeClr val="tx2">
                <a:lumMod val="60000"/>
                <a:lumOff val="40000"/>
              </a:schemeClr>
            </a:solidFill>
            <a:miter lim="800000"/>
            <a:headEnd/>
            <a:tailEnd/>
          </a:ln>
          <a:effectLst>
            <a:glow rad="139700">
              <a:schemeClr val="accent4">
                <a:satMod val="175000"/>
                <a:alpha val="40000"/>
              </a:schemeClr>
            </a:glow>
          </a:effectLst>
        </p:spPr>
      </p:pic>
    </p:spTree>
  </p:cSld>
  <p:clrMapOvr>
    <a:masterClrMapping/>
  </p:clrMapOvr>
  <p:transition>
    <p:fade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56792"/>
            <a:ext cx="8305800" cy="3384376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Существуют три стадии конфликта:</a:t>
            </a:r>
            <a:br>
              <a:rPr lang="ru-RU" dirty="0" smtClean="0"/>
            </a:br>
            <a:r>
              <a:rPr lang="ru-RU" dirty="0" smtClean="0"/>
              <a:t>-</a:t>
            </a:r>
            <a:r>
              <a:rPr lang="ru-RU" dirty="0" err="1" smtClean="0"/>
              <a:t>предконфликтная</a:t>
            </a:r>
            <a:r>
              <a:rPr lang="ru-RU" dirty="0" smtClean="0"/>
              <a:t>,</a:t>
            </a:r>
            <a:br>
              <a:rPr lang="ru-RU" dirty="0" smtClean="0"/>
            </a:br>
            <a:r>
              <a:rPr lang="ru-RU" dirty="0" smtClean="0"/>
              <a:t>- непосредственно конфликт </a:t>
            </a:r>
            <a:br>
              <a:rPr lang="ru-RU" dirty="0" smtClean="0"/>
            </a:br>
            <a:r>
              <a:rPr lang="ru-RU" dirty="0" smtClean="0"/>
              <a:t>-разрешение конфликта</a:t>
            </a:r>
            <a:endParaRPr lang="ru-RU" dirty="0"/>
          </a:p>
        </p:txBody>
      </p:sp>
    </p:spTree>
  </p:cSld>
  <p:clrMapOvr>
    <a:masterClrMapping/>
  </p:clrMapOvr>
  <p:transition>
    <p:fade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5317200"/>
          </a:xfrm>
        </p:spPr>
        <p:txBody>
          <a:bodyPr>
            <a:noAutofit/>
          </a:bodyPr>
          <a:lstStyle/>
          <a:p>
            <a:r>
              <a:rPr lang="ru-RU" sz="3200" b="1" i="1" dirty="0" err="1" smtClean="0"/>
              <a:t>Предконфликтная</a:t>
            </a:r>
            <a:r>
              <a:rPr lang="ru-RU" sz="3200" b="1" i="1" dirty="0" smtClean="0"/>
              <a:t> стадия </a:t>
            </a:r>
            <a:r>
              <a:rPr lang="ru-RU" sz="3200" dirty="0" smtClean="0"/>
              <a:t>может быть довольно продолжительной. В ходе нее накапливаются противоречия, нагнетается эмоциональное напряжение, определяется объект конфликта, т.е. то явление, предмет, отношение и т.д., которое одинаково высоко ценится обеими конфликтующими сторонами. На этой стадии возможно разрешение ситуации мирным путем, без воздействия на соперника. </a:t>
            </a:r>
            <a:endParaRPr lang="ru-RU" sz="3200" dirty="0"/>
          </a:p>
        </p:txBody>
      </p:sp>
    </p:spTree>
  </p:cSld>
  <p:clrMapOvr>
    <a:masterClrMapping/>
  </p:clrMapOvr>
  <p:transition>
    <p:fade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24744"/>
            <a:ext cx="8305800" cy="4320480"/>
          </a:xfrm>
        </p:spPr>
        <p:txBody>
          <a:bodyPr>
            <a:normAutofit/>
          </a:bodyPr>
          <a:lstStyle/>
          <a:p>
            <a:r>
              <a:rPr lang="ru-RU" sz="3500" dirty="0" smtClean="0"/>
              <a:t>На </a:t>
            </a:r>
            <a:r>
              <a:rPr lang="ru-RU" sz="3500" b="1" i="1" dirty="0" smtClean="0"/>
              <a:t>второй стадии </a:t>
            </a:r>
            <a:r>
              <a:rPr lang="ru-RU" sz="3500" dirty="0" smtClean="0"/>
              <a:t>стороны переходят к активным враждебным действиям. Они могут носить характер открытого столкновения, а могут содержать скрытые от противника акции, имеющие целью навязать ему определенный образ поведения.</a:t>
            </a:r>
            <a:endParaRPr lang="ru-RU" sz="3500" dirty="0"/>
          </a:p>
        </p:txBody>
      </p:sp>
    </p:spTree>
  </p:cSld>
  <p:clrMapOvr>
    <a:masterClrMapping/>
  </p:clrMapOvr>
  <p:transition>
    <p:fade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5245192"/>
          </a:xfrm>
        </p:spPr>
        <p:txBody>
          <a:bodyPr>
            <a:normAutofit/>
          </a:bodyPr>
          <a:lstStyle/>
          <a:p>
            <a:r>
              <a:rPr lang="ru-RU" sz="3600" b="1" i="1" dirty="0" smtClean="0"/>
              <a:t>Стадия разрешения </a:t>
            </a:r>
            <a:r>
              <a:rPr lang="ru-RU" sz="3600" dirty="0" smtClean="0"/>
              <a:t>конфликта связана с прекращением враждебных действий сторон в связи с устранением причин конфликта. Если причины не устранены, а участники конфликта прекратили активные действия по отношению друг к другу, то в этом случае можно говорить только о приостановлении конфликта.</a:t>
            </a:r>
            <a:endParaRPr lang="ru-RU" sz="3600" dirty="0"/>
          </a:p>
        </p:txBody>
      </p:sp>
    </p:spTree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indent="360363"/>
            <a:r>
              <a:rPr lang="ru-RU" b="1" i="1" dirty="0" smtClean="0">
                <a:latin typeface="+mn-lt"/>
              </a:rPr>
              <a:t/>
            </a:r>
            <a:br>
              <a:rPr lang="ru-RU" b="1" i="1" dirty="0" smtClean="0">
                <a:latin typeface="+mn-lt"/>
              </a:rPr>
            </a:br>
            <a:r>
              <a:rPr lang="ru-RU" b="1" i="1" dirty="0" smtClean="0">
                <a:latin typeface="+mn-lt"/>
              </a:rPr>
              <a:t>  </a:t>
            </a:r>
            <a:br>
              <a:rPr lang="ru-RU" b="1" i="1" dirty="0" smtClean="0">
                <a:latin typeface="+mn-lt"/>
              </a:rPr>
            </a:br>
            <a:endParaRPr lang="ru-RU" dirty="0">
              <a:latin typeface="+mn-lt"/>
            </a:endParaRPr>
          </a:p>
        </p:txBody>
      </p:sp>
      <p:sp>
        <p:nvSpPr>
          <p:cNvPr id="7" name="Содержимое 6"/>
          <p:cNvSpPr>
            <a:spLocks noGrp="1"/>
          </p:cNvSpPr>
          <p:nvPr>
            <p:ph sz="half" idx="1"/>
          </p:nvPr>
        </p:nvSpPr>
        <p:spPr>
          <a:xfrm>
            <a:off x="457200" y="1268760"/>
            <a:ext cx="4038600" cy="5086165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4000" b="1" i="1" dirty="0" smtClean="0">
                <a:solidFill>
                  <a:srgbClr val="CC0066"/>
                </a:solidFill>
              </a:rPr>
              <a:t>1.Что такое конфликт?</a:t>
            </a:r>
            <a:r>
              <a:rPr lang="ru-RU" sz="4000" b="1" i="1" dirty="0" smtClean="0"/>
              <a:t/>
            </a:r>
            <a:br>
              <a:rPr lang="ru-RU" sz="4000" b="1" i="1" dirty="0" smtClean="0"/>
            </a:br>
            <a:endParaRPr lang="ru-RU" sz="4000" b="1" i="1" dirty="0" smtClean="0"/>
          </a:p>
          <a:p>
            <a:pPr>
              <a:buNone/>
            </a:pPr>
            <a:endParaRPr lang="ru-RU" sz="4000" b="1" i="1" dirty="0" smtClean="0"/>
          </a:p>
          <a:p>
            <a:pPr>
              <a:buNone/>
            </a:pPr>
            <a:r>
              <a:rPr lang="ru-RU" sz="4000" b="1" i="1" dirty="0" smtClean="0"/>
              <a:t> </a:t>
            </a:r>
            <a:r>
              <a:rPr lang="ru-RU" sz="4000" b="1" i="1" dirty="0" smtClean="0">
                <a:solidFill>
                  <a:srgbClr val="EE861E"/>
                </a:solidFill>
              </a:rPr>
              <a:t>2. Почему он возникает?</a:t>
            </a:r>
            <a:br>
              <a:rPr lang="ru-RU" sz="4000" b="1" i="1" dirty="0" smtClean="0">
                <a:solidFill>
                  <a:srgbClr val="EE861E"/>
                </a:solidFill>
              </a:rPr>
            </a:br>
            <a:endParaRPr lang="ru-RU" sz="4000" dirty="0">
              <a:solidFill>
                <a:srgbClr val="EE861E"/>
              </a:solidFill>
            </a:endParaRPr>
          </a:p>
        </p:txBody>
      </p:sp>
      <p:sp>
        <p:nvSpPr>
          <p:cNvPr id="8" name="Содержимое 7"/>
          <p:cNvSpPr>
            <a:spLocks noGrp="1"/>
          </p:cNvSpPr>
          <p:nvPr>
            <p:ph sz="half" idx="2"/>
          </p:nvPr>
        </p:nvSpPr>
        <p:spPr>
          <a:xfrm>
            <a:off x="4648200" y="1124744"/>
            <a:ext cx="4038600" cy="5230181"/>
          </a:xfrm>
        </p:spPr>
        <p:txBody>
          <a:bodyPr/>
          <a:lstStyle/>
          <a:p>
            <a:endParaRPr lang="ru-RU" dirty="0" smtClean="0"/>
          </a:p>
          <a:p>
            <a:endParaRPr lang="ru-RU" dirty="0"/>
          </a:p>
        </p:txBody>
      </p:sp>
      <p:pic>
        <p:nvPicPr>
          <p:cNvPr id="5" name="Рисунок 4" descr="Конфликт - это - Картинка 18737/11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44008" y="1201341"/>
            <a:ext cx="3816424" cy="222766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</p:spPr>
      </p:pic>
      <p:pic>
        <p:nvPicPr>
          <p:cNvPr id="6" name="Рисунок 5" descr="http://im0-tub-ru.yandex.net/i?id=7b25f2fc229fa117c9fa3a7b8474da9d-98-144&amp;n=24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44008" y="3717032"/>
            <a:ext cx="3816424" cy="2304256"/>
          </a:xfrm>
          <a:prstGeom prst="rect">
            <a:avLst/>
          </a:prstGeom>
          <a:noFill/>
          <a:ln w="9525">
            <a:solidFill>
              <a:srgbClr val="FFC000"/>
            </a:solidFill>
            <a:miter lim="800000"/>
            <a:headEnd/>
            <a:tailEnd/>
          </a:ln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>
                <a:latin typeface="+mn-lt"/>
              </a:rPr>
              <a:t/>
            </a:r>
            <a:br>
              <a:rPr lang="ru-RU" dirty="0" smtClean="0">
                <a:latin typeface="+mn-lt"/>
              </a:rPr>
            </a:br>
            <a:r>
              <a:rPr lang="ru-RU" dirty="0" smtClean="0">
                <a:latin typeface="+mn-lt"/>
              </a:rPr>
              <a:t/>
            </a:r>
            <a:br>
              <a:rPr lang="ru-RU" dirty="0" smtClean="0">
                <a:latin typeface="+mn-lt"/>
              </a:rPr>
            </a:br>
            <a:r>
              <a:rPr lang="ru-RU" dirty="0" smtClean="0">
                <a:latin typeface="+mn-lt"/>
              </a:rPr>
              <a:t/>
            </a:r>
            <a:br>
              <a:rPr lang="ru-RU" dirty="0" smtClean="0">
                <a:latin typeface="+mn-lt"/>
              </a:rPr>
            </a:br>
            <a:r>
              <a:rPr lang="ru-RU" dirty="0" smtClean="0">
                <a:latin typeface="+mn-lt"/>
              </a:rPr>
              <a:t/>
            </a:r>
            <a:br>
              <a:rPr lang="ru-RU" dirty="0" smtClean="0">
                <a:latin typeface="+mn-lt"/>
              </a:rPr>
            </a:br>
            <a:endParaRPr lang="ru-RU" sz="4400" dirty="0">
              <a:latin typeface="+mn-lt"/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ru-RU" sz="2800" b="1" i="1" dirty="0" smtClean="0"/>
          </a:p>
          <a:p>
            <a:pPr>
              <a:buNone/>
            </a:pPr>
            <a:endParaRPr lang="ru-RU" sz="2800" b="1" i="1" dirty="0" smtClean="0"/>
          </a:p>
          <a:p>
            <a:pPr>
              <a:buNone/>
            </a:pPr>
            <a:endParaRPr lang="ru-RU" sz="2800" b="1" i="1" dirty="0" smtClean="0"/>
          </a:p>
          <a:p>
            <a:pPr algn="ctr">
              <a:buNone/>
            </a:pPr>
            <a:endParaRPr lang="ru-RU" sz="2800" b="1" i="1" dirty="0" smtClean="0">
              <a:solidFill>
                <a:schemeClr val="accent5">
                  <a:lumMod val="75000"/>
                </a:schemeClr>
              </a:solidFill>
            </a:endParaRPr>
          </a:p>
          <a:p>
            <a:pPr algn="ctr">
              <a:buNone/>
            </a:pPr>
            <a:endParaRPr lang="ru-RU" sz="2800" b="1" i="1" dirty="0" smtClean="0">
              <a:solidFill>
                <a:schemeClr val="accent5">
                  <a:lumMod val="75000"/>
                </a:schemeClr>
              </a:solidFill>
            </a:endParaRPr>
          </a:p>
          <a:p>
            <a:pPr algn="ctr">
              <a:buNone/>
            </a:pPr>
            <a:r>
              <a:rPr lang="ru-RU" sz="2800" b="1" i="1" dirty="0" smtClean="0">
                <a:solidFill>
                  <a:schemeClr val="accent3">
                    <a:lumMod val="75000"/>
                  </a:schemeClr>
                </a:solidFill>
              </a:rPr>
              <a:t>Вывод</a:t>
            </a:r>
            <a:r>
              <a:rPr lang="ru-RU" sz="2800" dirty="0" smtClean="0">
                <a:solidFill>
                  <a:schemeClr val="accent3">
                    <a:lumMod val="75000"/>
                  </a:schemeClr>
                </a:solidFill>
              </a:rPr>
              <a:t>: </a:t>
            </a:r>
            <a:br>
              <a:rPr lang="ru-RU" sz="2800" dirty="0" smtClean="0">
                <a:solidFill>
                  <a:schemeClr val="accent3">
                    <a:lumMod val="75000"/>
                  </a:schemeClr>
                </a:solidFill>
              </a:rPr>
            </a:br>
            <a:r>
              <a:rPr lang="ru-RU" sz="2800" b="1" dirty="0" smtClean="0">
                <a:solidFill>
                  <a:schemeClr val="accent3">
                    <a:lumMod val="75000"/>
                  </a:schemeClr>
                </a:solidFill>
              </a:rPr>
              <a:t>давайте жить в мире !</a:t>
            </a:r>
            <a:endParaRPr lang="ru-RU" b="1" dirty="0">
              <a:solidFill>
                <a:schemeClr val="accent3">
                  <a:lumMod val="75000"/>
                </a:schemeClr>
              </a:solidFill>
            </a:endParaRPr>
          </a:p>
        </p:txBody>
      </p:sp>
      <p:pic>
        <p:nvPicPr>
          <p:cNvPr id="3" name="Рисунок 2" descr="Social%20Education / VFL.Ru это, фотохостинг без регистрации, и быстрый хостинг изображений.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95736" y="980728"/>
            <a:ext cx="4752528" cy="3528392"/>
          </a:xfrm>
          <a:prstGeom prst="rect">
            <a:avLst/>
          </a:prstGeom>
          <a:noFill/>
          <a:ln w="9525">
            <a:solidFill>
              <a:schemeClr val="accent3">
                <a:lumMod val="40000"/>
                <a:lumOff val="60000"/>
              </a:schemeClr>
            </a:solidFill>
            <a:miter lim="800000"/>
            <a:headEnd/>
            <a:tailEnd/>
          </a:ln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4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.33295 L 0 -0.69734 " pathEditMode="relative" rAng="0" ptsTypes="AA">
                                      <p:cBhvr>
                                        <p:cTn id="6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51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Практическое задание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ru-RU" dirty="0" smtClean="0"/>
              <a:t>Рассмотреть развитие конфликта и найти пути выхода из него.</a:t>
            </a:r>
          </a:p>
          <a:p>
            <a:pPr marL="514350" indent="-514350" algn="ctr">
              <a:buNone/>
            </a:pPr>
            <a:endParaRPr lang="ru-RU" dirty="0" smtClean="0"/>
          </a:p>
          <a:p>
            <a:pPr marL="514350" indent="-514350" algn="ctr">
              <a:buAutoNum type="arabicPeriod"/>
            </a:pPr>
            <a:r>
              <a:rPr lang="ru-RU" dirty="0" smtClean="0"/>
              <a:t>Экономический конфликт</a:t>
            </a:r>
          </a:p>
          <a:p>
            <a:pPr marL="514350" indent="-514350" algn="ctr">
              <a:buAutoNum type="arabicPeriod"/>
            </a:pPr>
            <a:r>
              <a:rPr lang="ru-RU" dirty="0" smtClean="0"/>
              <a:t>Культурный конфликт</a:t>
            </a:r>
          </a:p>
          <a:p>
            <a:pPr marL="514350" indent="-514350" algn="ctr">
              <a:buNone/>
            </a:pPr>
            <a:endParaRPr lang="ru-RU" dirty="0"/>
          </a:p>
        </p:txBody>
      </p:sp>
    </p:spTree>
  </p:cSld>
  <p:clrMapOvr>
    <a:masterClrMapping/>
  </p:clrMapOvr>
  <p:transition>
    <p:fade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1368152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План: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343872"/>
          </a:xfrm>
        </p:spPr>
        <p:txBody>
          <a:bodyPr>
            <a:normAutofit fontScale="55000" lnSpcReduction="20000"/>
          </a:bodyPr>
          <a:lstStyle/>
          <a:p>
            <a:pPr marL="514350" indent="-514350" algn="just">
              <a:buNone/>
            </a:pPr>
            <a:r>
              <a:rPr lang="ru-RU" b="1" dirty="0" smtClean="0"/>
              <a:t>1.Разделиться на группы (3 группы: А-1 конфликтующая сторона; В- вторая конфликтующая сторона; С – независимая группа «третейские судьи»</a:t>
            </a:r>
          </a:p>
          <a:p>
            <a:pPr marL="514350" indent="-514350" algn="just">
              <a:buNone/>
            </a:pPr>
            <a:endParaRPr lang="ru-RU" dirty="0" smtClean="0"/>
          </a:p>
          <a:p>
            <a:pPr marL="514350" indent="-514350" algn="just">
              <a:buNone/>
            </a:pPr>
            <a:r>
              <a:rPr lang="ru-RU" b="1" smtClean="0"/>
              <a:t>2.Обсудить </a:t>
            </a:r>
            <a:r>
              <a:rPr lang="ru-RU" b="1" dirty="0" smtClean="0"/>
              <a:t>стадии конфликта: </a:t>
            </a:r>
          </a:p>
          <a:p>
            <a:pPr marL="514350" indent="-514350" algn="just">
              <a:buNone/>
            </a:pPr>
            <a:endParaRPr lang="ru-RU" b="1" dirty="0" smtClean="0"/>
          </a:p>
          <a:p>
            <a:pPr marL="514350" indent="-514350" algn="just">
              <a:buNone/>
            </a:pPr>
            <a:r>
              <a:rPr lang="ru-RU" b="1" i="1" dirty="0" smtClean="0"/>
              <a:t>Зарождение конфликта</a:t>
            </a:r>
            <a:r>
              <a:rPr lang="ru-RU" dirty="0" smtClean="0"/>
              <a:t> - латентная стадия, часто даже незаметная для внешнего наблюдателя. Действия развиваются на социально-психологическом уровне - разговоры на кухне, в курилках, раздевалках. Развитие этой фазы можно отслеживать по некоторым косвенным признакам (рост числа увольнений, прогулов).  </a:t>
            </a:r>
          </a:p>
          <a:p>
            <a:pPr marL="514350" indent="-514350" algn="just">
              <a:buNone/>
            </a:pPr>
            <a:r>
              <a:rPr lang="ru-RU" b="1" i="1" dirty="0" err="1" smtClean="0"/>
              <a:t>Предконфликтная</a:t>
            </a:r>
            <a:r>
              <a:rPr lang="ru-RU" b="1" i="1" dirty="0" smtClean="0"/>
              <a:t> стадия</a:t>
            </a:r>
            <a:r>
              <a:rPr lang="ru-RU" dirty="0" smtClean="0"/>
              <a:t> - это период, когда конфликтующие стороны оценивают свои ресурсные возможности. К таким ресурсам относятся материальные ценности, с помощью которых можно воздействовать на противоположную сторону; информация; власть; связи; союзники, на поддержку которых можно рассчитывать.</a:t>
            </a:r>
            <a:r>
              <a:rPr lang="ru-RU" b="1" i="1" dirty="0" smtClean="0"/>
              <a:t> </a:t>
            </a:r>
          </a:p>
          <a:p>
            <a:pPr marL="514350" indent="-514350" algn="just">
              <a:buNone/>
            </a:pPr>
            <a:r>
              <a:rPr lang="ru-RU" b="1" i="1" dirty="0" smtClean="0"/>
              <a:t>Инициирующей</a:t>
            </a:r>
            <a:r>
              <a:rPr lang="ru-RU" dirty="0" smtClean="0"/>
              <a:t> является </a:t>
            </a:r>
            <a:r>
              <a:rPr lang="ru-RU" b="1" i="1" dirty="0" smtClean="0"/>
              <a:t>стадия</a:t>
            </a:r>
            <a:r>
              <a:rPr lang="ru-RU" dirty="0" smtClean="0"/>
              <a:t>, на которой происходит событие, играющее роль спускового крючка. Оно заставляет стороны начать действовать открыто и активно. Это могут быть словесные прения, митинги, депутации, голодовки, пикеты, экономические санкции и даже физическое воздействие и т.п. Иногда действия участников конфликта могут носить и скрытый характер, когда соперники пытаются обмануть, запугать друг друга.  </a:t>
            </a:r>
          </a:p>
          <a:p>
            <a:pPr marL="514350" indent="-514350" algn="just">
              <a:buNone/>
            </a:pPr>
            <a:r>
              <a:rPr lang="ru-RU" b="1" i="1" dirty="0" smtClean="0"/>
              <a:t>Пиковая стадия</a:t>
            </a:r>
            <a:r>
              <a:rPr lang="ru-RU" dirty="0" smtClean="0"/>
              <a:t> - критическая точка конфликта, этап, когда взаимодействия между конфликтующими сторонами достигают максимальной остроты и силы. Важно уметь определить прохождение этой точки, так как после этого ситуация в наибольшей степени поддается управлению. И в то же время вмешательство в конфликт на пиковой точке бесполезно и даже опасно.</a:t>
            </a:r>
          </a:p>
          <a:p>
            <a:pPr marL="514350" indent="-514350" algn="just">
              <a:buNone/>
            </a:pPr>
            <a:r>
              <a:rPr lang="ru-RU" b="1" i="1" dirty="0" smtClean="0"/>
              <a:t>Угасание конфликта</a:t>
            </a:r>
            <a:r>
              <a:rPr lang="ru-RU" dirty="0" smtClean="0"/>
              <a:t> связано либо с исчерпанием ресурсов одной из сторон, либо с достижением соглашения. Если конфликт - силовое взаимодействие, то участие в конфликте требует наличия некоторой силы, способа воздействия на соперника, противоборствующую сторону.</a:t>
            </a:r>
          </a:p>
          <a:p>
            <a:pPr algn="just">
              <a:buNone/>
            </a:pPr>
            <a:endParaRPr lang="ru-RU" dirty="0"/>
          </a:p>
        </p:txBody>
      </p:sp>
    </p:spTree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4669128"/>
          </a:xfrm>
        </p:spPr>
        <p:txBody>
          <a:bodyPr>
            <a:normAutofit/>
          </a:bodyPr>
          <a:lstStyle/>
          <a:p>
            <a:r>
              <a:rPr lang="ru-RU" b="1" i="1" dirty="0" smtClean="0"/>
              <a:t>КОНФЛИКТ</a:t>
            </a:r>
            <a:r>
              <a:rPr lang="ru-RU" dirty="0" smtClean="0"/>
              <a:t> — столкновение противоположно направленных целей, интересов, позиций, мнений или взглядов людей.</a:t>
            </a:r>
            <a:endParaRPr lang="ru-RU" dirty="0"/>
          </a:p>
        </p:txBody>
      </p:sp>
    </p:spTree>
  </p:cSld>
  <p:clrMapOvr>
    <a:masterClrMapping/>
  </p:clrMapOvr>
  <p:transition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1600" dirty="0" smtClean="0"/>
              <a:t/>
            </a:r>
            <a:br>
              <a:rPr lang="ru-RU" sz="1600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904656"/>
          </a:xfrm>
        </p:spPr>
        <p:txBody>
          <a:bodyPr>
            <a:normAutofit fontScale="55000" lnSpcReduction="20000"/>
          </a:bodyPr>
          <a:lstStyle/>
          <a:p>
            <a:pPr algn="ctr">
              <a:buNone/>
            </a:pPr>
            <a:r>
              <a:rPr lang="ru-RU" sz="3600" b="1" dirty="0" smtClean="0">
                <a:solidFill>
                  <a:schemeClr val="bg2">
                    <a:lumMod val="25000"/>
                  </a:schemeClr>
                </a:solidFill>
              </a:rPr>
              <a:t>Причины конфликтов</a:t>
            </a:r>
          </a:p>
          <a:p>
            <a:pPr>
              <a:buNone/>
            </a:pPr>
            <a:endParaRPr lang="ru-RU" sz="3600" b="1" dirty="0" smtClean="0">
              <a:solidFill>
                <a:schemeClr val="bg2">
                  <a:lumMod val="25000"/>
                </a:schemeClr>
              </a:solidFill>
            </a:endParaRPr>
          </a:p>
          <a:p>
            <a:pPr>
              <a:buNone/>
            </a:pPr>
            <a:r>
              <a:rPr lang="ru-RU" sz="3600" b="1" dirty="0" smtClean="0">
                <a:solidFill>
                  <a:schemeClr val="bg2">
                    <a:lumMod val="25000"/>
                  </a:schemeClr>
                </a:solidFill>
              </a:rPr>
              <a:t>Объективные причины.</a:t>
            </a:r>
            <a:r>
              <a:rPr lang="ru-RU" sz="3600" dirty="0" smtClean="0">
                <a:solidFill>
                  <a:schemeClr val="bg2">
                    <a:lumMod val="25000"/>
                  </a:schemeClr>
                </a:solidFill>
              </a:rPr>
              <a:t> К ним относят столкновение интересов разных людей, слабое использование процедур разрешения противоречий, недостаточная разработанность этих процедур.</a:t>
            </a:r>
          </a:p>
          <a:p>
            <a:pPr>
              <a:buNone/>
            </a:pPr>
            <a:r>
              <a:rPr lang="ru-RU" sz="3600" b="1" dirty="0" smtClean="0">
                <a:solidFill>
                  <a:schemeClr val="bg2">
                    <a:lumMod val="25000"/>
                  </a:schemeClr>
                </a:solidFill>
              </a:rPr>
              <a:t>Организационно-управленческие причины</a:t>
            </a:r>
            <a:r>
              <a:rPr lang="ru-RU" sz="3600" dirty="0" smtClean="0">
                <a:solidFill>
                  <a:schemeClr val="bg2">
                    <a:lumMod val="25000"/>
                  </a:schemeClr>
                </a:solidFill>
              </a:rPr>
              <a:t>. Эта группа относится к рабочим конфликтам. Сюда входят неэффективная организация работы в компании (отсутствие необходимых внешних и внутренних связей), несоответствие работника занимаемой должности, ошибки подчиненных и руководителей, допущенные в процессе работы.</a:t>
            </a:r>
          </a:p>
          <a:p>
            <a:pPr>
              <a:buNone/>
            </a:pPr>
            <a:r>
              <a:rPr lang="ru-RU" sz="3600" b="1" dirty="0" smtClean="0">
                <a:solidFill>
                  <a:schemeClr val="bg2">
                    <a:lumMod val="25000"/>
                  </a:schemeClr>
                </a:solidFill>
              </a:rPr>
              <a:t>Социально-психологические причины.</a:t>
            </a:r>
            <a:r>
              <a:rPr lang="ru-RU" sz="3600" dirty="0" smtClean="0">
                <a:solidFill>
                  <a:schemeClr val="bg2">
                    <a:lumMod val="25000"/>
                  </a:schemeClr>
                </a:solidFill>
              </a:rPr>
              <a:t> Они порождают конфликты в ситуациях, когда нет сбалансированности в исполнении своих ролей (начальник разговаривает с вами, как с ребенком, хотя сам от вас по возрасту и по развитию недалеко ушел), неправильная оценка результатов своей деятельности и т.д.</a:t>
            </a:r>
          </a:p>
          <a:p>
            <a:pPr>
              <a:buNone/>
            </a:pPr>
            <a:r>
              <a:rPr lang="ru-RU" sz="3600" b="1" dirty="0" smtClean="0">
                <a:solidFill>
                  <a:schemeClr val="bg2">
                    <a:lumMod val="25000"/>
                  </a:schemeClr>
                </a:solidFill>
              </a:rPr>
              <a:t>Личностные причины конфликтов.</a:t>
            </a:r>
            <a:r>
              <a:rPr lang="ru-RU" sz="3600" dirty="0" smtClean="0">
                <a:solidFill>
                  <a:schemeClr val="bg2">
                    <a:lumMod val="25000"/>
                  </a:schemeClr>
                </a:solidFill>
              </a:rPr>
              <a:t> Это такие факторы, как особенности характера человека (холерики, конфликтные люди чаще являются инициаторами конфликтных ситуаций), неадекватная оценка своих возможностей, недостаточная социальная </a:t>
            </a:r>
            <a:r>
              <a:rPr lang="ru-RU" sz="3600" dirty="0" err="1" smtClean="0">
                <a:solidFill>
                  <a:schemeClr val="bg2">
                    <a:lumMod val="25000"/>
                  </a:schemeClr>
                </a:solidFill>
              </a:rPr>
              <a:t>адаптированность</a:t>
            </a:r>
            <a:r>
              <a:rPr lang="ru-RU" sz="3600" dirty="0" smtClean="0">
                <a:solidFill>
                  <a:schemeClr val="bg2">
                    <a:lumMod val="25000"/>
                  </a:schemeClr>
                </a:solidFill>
              </a:rPr>
              <a:t> и прочее. Эта группа чаще всего является причиной бытовых конфликтов</a:t>
            </a:r>
            <a:r>
              <a:rPr lang="ru-RU" sz="2800" dirty="0" smtClean="0">
                <a:solidFill>
                  <a:schemeClr val="bg2">
                    <a:lumMod val="25000"/>
                  </a:schemeClr>
                </a:solidFill>
              </a:rPr>
              <a:t>.</a:t>
            </a:r>
            <a:endParaRPr lang="ru-RU" dirty="0">
              <a:solidFill>
                <a:schemeClr val="bg2">
                  <a:lumMod val="25000"/>
                </a:schemeClr>
              </a:solidFill>
            </a:endParaRPr>
          </a:p>
        </p:txBody>
      </p:sp>
    </p:spTree>
  </p:cSld>
  <p:clrMapOvr>
    <a:masterClrMapping/>
  </p:clrMapOvr>
  <p:transition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4165072"/>
          </a:xfrm>
        </p:spPr>
        <p:txBody>
          <a:bodyPr>
            <a:normAutofit/>
          </a:bodyPr>
          <a:lstStyle/>
          <a:p>
            <a:pPr algn="ctr"/>
            <a:r>
              <a:rPr lang="ru-RU" i="1" dirty="0" smtClean="0"/>
              <a:t>Конфликт чаще всего рассматривается как конкуренция в удовлетворении интересов. </a:t>
            </a:r>
            <a:endParaRPr lang="ru-RU" i="1" dirty="0"/>
          </a:p>
        </p:txBody>
      </p:sp>
    </p:spTree>
  </p:cSld>
  <p:clrMapOvr>
    <a:masterClrMapping/>
  </p:clrMapOvr>
  <p:transition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340768"/>
            <a:ext cx="4038600" cy="5014157"/>
          </a:xfrm>
        </p:spPr>
        <p:txBody>
          <a:bodyPr/>
          <a:lstStyle/>
          <a:p>
            <a:pPr>
              <a:buNone/>
            </a:pPr>
            <a:r>
              <a:rPr lang="ru-RU" b="1" i="1" dirty="0" smtClean="0"/>
              <a:t>3. Что такое «социальный конфликт»? </a:t>
            </a:r>
            <a:br>
              <a:rPr lang="ru-RU" b="1" i="1" dirty="0" smtClean="0"/>
            </a:br>
            <a:endParaRPr lang="ru-RU" b="1" i="1" dirty="0" smtClean="0"/>
          </a:p>
          <a:p>
            <a:pPr>
              <a:buNone/>
            </a:pPr>
            <a:endParaRPr lang="ru-RU" b="1" i="1" dirty="0" smtClean="0"/>
          </a:p>
          <a:p>
            <a:endParaRPr lang="ru-RU" b="1" i="1" dirty="0" smtClean="0"/>
          </a:p>
          <a:p>
            <a:pPr>
              <a:buNone/>
            </a:pPr>
            <a:r>
              <a:rPr lang="ru-RU" b="1" i="1" dirty="0" smtClean="0"/>
              <a:t>4.Конфликт это явление позитивное или негативное?</a:t>
            </a:r>
            <a:endParaRPr lang="ru-RU" dirty="0"/>
          </a:p>
        </p:txBody>
      </p:sp>
      <p:pic>
        <p:nvPicPr>
          <p:cNvPr id="5" name="Содержимое 4" descr="Девушка.Ру * Просмотр темы - Art. Такой какой есть."/>
          <p:cNvPicPr>
            <a:picLocks noGrp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427984" y="3933056"/>
            <a:ext cx="4320480" cy="2448272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ffectLst>
            <a:glow rad="101600">
              <a:srgbClr val="FFC000">
                <a:alpha val="60000"/>
              </a:srgbClr>
            </a:glow>
          </a:effectLst>
        </p:spPr>
      </p:pic>
      <p:pic>
        <p:nvPicPr>
          <p:cNvPr id="15362" name="Picture 2" descr="Записи с тегом Всё обо всём от Гуррри : LiveInternet - Росси…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399560" y="1052737"/>
            <a:ext cx="4348903" cy="2448272"/>
          </a:xfrm>
          <a:prstGeom prst="rect">
            <a:avLst/>
          </a:prstGeom>
          <a:noFill/>
          <a:ln>
            <a:solidFill>
              <a:schemeClr val="bg2">
                <a:lumMod val="50000"/>
              </a:schemeClr>
            </a:solidFill>
          </a:ln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</p:pic>
    </p:spTree>
  </p:cSld>
  <p:clrMapOvr>
    <a:masterClrMapping/>
  </p:clrMapOvr>
  <p:transition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648072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По </a:t>
            </a:r>
            <a:r>
              <a:rPr lang="ru-RU" i="1" dirty="0" smtClean="0"/>
              <a:t>У. Линкольну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179512" y="836712"/>
            <a:ext cx="4316288" cy="5518213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ru-RU" sz="1600" b="1" i="1" dirty="0" smtClean="0">
                <a:solidFill>
                  <a:schemeClr val="bg2">
                    <a:lumMod val="50000"/>
                  </a:schemeClr>
                </a:solidFill>
              </a:rPr>
              <a:t>Положительное воздействие конфликта проявляется в следующем:</a:t>
            </a:r>
          </a:p>
          <a:p>
            <a:pPr lvl="0"/>
            <a:r>
              <a:rPr lang="ru-RU" sz="1600" dirty="0" smtClean="0"/>
              <a:t>конфликт ускоряет процесс самосознания;</a:t>
            </a:r>
          </a:p>
          <a:p>
            <a:pPr lvl="0"/>
            <a:r>
              <a:rPr lang="ru-RU" sz="1600" dirty="0" smtClean="0"/>
              <a:t>под его влиянием утверждается и подтверждается определенный набор ценностей;</a:t>
            </a:r>
          </a:p>
          <a:p>
            <a:pPr lvl="0"/>
            <a:r>
              <a:rPr lang="ru-RU" sz="1600" dirty="0" smtClean="0"/>
              <a:t>способствует осознанию общности, возникают официальные и неофициальные союзы;</a:t>
            </a:r>
          </a:p>
          <a:p>
            <a:pPr lvl="0"/>
            <a:r>
              <a:rPr lang="ru-RU" sz="1600" dirty="0" smtClean="0"/>
              <a:t>приводит к объединению единомышленников;</a:t>
            </a:r>
          </a:p>
          <a:p>
            <a:pPr lvl="0"/>
            <a:r>
              <a:rPr lang="ru-RU" sz="1600" dirty="0" smtClean="0"/>
              <a:t>способствует разрядке и отодвигает на второй план другие, несущественные конфликты;</a:t>
            </a:r>
          </a:p>
          <a:p>
            <a:pPr lvl="0"/>
            <a:r>
              <a:rPr lang="ru-RU" sz="1600" dirty="0" smtClean="0"/>
              <a:t>способствует расстановке приоритетов;</a:t>
            </a:r>
          </a:p>
          <a:p>
            <a:pPr lvl="0"/>
            <a:r>
              <a:rPr lang="ru-RU" sz="1600" dirty="0" smtClean="0"/>
              <a:t>играет роль предохранительного клапана для выхода эмоций;</a:t>
            </a:r>
          </a:p>
          <a:p>
            <a:pPr lvl="0"/>
            <a:r>
              <a:rPr lang="ru-RU" sz="1600" dirty="0" smtClean="0"/>
              <a:t>обращается внимание на недовольство или предложения, нуждающиеся в обсуждении</a:t>
            </a:r>
          </a:p>
          <a:p>
            <a:pPr lvl="0">
              <a:buNone/>
            </a:pPr>
            <a:endParaRPr lang="ru-RU" sz="1600" dirty="0" smtClean="0"/>
          </a:p>
        </p:txBody>
      </p:sp>
      <p:sp>
        <p:nvSpPr>
          <p:cNvPr id="5" name="Содержимое 4"/>
          <p:cNvSpPr>
            <a:spLocks noGrp="1"/>
          </p:cNvSpPr>
          <p:nvPr>
            <p:ph sz="half" idx="2"/>
          </p:nvPr>
        </p:nvSpPr>
        <p:spPr>
          <a:xfrm>
            <a:off x="4648200" y="908720"/>
            <a:ext cx="4038600" cy="5688632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ru-RU" sz="1600" b="1" i="1" dirty="0" smtClean="0">
                <a:solidFill>
                  <a:schemeClr val="bg2">
                    <a:lumMod val="50000"/>
                  </a:schemeClr>
                </a:solidFill>
              </a:rPr>
              <a:t>Отрицательное воздействие конфликта часто проявляется в следующем:</a:t>
            </a:r>
          </a:p>
          <a:p>
            <a:pPr lvl="0"/>
            <a:r>
              <a:rPr lang="ru-RU" sz="1600" dirty="0" smtClean="0"/>
              <a:t>конфликт представляет собой угрозу заявленным интересам сторон;</a:t>
            </a:r>
          </a:p>
          <a:p>
            <a:pPr lvl="0"/>
            <a:r>
              <a:rPr lang="ru-RU" sz="1600" dirty="0" smtClean="0"/>
              <a:t>он угрожает социальной системе;</a:t>
            </a:r>
          </a:p>
          <a:p>
            <a:pPr lvl="0"/>
            <a:r>
              <a:rPr lang="ru-RU" sz="1600" dirty="0" smtClean="0"/>
              <a:t>препятствует быстрому осуществлению перемен;</a:t>
            </a:r>
          </a:p>
          <a:p>
            <a:pPr lvl="0"/>
            <a:r>
              <a:rPr lang="ru-RU" sz="1600" dirty="0" smtClean="0"/>
              <a:t>приводит к потере поддержки;</a:t>
            </a:r>
          </a:p>
          <a:p>
            <a:pPr lvl="0"/>
            <a:r>
              <a:rPr lang="ru-RU" sz="1600" dirty="0" smtClean="0"/>
              <a:t>вместо тщательно взвешенного ответа он ведет к быстрому действию;</a:t>
            </a:r>
          </a:p>
          <a:p>
            <a:pPr lvl="0"/>
            <a:r>
              <a:rPr lang="ru-RU" sz="1600" dirty="0" smtClean="0"/>
              <a:t>вследствие конфликта подрывается доверие сторон друг к другу;</a:t>
            </a:r>
          </a:p>
          <a:p>
            <a:pPr lvl="0"/>
            <a:r>
              <a:rPr lang="ru-RU" sz="1600" dirty="0" smtClean="0"/>
              <a:t>вызывает разобщенность среди тех, кто нуждается в единстве;</a:t>
            </a:r>
          </a:p>
          <a:p>
            <a:pPr lvl="0"/>
            <a:r>
              <a:rPr lang="ru-RU" sz="1600" dirty="0" smtClean="0"/>
              <a:t>в результате конфликта подрывается процесс формирования союзов и коалиций;</a:t>
            </a:r>
          </a:p>
          <a:p>
            <a:pPr lvl="0"/>
            <a:r>
              <a:rPr lang="ru-RU" sz="1600" dirty="0" smtClean="0"/>
              <a:t>конфликт имеет тенденцию к углублению и расширению;</a:t>
            </a:r>
          </a:p>
          <a:p>
            <a:pPr>
              <a:buNone/>
            </a:pPr>
            <a:endParaRPr lang="ru-RU" sz="1600" dirty="0"/>
          </a:p>
        </p:txBody>
      </p:sp>
    </p:spTree>
  </p:cSld>
  <p:clrMapOvr>
    <a:masterClrMapping/>
  </p:clrMapOvr>
  <p:transition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988840"/>
            <a:ext cx="8305800" cy="2808312"/>
          </a:xfrm>
        </p:spPr>
        <p:txBody>
          <a:bodyPr>
            <a:noAutofit/>
          </a:bodyPr>
          <a:lstStyle/>
          <a:p>
            <a:pPr algn="ctr"/>
            <a:r>
              <a:rPr lang="ru-RU" sz="7200" dirty="0" smtClean="0">
                <a:latin typeface="+mn-lt"/>
              </a:rPr>
              <a:t/>
            </a:r>
            <a:br>
              <a:rPr lang="ru-RU" sz="7200" dirty="0" smtClean="0">
                <a:latin typeface="+mn-lt"/>
              </a:rPr>
            </a:br>
            <a:r>
              <a:rPr lang="ru-RU" sz="7200" dirty="0" smtClean="0">
                <a:latin typeface="+mn-lt"/>
              </a:rPr>
              <a:t>Виды </a:t>
            </a:r>
            <a:br>
              <a:rPr lang="ru-RU" sz="7200" dirty="0" smtClean="0">
                <a:latin typeface="+mn-lt"/>
              </a:rPr>
            </a:br>
            <a:r>
              <a:rPr lang="ru-RU" sz="7200" dirty="0" smtClean="0">
                <a:latin typeface="+mn-lt"/>
              </a:rPr>
              <a:t>социальных конфликтов</a:t>
            </a:r>
            <a:endParaRPr lang="ru-RU" sz="7200" dirty="0">
              <a:latin typeface="+mn-lt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>
            <a:normAutofit fontScale="90000"/>
          </a:bodyPr>
          <a:lstStyle/>
          <a:p>
            <a:pPr marL="179388" indent="449263"/>
            <a:r>
              <a:rPr lang="ru-RU" sz="4800" i="1" dirty="0" smtClean="0">
                <a:latin typeface="+mn-lt"/>
              </a:rPr>
              <a:t>Виды конфликтов</a:t>
            </a:r>
            <a:r>
              <a:rPr lang="ru-RU" sz="3200" dirty="0" smtClean="0">
                <a:latin typeface="+mn-lt"/>
              </a:rPr>
              <a:t>:</a:t>
            </a:r>
            <a:br>
              <a:rPr lang="ru-RU" sz="3200" dirty="0" smtClean="0">
                <a:latin typeface="+mn-lt"/>
              </a:rPr>
            </a:br>
            <a:r>
              <a:rPr lang="ru-RU" sz="3200" dirty="0" smtClean="0">
                <a:latin typeface="+mn-lt"/>
              </a:rPr>
              <a:t/>
            </a:r>
            <a:br>
              <a:rPr lang="ru-RU" sz="3200" dirty="0" smtClean="0">
                <a:latin typeface="+mn-lt"/>
              </a:rPr>
            </a:br>
            <a:r>
              <a:rPr lang="ru-RU" sz="3200" dirty="0" smtClean="0">
                <a:latin typeface="+mn-lt"/>
              </a:rPr>
              <a:t>•</a:t>
            </a:r>
            <a:r>
              <a:rPr lang="ru-RU" sz="3200" b="1" i="1" dirty="0" smtClean="0">
                <a:latin typeface="+mn-lt"/>
              </a:rPr>
              <a:t>Внутриличностные конфликты </a:t>
            </a:r>
            <a:r>
              <a:rPr lang="ru-RU" sz="3200" dirty="0" smtClean="0">
                <a:latin typeface="+mn-lt"/>
              </a:rPr>
              <a:t>происходят в сознании человека, когда ему необходимо принять то или иное решение.</a:t>
            </a:r>
            <a:r>
              <a:rPr lang="ru-RU" sz="3200" dirty="0" smtClean="0"/>
              <a:t/>
            </a:r>
            <a:br>
              <a:rPr lang="ru-RU" sz="3200" dirty="0" smtClean="0"/>
            </a:br>
            <a:r>
              <a:rPr lang="ru-RU" sz="3200" dirty="0" smtClean="0"/>
              <a:t/>
            </a:r>
            <a:br>
              <a:rPr lang="ru-RU" sz="3200" dirty="0" smtClean="0"/>
            </a:br>
            <a:r>
              <a:rPr lang="ru-RU" sz="3200" dirty="0" smtClean="0"/>
              <a:t/>
            </a:r>
            <a:br>
              <a:rPr lang="ru-RU" sz="3200" dirty="0" smtClean="0"/>
            </a:br>
            <a:r>
              <a:rPr lang="ru-RU" sz="3200" dirty="0" smtClean="0"/>
              <a:t/>
            </a:r>
            <a:br>
              <a:rPr lang="ru-RU" sz="3200" dirty="0" smtClean="0"/>
            </a:br>
            <a:r>
              <a:rPr lang="ru-RU" sz="3200" dirty="0" smtClean="0"/>
              <a:t/>
            </a:r>
            <a:br>
              <a:rPr lang="ru-RU" sz="3200" dirty="0" smtClean="0"/>
            </a:br>
            <a:r>
              <a:rPr lang="ru-RU" sz="3200" dirty="0" smtClean="0"/>
              <a:t/>
            </a:r>
            <a:br>
              <a:rPr lang="ru-RU" sz="3200" dirty="0" smtClean="0"/>
            </a:br>
            <a:r>
              <a:rPr lang="ru-RU" sz="3200" dirty="0" smtClean="0"/>
              <a:t/>
            </a:r>
            <a:br>
              <a:rPr lang="ru-RU" sz="3200" dirty="0" smtClean="0"/>
            </a:br>
            <a:r>
              <a:rPr lang="ru-RU" sz="3200" dirty="0" smtClean="0">
                <a:latin typeface="+mn-lt"/>
              </a:rPr>
              <a:t>•</a:t>
            </a:r>
            <a:r>
              <a:rPr lang="ru-RU" sz="3200" b="1" i="1" dirty="0" smtClean="0">
                <a:latin typeface="+mn-lt"/>
              </a:rPr>
              <a:t>Межличностные конфликты </a:t>
            </a:r>
            <a:r>
              <a:rPr lang="ru-RU" sz="3200" dirty="0" smtClean="0">
                <a:latin typeface="+mn-lt"/>
              </a:rPr>
              <a:t>— это столкновение двух и более людей. </a:t>
            </a: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 smtClean="0"/>
              <a:t/>
            </a:r>
            <a:br>
              <a:rPr lang="ru-RU" sz="2000" dirty="0" smtClean="0"/>
            </a:br>
            <a:endParaRPr lang="ru-RU" sz="2000" dirty="0"/>
          </a:p>
        </p:txBody>
      </p:sp>
      <p:pic>
        <p:nvPicPr>
          <p:cNvPr id="1026" name="Picture 2" descr="C:\Users\user\Desktop\confli111ct1-300x177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55776" y="2780928"/>
            <a:ext cx="3940348" cy="232480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773</TotalTime>
  <Words>263</Words>
  <Application>Microsoft Office PowerPoint</Application>
  <PresentationFormat>Экран (4:3)</PresentationFormat>
  <Paragraphs>73</Paragraphs>
  <Slides>22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22</vt:i4>
      </vt:variant>
    </vt:vector>
  </HeadingPairs>
  <TitlesOfParts>
    <vt:vector size="23" baseType="lpstr">
      <vt:lpstr>Поток</vt:lpstr>
      <vt:lpstr>Конфликты.  Виды конфликтов.</vt:lpstr>
      <vt:lpstr>    </vt:lpstr>
      <vt:lpstr>КОНФЛИКТ — столкновение противоположно направленных целей, интересов, позиций, мнений или взглядов людей.</vt:lpstr>
      <vt:lpstr>  </vt:lpstr>
      <vt:lpstr>Конфликт чаще всего рассматривается как конкуренция в удовлетворении интересов. </vt:lpstr>
      <vt:lpstr>Слайд 6</vt:lpstr>
      <vt:lpstr>По У. Линкольну</vt:lpstr>
      <vt:lpstr> Виды  социальных конфликтов</vt:lpstr>
      <vt:lpstr>Виды конфликтов:  •Внутриличностные конфликты происходят в сознании человека, когда ему необходимо принять то или иное решение.       •Межличностные конфликты — это столкновение двух и более людей.   </vt:lpstr>
      <vt:lpstr> •Социальные конфликты происходят между группами людей.  •Политические конфликты возникают между властными субъектами.</vt:lpstr>
      <vt:lpstr>•Экономические конфликты возникают между субъектами экономической деятельности по поводу распределения ресурсов и рынков сбыта.  </vt:lpstr>
      <vt:lpstr>•Культурные конфликты возникают между приверженцами разных культурных ценностей (например, по поводу направления в музыке, литературе, искусстве, которое неодинаково оценивается участниками конфликта).  </vt:lpstr>
      <vt:lpstr>       •Религиозные конфликты  представляют собой столкновение разных конфессий по поводу вопросов религии.</vt:lpstr>
      <vt:lpstr>•Этнические конфликты проявляются в противоборстве разных этнических групп.</vt:lpstr>
      <vt:lpstr>Стадии конфликта</vt:lpstr>
      <vt:lpstr>Существуют три стадии конфликта: -предконфликтная, - непосредственно конфликт  -разрешение конфликта</vt:lpstr>
      <vt:lpstr>Предконфликтная стадия может быть довольно продолжительной. В ходе нее накапливаются противоречия, нагнетается эмоциональное напряжение, определяется объект конфликта, т.е. то явление, предмет, отношение и т.д., которое одинаково высоко ценится обеими конфликтующими сторонами. На этой стадии возможно разрешение ситуации мирным путем, без воздействия на соперника. </vt:lpstr>
      <vt:lpstr>На второй стадии стороны переходят к активным враждебным действиям. Они могут носить характер открытого столкновения, а могут содержать скрытые от противника акции, имеющие целью навязать ему определенный образ поведения.</vt:lpstr>
      <vt:lpstr>Стадия разрешения конфликта связана с прекращением враждебных действий сторон в связи с устранением причин конфликта. Если причины не устранены, а участники конфликта прекратили активные действия по отношению друг к другу, то в этом случае можно говорить только о приостановлении конфликта.</vt:lpstr>
      <vt:lpstr>    </vt:lpstr>
      <vt:lpstr>Практическое задание</vt:lpstr>
      <vt:lpstr> План: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Конфликты.  Виды конфликтов.</dc:title>
  <dc:creator>Макс  182-20</dc:creator>
  <cp:lastModifiedBy>1</cp:lastModifiedBy>
  <cp:revision>25</cp:revision>
  <dcterms:created xsi:type="dcterms:W3CDTF">2014-12-03T17:33:26Z</dcterms:created>
  <dcterms:modified xsi:type="dcterms:W3CDTF">2015-11-28T13:15:33Z</dcterms:modified>
</cp:coreProperties>
</file>