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60" r:id="rId4"/>
    <p:sldId id="258" r:id="rId5"/>
    <p:sldId id="259" r:id="rId6"/>
    <p:sldId id="264" r:id="rId7"/>
    <p:sldId id="263" r:id="rId8"/>
    <p:sldId id="265" r:id="rId9"/>
    <p:sldId id="266" r:id="rId10"/>
    <p:sldId id="267" r:id="rId11"/>
    <p:sldId id="268" r:id="rId12"/>
    <p:sldId id="269" r:id="rId13"/>
    <p:sldId id="270" r:id="rId14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6D1200-7131-48B2-855E-D6FA83DEF396}" type="datetimeFigureOut">
              <a:rPr lang="ru-RU" smtClean="0"/>
              <a:t>11.12.2015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EF3007-BA01-4201-A7BE-105F0ABBDB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66936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2107D5-B51C-4BBD-99F0-58A0128D017C}" type="datetimeFigureOut">
              <a:rPr lang="ru-RU" smtClean="0"/>
              <a:t>11.12.2015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79FC7F-2302-4DAA-8E00-2C4785C176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020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53FE0-1AEF-48FC-8B27-7CE165AFACC7}" type="datetime1">
              <a:rPr lang="ru-RU" smtClean="0"/>
              <a:t>11.12.2015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BB39E3B-5FEA-44BF-9DCF-CAF5118D2BC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25CB8-FF60-4F2B-893E-B0E441596456}" type="datetime1">
              <a:rPr lang="ru-RU" smtClean="0"/>
              <a:t>11.12.2015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39E3B-5FEA-44BF-9DCF-CAF5118D2BC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FBB39E3B-5FEA-44BF-9DCF-CAF5118D2BC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9A019-E502-4607-B809-7AE29D7B425E}" type="datetime1">
              <a:rPr lang="ru-RU" smtClean="0"/>
              <a:t>11.12.2015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87C1E-F1FE-469A-87B7-40EC5371D24C}" type="datetime1">
              <a:rPr lang="ru-RU" smtClean="0"/>
              <a:t>11.12.2015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FBB39E3B-5FEA-44BF-9DCF-CAF5118D2BC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51B9-5003-4294-B63D-00712007B13F}" type="datetime1">
              <a:rPr lang="ru-RU" smtClean="0"/>
              <a:t>11.12.2015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BB39E3B-5FEA-44BF-9DCF-CAF5118D2BC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83978D5-014A-4F80-B831-8E9B017594C9}" type="datetime1">
              <a:rPr lang="ru-RU" smtClean="0"/>
              <a:t>11.12.2015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39E3B-5FEA-44BF-9DCF-CAF5118D2BC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77944-689F-4C51-9364-D9FC5114D1A6}" type="datetime1">
              <a:rPr lang="ru-RU" smtClean="0"/>
              <a:t>11.12.2015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FBB39E3B-5FEA-44BF-9DCF-CAF5118D2BC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01CB-9698-4DDE-8651-B4F974A05B8A}" type="datetime1">
              <a:rPr lang="ru-RU" smtClean="0"/>
              <a:t>11.12.2015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FBB39E3B-5FEA-44BF-9DCF-CAF5118D2BC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A48B5-2746-406A-878B-55C1E11F504A}" type="datetime1">
              <a:rPr lang="ru-RU" smtClean="0"/>
              <a:t>11.12.2015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BB39E3B-5FEA-44BF-9DCF-CAF5118D2BC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BB39E3B-5FEA-44BF-9DCF-CAF5118D2BC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8D0A4-F536-44EF-BDB9-45A2753D1102}" type="datetime1">
              <a:rPr lang="ru-RU" smtClean="0"/>
              <a:t>11.12.2015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FBB39E3B-5FEA-44BF-9DCF-CAF5118D2BC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BDFA9D5-2907-4D3F-8200-C755DDCC2595}" type="datetime1">
              <a:rPr lang="ru-RU" smtClean="0"/>
              <a:t>11.12.2015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D9546D1-DE69-424A-AA28-32AB5AE87AAF}" type="datetime1">
              <a:rPr lang="ru-RU" smtClean="0"/>
              <a:t>11.12.2015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BB39E3B-5FEA-44BF-9DCF-CAF5118D2BC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67744" y="2780928"/>
            <a:ext cx="6400800" cy="1752600"/>
          </a:xfrm>
        </p:spPr>
        <p:txBody>
          <a:bodyPr/>
          <a:lstStyle/>
          <a:p>
            <a:pPr algn="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</a:rPr>
              <a:t>«</a:t>
            </a:r>
            <a:r>
              <a:rPr lang="ru-RU" dirty="0" smtClean="0">
                <a:solidFill>
                  <a:schemeClr val="tx1"/>
                </a:solidFill>
              </a:rPr>
              <a:t>Когда человек хочет узнать - он исследует, когда он хочет спрятаться от тревог жизни - он выдумывает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</a:rPr>
              <a:t>» </a:t>
            </a:r>
          </a:p>
          <a:p>
            <a:pPr algn="r" eaLnBrk="0" hangingPunct="0">
              <a:lnSpc>
                <a:spcPct val="90000"/>
              </a:lnSpc>
            </a:pPr>
            <a:endParaRPr lang="ru-RU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algn="r" eaLnBrk="0" hangingPunct="0">
              <a:lnSpc>
                <a:spcPct val="90000"/>
              </a:lnSpc>
            </a:pP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</a:rPr>
              <a:t>(Максим Горький, советский писатель)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Методы научного исследования</a:t>
            </a:r>
            <a:endParaRPr lang="ru-RU" dirty="0"/>
          </a:p>
        </p:txBody>
      </p:sp>
      <p:pic>
        <p:nvPicPr>
          <p:cNvPr id="4" name="Picture 1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3501008"/>
            <a:ext cx="1584176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995936" y="4869160"/>
            <a:ext cx="47525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/>
              <a:t>Смирнова Валентина Александровна</a:t>
            </a:r>
          </a:p>
          <a:p>
            <a:pPr algn="r"/>
            <a:r>
              <a:rPr lang="ru-RU" dirty="0" smtClean="0"/>
              <a:t>СПб ГБОУ СПО «Колледж строительной индустрии и городского хозяйства», г. Санкт-Петербург,  преподаватель психолого-педагогических дисциплин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1.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Приведите примеры использования архитектором методов исследования </a:t>
            </a:r>
          </a:p>
        </p:txBody>
      </p:sp>
      <p:pic>
        <p:nvPicPr>
          <p:cNvPr id="20482" name="Picture 2" descr="http://www.achimmenges.net/icd-imagedb/FAZ_Pavili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293096"/>
            <a:ext cx="2423592" cy="1817694"/>
          </a:xfrm>
          <a:prstGeom prst="rect">
            <a:avLst/>
          </a:prstGeom>
          <a:noFill/>
        </p:spPr>
      </p:pic>
      <p:pic>
        <p:nvPicPr>
          <p:cNvPr id="20484" name="Picture 4" descr="http://www.worldarchitecturenews.com/news_images/14910_5_marine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8144" y="4221088"/>
            <a:ext cx="2789040" cy="1872208"/>
          </a:xfrm>
          <a:prstGeom prst="rect">
            <a:avLst/>
          </a:prstGeom>
          <a:noFill/>
        </p:spPr>
      </p:pic>
      <p:pic>
        <p:nvPicPr>
          <p:cNvPr id="20486" name="Picture 6" descr="http://www.e-architect.co.uk/images/jpgs/china/haxi_office_building_x300910_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3848" y="2636912"/>
            <a:ext cx="2345532" cy="1563688"/>
          </a:xfrm>
          <a:prstGeom prst="rect">
            <a:avLst/>
          </a:prstGeom>
          <a:noFill/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39E3B-5FEA-44BF-9DCF-CAF5118D2BCA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2.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Определите методы, которые можно использовать при организации исследования по  следующим темам:</a:t>
            </a:r>
          </a:p>
          <a:p>
            <a:pPr>
              <a:buFontTx/>
              <a:buChar char="-"/>
            </a:pPr>
            <a:r>
              <a:rPr lang="ru-RU" dirty="0" smtClean="0"/>
              <a:t>В поисках идеального города</a:t>
            </a:r>
          </a:p>
          <a:p>
            <a:pPr>
              <a:buFontTx/>
              <a:buChar char="-"/>
            </a:pPr>
            <a:r>
              <a:rPr lang="ru-RU" dirty="0" smtClean="0"/>
              <a:t>Определение влажности воздуха в помещении и его влияние на самочувствие человека</a:t>
            </a:r>
          </a:p>
          <a:p>
            <a:pPr>
              <a:buFontTx/>
              <a:buChar char="-"/>
            </a:pPr>
            <a:r>
              <a:rPr lang="ru-RU" dirty="0" smtClean="0"/>
              <a:t> Как люди выбирают профессию</a:t>
            </a:r>
          </a:p>
          <a:p>
            <a:pPr>
              <a:buFontTx/>
              <a:buChar char="-"/>
            </a:pPr>
            <a:r>
              <a:rPr lang="ru-RU" dirty="0" smtClean="0"/>
              <a:t>Роль отметки в учебной деятельности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39E3B-5FEA-44BF-9DCF-CAF5118D2BCA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3.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1) заполните карту наблюдений; 2) составьте анкету с учетом основных требований к ее содержанию.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39E3B-5FEA-44BF-9DCF-CAF5118D2BCA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39E3B-5FEA-44BF-9DCF-CAF5118D2BCA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Метод - это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sz="3200" dirty="0" smtClean="0"/>
              <a:t>(от греч. </a:t>
            </a:r>
            <a:r>
              <a:rPr lang="ru-RU" sz="3200" dirty="0" err="1" smtClean="0"/>
              <a:t>мetodos</a:t>
            </a:r>
            <a:r>
              <a:rPr lang="ru-RU" sz="3200" dirty="0" smtClean="0"/>
              <a:t> — путь к чему-либо) — </a:t>
            </a:r>
            <a:r>
              <a:rPr lang="ru-RU" sz="3200" i="1" dirty="0" smtClean="0"/>
              <a:t>это </a:t>
            </a:r>
            <a:r>
              <a:rPr lang="ru-RU" sz="3200" b="1" i="1" dirty="0" smtClean="0"/>
              <a:t>способ</a:t>
            </a:r>
            <a:r>
              <a:rPr lang="ru-RU" sz="3200" i="1" dirty="0" smtClean="0"/>
              <a:t> деятельности в любой ее форме;</a:t>
            </a:r>
          </a:p>
          <a:p>
            <a:r>
              <a:rPr lang="ru-RU" sz="3200" i="1" dirty="0" smtClean="0"/>
              <a:t>нормативная </a:t>
            </a:r>
            <a:r>
              <a:rPr lang="ru-RU" sz="3200" b="1" i="1" dirty="0" smtClean="0"/>
              <a:t>модель</a:t>
            </a:r>
            <a:r>
              <a:rPr lang="ru-RU" sz="3200" i="1" dirty="0" smtClean="0"/>
              <a:t> исследовательской деятельности;</a:t>
            </a:r>
          </a:p>
          <a:p>
            <a:r>
              <a:rPr lang="ru-RU" sz="3200" b="1" i="1" dirty="0" smtClean="0"/>
              <a:t>способ</a:t>
            </a:r>
            <a:r>
              <a:rPr lang="ru-RU" sz="3200" i="1" dirty="0" smtClean="0"/>
              <a:t> (определенная последовательность действий, приемов, операций) познания объективной действительности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39E3B-5FEA-44BF-9DCF-CAF5118D2BCA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Методология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учение о принципах построения, формах и способах научно-исследовательской деятельности;</a:t>
            </a:r>
          </a:p>
          <a:p>
            <a:r>
              <a:rPr lang="ru-RU" dirty="0" smtClean="0"/>
              <a:t>учение о методе.</a:t>
            </a:r>
            <a:endParaRPr lang="ru-RU" dirty="0"/>
          </a:p>
        </p:txBody>
      </p:sp>
      <p:pic>
        <p:nvPicPr>
          <p:cNvPr id="2050" name="Picture 2" descr="http://www.photoline.ru/critic/picpart/1051/105144889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2708920"/>
            <a:ext cx="2968005" cy="2325520"/>
          </a:xfrm>
          <a:prstGeom prst="rect">
            <a:avLst/>
          </a:prstGeom>
          <a:noFill/>
        </p:spPr>
      </p:pic>
      <p:pic>
        <p:nvPicPr>
          <p:cNvPr id="2052" name="Picture 4" descr="http://news-xl.net/uploads/posts/2013-09/1378506703_kaliforniyskie-uchenye-sozdali-okoshko-v-moz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3645024"/>
            <a:ext cx="2867021" cy="2304256"/>
          </a:xfrm>
          <a:prstGeom prst="rect">
            <a:avLst/>
          </a:prstGeom>
          <a:noFill/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39E3B-5FEA-44BF-9DCF-CAF5118D2BCA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dirty="0" smtClean="0"/>
              <a:t>Эмпирические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pPr algn="ctr"/>
            <a:r>
              <a:rPr lang="ru-RU" dirty="0" smtClean="0"/>
              <a:t>Теоретические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это методы, следуя которым, исследователь реально взаимодействует с исследуемым как объектом исследования (беседа, эксперимент) или с "продуктом" деятельности последнего (архивный метод, наблюдение, измерение, опрос)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это методы, следуя которым, исследователь "взаимодействует" с моделью объекта исследования, которая формируется в его воображении, то есть с "мыслительной" моделью.</a:t>
            </a: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Методы познания (исследования)</a:t>
            </a:r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39E3B-5FEA-44BF-9DCF-CAF5118D2BCA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Эмпирические методы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2400" b="1" i="1" u="sng" dirty="0" smtClean="0"/>
              <a:t>Наблюдение </a:t>
            </a:r>
            <a:r>
              <a:rPr lang="ru-RU" sz="2400" dirty="0" smtClean="0"/>
              <a:t>- </a:t>
            </a:r>
            <a:r>
              <a:rPr lang="ru-RU" sz="2400" dirty="0" smtClean="0">
                <a:solidFill>
                  <a:srgbClr val="444444"/>
                </a:solidFill>
                <a:latin typeface="Trebuchet MS" pitchFamily="34" charset="0"/>
                <a:cs typeface="Times New Roman" pitchFamily="18" charset="0"/>
              </a:rPr>
              <a:t>это целенаправленное, организованное восприятие предметов и явлений для сбора фактов.</a:t>
            </a:r>
          </a:p>
          <a:p>
            <a:r>
              <a:rPr lang="ru-RU" sz="2400" b="1" i="1" u="sng" dirty="0" smtClean="0">
                <a:solidFill>
                  <a:srgbClr val="444444"/>
                </a:solidFill>
                <a:latin typeface="Georgia" pitchFamily="18" charset="0"/>
                <a:cs typeface="Times New Roman" pitchFamily="18" charset="0"/>
              </a:rPr>
              <a:t>Описание</a:t>
            </a:r>
            <a:r>
              <a:rPr lang="ru-RU" sz="2400" dirty="0" smtClean="0">
                <a:solidFill>
                  <a:srgbClr val="444444"/>
                </a:solidFill>
                <a:latin typeface="Georgia" pitchFamily="18" charset="0"/>
                <a:cs typeface="Times New Roman" pitchFamily="18" charset="0"/>
              </a:rPr>
              <a:t> – фиксация средствами языка сведений об объекте.</a:t>
            </a:r>
          </a:p>
          <a:p>
            <a:r>
              <a:rPr lang="ru-RU" sz="2400" b="1" i="1" u="sng" dirty="0" smtClean="0">
                <a:solidFill>
                  <a:srgbClr val="444444"/>
                </a:solidFill>
                <a:latin typeface="Georgia" pitchFamily="18" charset="0"/>
                <a:cs typeface="Times New Roman" pitchFamily="18" charset="0"/>
              </a:rPr>
              <a:t>Измерение</a:t>
            </a:r>
            <a:r>
              <a:rPr lang="ru-RU" sz="2400" dirty="0" smtClean="0">
                <a:solidFill>
                  <a:srgbClr val="444444"/>
                </a:solidFill>
                <a:latin typeface="Georgia" pitchFamily="18" charset="0"/>
                <a:cs typeface="Times New Roman" pitchFamily="18" charset="0"/>
              </a:rPr>
              <a:t> – сравнение объектов по каким-либо свойствам и сторонам.</a:t>
            </a:r>
          </a:p>
          <a:p>
            <a:r>
              <a:rPr lang="ru-RU" sz="2400" b="1" i="1" u="sng" dirty="0" smtClean="0">
                <a:solidFill>
                  <a:srgbClr val="444444"/>
                </a:solidFill>
                <a:latin typeface="Georgia" pitchFamily="18" charset="0"/>
                <a:cs typeface="Times New Roman" pitchFamily="18" charset="0"/>
              </a:rPr>
              <a:t>Эксперимент</a:t>
            </a:r>
            <a:r>
              <a:rPr lang="ru-RU" sz="2400" dirty="0" smtClean="0">
                <a:solidFill>
                  <a:srgbClr val="444444"/>
                </a:solidFill>
                <a:latin typeface="Georgia" pitchFamily="18" charset="0"/>
                <a:cs typeface="Times New Roman" pitchFamily="18" charset="0"/>
              </a:rPr>
              <a:t> – наблюдение в специально создаваемых и контролируемых условиях.</a:t>
            </a:r>
          </a:p>
          <a:p>
            <a:r>
              <a:rPr lang="ru-RU" sz="2400" b="1" i="1" u="sng" dirty="0" smtClean="0">
                <a:solidFill>
                  <a:srgbClr val="444444"/>
                </a:solidFill>
                <a:latin typeface="Georgia" pitchFamily="18" charset="0"/>
                <a:cs typeface="Times New Roman" pitchFamily="18" charset="0"/>
              </a:rPr>
              <a:t>Сравнение</a:t>
            </a:r>
            <a:r>
              <a:rPr lang="ru-RU" sz="2400" dirty="0" smtClean="0">
                <a:solidFill>
                  <a:srgbClr val="444444"/>
                </a:solidFill>
                <a:latin typeface="Georgia" pitchFamily="18" charset="0"/>
                <a:cs typeface="Times New Roman" pitchFamily="18" charset="0"/>
              </a:rPr>
              <a:t> – одновременное соотносительное исследование и оценка общих для объектов свойств и признаков.</a:t>
            </a:r>
            <a:endParaRPr lang="ru-RU" dirty="0">
              <a:latin typeface="Georgia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39E3B-5FEA-44BF-9DCF-CAF5118D2BCA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Эмпирические методы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ru-RU" b="1" i="1" u="sng" dirty="0" smtClean="0"/>
              <a:t>Моделирование</a:t>
            </a:r>
            <a:r>
              <a:rPr lang="ru-RU" dirty="0" smtClean="0"/>
              <a:t> – воспроизведение характеристик некоторого объекта на другом объекте, специально созданном для их изучения (Пример: модель фюзеляжа самолета для определения потоков воздуха).</a:t>
            </a:r>
          </a:p>
          <a:p>
            <a:r>
              <a:rPr lang="ru-RU" b="1" i="1" u="sng" dirty="0" smtClean="0"/>
              <a:t>Опросные методы </a:t>
            </a:r>
            <a:r>
              <a:rPr lang="ru-RU" dirty="0" smtClean="0"/>
              <a:t>– коммуникативный метод, заключающийся в осуществлении взаимодействия между интервьюером и респондентами (людьми, участвующими в опросе), посредством получения от субъекта ответов на заранее сформулированные вопросы.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39E3B-5FEA-44BF-9DCF-CAF5118D2BCA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Опросные методы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ru-RU" i="1" u="sng" dirty="0" smtClean="0"/>
              <a:t>Беседа</a:t>
            </a:r>
            <a:r>
              <a:rPr lang="ru-RU" dirty="0" smtClean="0"/>
              <a:t> – диалог исследователя с испытуемым по заранее разработанной программе.</a:t>
            </a:r>
          </a:p>
          <a:p>
            <a:r>
              <a:rPr lang="ru-RU" i="1" u="sng" dirty="0" smtClean="0"/>
              <a:t>Интервью</a:t>
            </a:r>
            <a:r>
              <a:rPr lang="ru-RU" dirty="0" smtClean="0"/>
              <a:t> – разновидность беседы между двумя и более людьми, при которой интервьюер задаёт вопросы своим собеседникам и получает от них ответы.</a:t>
            </a:r>
          </a:p>
          <a:p>
            <a:r>
              <a:rPr lang="ru-RU" i="1" u="sng" dirty="0" smtClean="0"/>
              <a:t>Анкетирование</a:t>
            </a:r>
            <a:r>
              <a:rPr lang="ru-RU" dirty="0" smtClean="0"/>
              <a:t> – письменный опрос, в котором общение исследователя и респондента опосредовано текстом анкеты. </a:t>
            </a:r>
            <a:r>
              <a:rPr lang="ru-RU" u="sng" dirty="0" smtClean="0"/>
              <a:t>Открытое</a:t>
            </a:r>
            <a:r>
              <a:rPr lang="ru-RU" dirty="0" smtClean="0"/>
              <a:t> (без готовых ответов на выбор) и </a:t>
            </a:r>
            <a:r>
              <a:rPr lang="ru-RU" u="sng" dirty="0" smtClean="0"/>
              <a:t>закрытое</a:t>
            </a:r>
            <a:r>
              <a:rPr lang="ru-RU" dirty="0" smtClean="0"/>
              <a:t> (каждый вопрос дает для выбора готовые ответы), а также </a:t>
            </a:r>
            <a:r>
              <a:rPr lang="ru-RU" u="sng" dirty="0" smtClean="0"/>
              <a:t>смешанное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39E3B-5FEA-44BF-9DCF-CAF5118D2BCA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Теоретические методы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i="1" u="sng" dirty="0" smtClean="0"/>
              <a:t>Формализация</a:t>
            </a:r>
            <a:r>
              <a:rPr lang="ru-RU" dirty="0" smtClean="0"/>
              <a:t> – построение абстрактных моделей, раскрывающих сущность изучаемых процессов.</a:t>
            </a:r>
          </a:p>
          <a:p>
            <a:r>
              <a:rPr lang="ru-RU" b="1" i="1" u="sng" dirty="0" smtClean="0"/>
              <a:t>Аксиоматизация</a:t>
            </a:r>
            <a:r>
              <a:rPr lang="ru-RU" dirty="0" smtClean="0"/>
              <a:t> – построение теорий на основе аксиом.</a:t>
            </a:r>
          </a:p>
          <a:p>
            <a:r>
              <a:rPr lang="ru-RU" b="1" i="1" u="sng" dirty="0" err="1" smtClean="0"/>
              <a:t>Гипотеко-дедуктивный</a:t>
            </a:r>
            <a:r>
              <a:rPr lang="ru-RU" dirty="0" smtClean="0"/>
              <a:t> – создание системы </a:t>
            </a:r>
            <a:r>
              <a:rPr lang="ru-RU" dirty="0" err="1" smtClean="0"/>
              <a:t>дедуктивно</a:t>
            </a:r>
            <a:r>
              <a:rPr lang="ru-RU" dirty="0" smtClean="0"/>
              <a:t> связанных между собой гипотез, из которых выводятся утверждения об эмпирических фактах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39E3B-5FEA-44BF-9DCF-CAF5118D2BCA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4464496" cy="6192688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4716016" y="188640"/>
            <a:ext cx="4248472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ru-RU" sz="1600" b="1" i="1" dirty="0" smtClean="0">
                <a:latin typeface="Times New Roman" pitchFamily="18" charset="0"/>
              </a:rPr>
              <a:t>Анализ</a:t>
            </a:r>
            <a:r>
              <a:rPr lang="ru-RU" sz="1600" dirty="0" smtClean="0">
                <a:latin typeface="Times New Roman" pitchFamily="18" charset="0"/>
              </a:rPr>
              <a:t> - разложение объекта на составляющие его части.</a:t>
            </a:r>
            <a:endParaRPr lang="ru-RU" sz="1600" i="1" dirty="0" smtClean="0">
              <a:latin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sz="1600" b="1" i="1" dirty="0" smtClean="0">
                <a:latin typeface="Times New Roman" pitchFamily="18" charset="0"/>
              </a:rPr>
              <a:t>Синтез</a:t>
            </a:r>
            <a:r>
              <a:rPr lang="ru-RU" sz="1600" b="1" dirty="0" smtClean="0">
                <a:latin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</a:rPr>
              <a:t> - объединение познанных в результате анализа элементов в единое целое.</a:t>
            </a:r>
            <a:endParaRPr lang="ru-RU" sz="1600" i="1" dirty="0" smtClean="0">
              <a:latin typeface="Times New Roman" pitchFamily="18" charset="0"/>
            </a:endParaRPr>
          </a:p>
          <a:p>
            <a:pPr algn="just">
              <a:lnSpc>
                <a:spcPct val="70000"/>
              </a:lnSpc>
            </a:pPr>
            <a:endParaRPr lang="ru-RU" sz="1600" i="1" dirty="0" smtClean="0">
              <a:latin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sz="1600" b="1" i="1" dirty="0" smtClean="0">
                <a:latin typeface="Times New Roman" pitchFamily="18" charset="0"/>
              </a:rPr>
              <a:t>Обобщение</a:t>
            </a:r>
            <a:r>
              <a:rPr lang="ru-RU" sz="1600" dirty="0" smtClean="0">
                <a:latin typeface="Times New Roman" pitchFamily="18" charset="0"/>
              </a:rPr>
              <a:t> - процесс мысленного перехода от единичного к о общему.</a:t>
            </a:r>
            <a:endParaRPr lang="ru-RU" sz="1600" i="1" dirty="0" smtClean="0">
              <a:latin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sz="1600" b="1" i="1" dirty="0" smtClean="0">
                <a:latin typeface="Times New Roman" pitchFamily="18" charset="0"/>
              </a:rPr>
              <a:t>Абстрагирование</a:t>
            </a:r>
            <a:r>
              <a:rPr lang="ru-RU" sz="1600" i="1" dirty="0" smtClean="0">
                <a:latin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</a:rPr>
              <a:t>- мысленное внесение определенных изменений в изучаемый объект.</a:t>
            </a:r>
            <a:endParaRPr lang="ru-RU" sz="1600" i="1" dirty="0" smtClean="0">
              <a:latin typeface="Times New Roman" pitchFamily="18" charset="0"/>
            </a:endParaRPr>
          </a:p>
          <a:p>
            <a:pPr algn="just">
              <a:lnSpc>
                <a:spcPct val="70000"/>
              </a:lnSpc>
            </a:pPr>
            <a:endParaRPr lang="ru-RU" sz="1600" i="1" dirty="0" smtClean="0">
              <a:latin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sz="1600" b="1" i="1" dirty="0" smtClean="0">
                <a:latin typeface="Times New Roman" pitchFamily="18" charset="0"/>
              </a:rPr>
              <a:t>Индукция</a:t>
            </a:r>
            <a:r>
              <a:rPr lang="ru-RU" sz="1600" dirty="0" smtClean="0">
                <a:latin typeface="Times New Roman" pitchFamily="18" charset="0"/>
              </a:rPr>
              <a:t> - процесс выведения общего положения из ряда единичных фактов. </a:t>
            </a:r>
            <a:endParaRPr lang="ru-RU" sz="1600" i="1" dirty="0" smtClean="0">
              <a:latin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sz="1600" b="1" i="1" dirty="0" smtClean="0">
                <a:latin typeface="Times New Roman" pitchFamily="18" charset="0"/>
              </a:rPr>
              <a:t>Дедукция</a:t>
            </a:r>
            <a:r>
              <a:rPr lang="ru-RU" sz="1600" i="1" dirty="0" smtClean="0">
                <a:latin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</a:rPr>
              <a:t>- процесс аналитического рассуждения от общего к частному.</a:t>
            </a:r>
            <a:endParaRPr lang="ru-RU" sz="1600" i="1" dirty="0" smtClean="0">
              <a:latin typeface="Times New Roman" pitchFamily="18" charset="0"/>
            </a:endParaRPr>
          </a:p>
          <a:p>
            <a:pPr algn="just">
              <a:lnSpc>
                <a:spcPct val="70000"/>
              </a:lnSpc>
            </a:pPr>
            <a:endParaRPr lang="ru-RU" sz="1600" i="1" dirty="0" smtClean="0">
              <a:latin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sz="1600" b="1" i="1" dirty="0" smtClean="0">
                <a:latin typeface="Times New Roman" pitchFamily="18" charset="0"/>
              </a:rPr>
              <a:t>Аналогия</a:t>
            </a:r>
            <a:r>
              <a:rPr lang="ru-RU" sz="1600" dirty="0" smtClean="0">
                <a:latin typeface="Times New Roman" pitchFamily="18" charset="0"/>
              </a:rPr>
              <a:t> – вероятное заключение о сходстве двух предметов в каком-либо признаке.</a:t>
            </a:r>
            <a:endParaRPr lang="ru-RU" sz="1600" i="1" dirty="0" smtClean="0">
              <a:latin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sz="1600" b="1" i="1" dirty="0" smtClean="0">
                <a:latin typeface="Times New Roman" pitchFamily="18" charset="0"/>
              </a:rPr>
              <a:t>Моделирование</a:t>
            </a:r>
            <a:r>
              <a:rPr lang="ru-RU" sz="1600" dirty="0" smtClean="0">
                <a:latin typeface="Times New Roman" pitchFamily="18" charset="0"/>
              </a:rPr>
              <a:t> - воспроизведение свойств объекта на специально устроенном его аналоге - модели.</a:t>
            </a:r>
            <a:endParaRPr lang="ru-RU" sz="1600" i="1" dirty="0" smtClean="0">
              <a:latin typeface="Times New Roman" pitchFamily="18" charset="0"/>
            </a:endParaRPr>
          </a:p>
          <a:p>
            <a:pPr algn="just">
              <a:lnSpc>
                <a:spcPct val="70000"/>
              </a:lnSpc>
            </a:pPr>
            <a:endParaRPr lang="ru-RU" sz="1600" i="1" dirty="0" smtClean="0">
              <a:latin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sz="1600" b="1" i="1" dirty="0" smtClean="0">
                <a:latin typeface="Times New Roman" pitchFamily="18" charset="0"/>
              </a:rPr>
              <a:t>Исторический метод</a:t>
            </a:r>
            <a:r>
              <a:rPr lang="ru-RU" sz="1600" dirty="0" smtClean="0">
                <a:latin typeface="Times New Roman" pitchFamily="18" charset="0"/>
              </a:rPr>
              <a:t> - воспроизведение истории объекта с учетом всех деталей и случайностей. </a:t>
            </a:r>
            <a:endParaRPr lang="ru-RU" sz="1600" i="1" dirty="0" smtClean="0">
              <a:latin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sz="1600" b="1" i="1" dirty="0" smtClean="0">
                <a:latin typeface="Times New Roman" pitchFamily="18" charset="0"/>
              </a:rPr>
              <a:t>Логический метод</a:t>
            </a:r>
            <a:r>
              <a:rPr lang="ru-RU" sz="1600" dirty="0" smtClean="0">
                <a:latin typeface="Times New Roman" pitchFamily="18" charset="0"/>
              </a:rPr>
              <a:t> - логическое воспроизведение истории изучаемого объекта.</a:t>
            </a:r>
            <a:endParaRPr lang="ru-RU" sz="1600" i="1" dirty="0" smtClean="0">
              <a:latin typeface="Times New Roman" pitchFamily="18" charset="0"/>
            </a:endParaRPr>
          </a:p>
          <a:p>
            <a:pPr algn="just">
              <a:lnSpc>
                <a:spcPct val="70000"/>
              </a:lnSpc>
            </a:pPr>
            <a:endParaRPr lang="ru-RU" sz="1600" i="1" dirty="0" smtClean="0">
              <a:latin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sz="1600" b="1" i="1" dirty="0" smtClean="0">
                <a:latin typeface="Times New Roman" pitchFamily="18" charset="0"/>
              </a:rPr>
              <a:t>Классификация</a:t>
            </a:r>
            <a:r>
              <a:rPr lang="ru-RU" sz="1600" dirty="0" smtClean="0">
                <a:latin typeface="Times New Roman" pitchFamily="18" charset="0"/>
              </a:rPr>
              <a:t> - распределение объектов по классам в зависимости от их общих признаков.</a:t>
            </a:r>
            <a:endParaRPr lang="ru-RU" sz="1600" dirty="0">
              <a:latin typeface="Times New Roman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39E3B-5FEA-44BF-9DCF-CAF5118D2BCA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159</TotalTime>
  <Words>514</Words>
  <Application>Microsoft Office PowerPoint</Application>
  <PresentationFormat>Экран (4:3)</PresentationFormat>
  <Paragraphs>74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Официальная</vt:lpstr>
      <vt:lpstr>Методы научного исследования</vt:lpstr>
      <vt:lpstr>Метод - это</vt:lpstr>
      <vt:lpstr>Методология</vt:lpstr>
      <vt:lpstr>Методы познания (исследования)</vt:lpstr>
      <vt:lpstr>Эмпирические методы</vt:lpstr>
      <vt:lpstr>Эмпирические методы</vt:lpstr>
      <vt:lpstr>Опросные методы</vt:lpstr>
      <vt:lpstr>Теоретические методы</vt:lpstr>
      <vt:lpstr>Презентация PowerPoint</vt:lpstr>
      <vt:lpstr>Задание 1.</vt:lpstr>
      <vt:lpstr>Задание 2.</vt:lpstr>
      <vt:lpstr>Задание 3.</vt:lpstr>
      <vt:lpstr>Презентация PowerPoint</vt:lpstr>
    </vt:vector>
  </TitlesOfParts>
  <Company>Krokoz™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Методы научного исследования</dc:title>
  <dc:creator>Алексей</dc:creator>
  <cp:lastModifiedBy>ws 210-02</cp:lastModifiedBy>
  <cp:revision>19</cp:revision>
  <cp:lastPrinted>2015-11-26T10:47:13Z</cp:lastPrinted>
  <dcterms:created xsi:type="dcterms:W3CDTF">2015-11-17T16:28:37Z</dcterms:created>
  <dcterms:modified xsi:type="dcterms:W3CDTF">2015-12-11T10:00:07Z</dcterms:modified>
</cp:coreProperties>
</file>