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D1200-7131-48B2-855E-D6FA83DEF396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F3007-BA01-4201-A7BE-105F0ABB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693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107D5-B51C-4BBD-99F0-58A0128D017C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9FC7F-2302-4DAA-8E00-2C4785C17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0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3FE0-1AEF-48FC-8B27-7CE165AFACC7}" type="datetime1">
              <a:rPr lang="ru-RU" smtClean="0"/>
              <a:t>11.12.2015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5CB8-FF60-4F2B-893E-B0E441596456}" type="datetime1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19-E502-4607-B809-7AE29D7B425E}" type="datetime1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7C1E-F1FE-469A-87B7-40EC5371D24C}" type="datetime1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1B9-5003-4294-B63D-00712007B13F}" type="datetime1">
              <a:rPr lang="ru-RU" smtClean="0"/>
              <a:t>11.12.2015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3978D5-014A-4F80-B831-8E9B017594C9}" type="datetime1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7944-689F-4C51-9364-D9FC5114D1A6}" type="datetime1">
              <a:rPr lang="ru-RU" smtClean="0"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01CB-9698-4DDE-8651-B4F974A05B8A}" type="datetime1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8B5-2746-406A-878B-55C1E11F504A}" type="datetime1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D0A4-F536-44EF-BDB9-45A2753D1102}" type="datetime1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DFA9D5-2907-4D3F-8200-C755DDCC2595}" type="datetime1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9546D1-DE69-424A-AA28-32AB5AE87AAF}" type="datetime1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39E3B-5FEA-44BF-9DCF-CAF5118D2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78092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Когда человек хочет узнать - он исследует, когда он хочет спрятаться от тревог жизни - он выдумывает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» </a:t>
            </a:r>
          </a:p>
          <a:p>
            <a:pPr algn="r" eaLnBrk="0" hangingPunct="0">
              <a:lnSpc>
                <a:spcPct val="90000"/>
              </a:lnSpc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r" eaLnBrk="0" hangingPunct="0">
              <a:lnSpc>
                <a:spcPct val="90000"/>
              </a:lnSpc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</a:rPr>
              <a:t>(Максим Горький, советский писатель)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научного исследования</a:t>
            </a:r>
            <a:endParaRPr lang="ru-RU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15841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95936" y="4869160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Смирнова Валентина Александровна</a:t>
            </a:r>
          </a:p>
          <a:p>
            <a:pPr algn="r"/>
            <a:r>
              <a:rPr lang="ru-RU" dirty="0" smtClean="0"/>
              <a:t>СПб ГБОУ СПО «Колледж строительной индустрии и городского хозяйства», г. Санкт-Петербург,  преподаватель психолого-педагогических дисциплин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Приведите примеры использования архитектором методов исследования </a:t>
            </a:r>
          </a:p>
        </p:txBody>
      </p:sp>
      <p:pic>
        <p:nvPicPr>
          <p:cNvPr id="20482" name="Picture 2" descr="http://www.achimmenges.net/icd-imagedb/FAZ_Pavil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2423592" cy="1817694"/>
          </a:xfrm>
          <a:prstGeom prst="rect">
            <a:avLst/>
          </a:prstGeom>
          <a:noFill/>
        </p:spPr>
      </p:pic>
      <p:pic>
        <p:nvPicPr>
          <p:cNvPr id="20484" name="Picture 4" descr="http://www.worldarchitecturenews.com/news_images/14910_5_marine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221088"/>
            <a:ext cx="2789040" cy="1872208"/>
          </a:xfrm>
          <a:prstGeom prst="rect">
            <a:avLst/>
          </a:prstGeom>
          <a:noFill/>
        </p:spPr>
      </p:pic>
      <p:pic>
        <p:nvPicPr>
          <p:cNvPr id="20486" name="Picture 6" descr="http://www.e-architect.co.uk/images/jpgs/china/haxi_office_building_x300910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636912"/>
            <a:ext cx="2345532" cy="1563688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Определите методы, которые можно использовать при организации исследования по  следующим темам:</a:t>
            </a:r>
          </a:p>
          <a:p>
            <a:pPr>
              <a:buFontTx/>
              <a:buChar char="-"/>
            </a:pPr>
            <a:r>
              <a:rPr lang="ru-RU" dirty="0" smtClean="0"/>
              <a:t>В поисках идеального города</a:t>
            </a:r>
          </a:p>
          <a:p>
            <a:pPr>
              <a:buFontTx/>
              <a:buChar char="-"/>
            </a:pPr>
            <a:r>
              <a:rPr lang="ru-RU" dirty="0" smtClean="0"/>
              <a:t>Определение влажности воздуха в помещении и его влияние на самочувствие человека</a:t>
            </a:r>
          </a:p>
          <a:p>
            <a:pPr>
              <a:buFontTx/>
              <a:buChar char="-"/>
            </a:pPr>
            <a:r>
              <a:rPr lang="ru-RU" dirty="0" smtClean="0"/>
              <a:t> Как люди выбирают профессию</a:t>
            </a:r>
          </a:p>
          <a:p>
            <a:pPr>
              <a:buFontTx/>
              <a:buChar char="-"/>
            </a:pPr>
            <a:r>
              <a:rPr lang="ru-RU" dirty="0" smtClean="0"/>
              <a:t>Роль отметки в учебной деятельности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1) заполните карту наблюдений; 2) составьте анкету с учетом основных требований к ее содержанию.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(от греч. </a:t>
            </a:r>
            <a:r>
              <a:rPr lang="ru-RU" sz="3200" dirty="0" err="1" smtClean="0"/>
              <a:t>мetodos</a:t>
            </a:r>
            <a:r>
              <a:rPr lang="ru-RU" sz="3200" dirty="0" smtClean="0"/>
              <a:t> — путь к чему-либо) — </a:t>
            </a:r>
            <a:r>
              <a:rPr lang="ru-RU" sz="3200" i="1" dirty="0" smtClean="0"/>
              <a:t>это </a:t>
            </a:r>
            <a:r>
              <a:rPr lang="ru-RU" sz="3200" b="1" i="1" dirty="0" smtClean="0"/>
              <a:t>способ</a:t>
            </a:r>
            <a:r>
              <a:rPr lang="ru-RU" sz="3200" i="1" dirty="0" smtClean="0"/>
              <a:t> деятельности в любой ее форме;</a:t>
            </a:r>
          </a:p>
          <a:p>
            <a:r>
              <a:rPr lang="ru-RU" sz="3200" i="1" dirty="0" smtClean="0"/>
              <a:t>нормативная </a:t>
            </a:r>
            <a:r>
              <a:rPr lang="ru-RU" sz="3200" b="1" i="1" dirty="0" smtClean="0"/>
              <a:t>модель</a:t>
            </a:r>
            <a:r>
              <a:rPr lang="ru-RU" sz="3200" i="1" dirty="0" smtClean="0"/>
              <a:t> исследовательской деятельности;</a:t>
            </a:r>
          </a:p>
          <a:p>
            <a:r>
              <a:rPr lang="ru-RU" sz="3200" b="1" i="1" dirty="0" smtClean="0"/>
              <a:t>способ</a:t>
            </a:r>
            <a:r>
              <a:rPr lang="ru-RU" sz="3200" i="1" dirty="0" smtClean="0"/>
              <a:t> (определенная последовательность действий, приемов, операций) познания объективной действительности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учение о принципах построения, формах и способах научно-исследовательской деятельности;</a:t>
            </a:r>
          </a:p>
          <a:p>
            <a:r>
              <a:rPr lang="ru-RU" dirty="0" smtClean="0"/>
              <a:t>учение о методе.</a:t>
            </a:r>
            <a:endParaRPr lang="ru-RU" dirty="0"/>
          </a:p>
        </p:txBody>
      </p:sp>
      <p:pic>
        <p:nvPicPr>
          <p:cNvPr id="2050" name="Picture 2" descr="http://www.photoline.ru/critic/picpart/1051/10514488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2968005" cy="2325520"/>
          </a:xfrm>
          <a:prstGeom prst="rect">
            <a:avLst/>
          </a:prstGeom>
          <a:noFill/>
        </p:spPr>
      </p:pic>
      <p:pic>
        <p:nvPicPr>
          <p:cNvPr id="2052" name="Picture 4" descr="http://news-xl.net/uploads/posts/2013-09/1378506703_kaliforniyskie-uchenye-sozdali-okoshko-v-moz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2867021" cy="230425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Эмпирические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Теоретические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методы, следуя которым, исследователь реально взаимодействует с исследуемым как объектом исследования (беседа, эксперимент) или с "продуктом" деятельности последнего (архивный метод, наблюдение, измерение, опрос)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методы, следуя которым, исследователь "взаимодействует" с моделью объекта исследования, которая формируется в его воображении, то есть с "мыслительной" моделью.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познания (исследования)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Эмпирические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/>
              <a:t>Наблюдение </a:t>
            </a:r>
            <a:r>
              <a:rPr lang="ru-RU" sz="2400" dirty="0" smtClean="0"/>
              <a:t>- </a:t>
            </a:r>
            <a:r>
              <a:rPr lang="ru-RU" sz="2400" dirty="0" smtClean="0">
                <a:solidFill>
                  <a:srgbClr val="444444"/>
                </a:solidFill>
                <a:latin typeface="Trebuchet MS" pitchFamily="34" charset="0"/>
                <a:cs typeface="Times New Roman" pitchFamily="18" charset="0"/>
              </a:rPr>
              <a:t>это целенаправленное, организованное восприятие предметов и явлений для сбора фактов.</a:t>
            </a:r>
          </a:p>
          <a:p>
            <a:r>
              <a:rPr lang="ru-RU" sz="2400" b="1" i="1" u="sng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Описание</a:t>
            </a:r>
            <a:r>
              <a:rPr lang="ru-RU" sz="2400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 – фиксация средствами языка сведений об объекте.</a:t>
            </a:r>
          </a:p>
          <a:p>
            <a:r>
              <a:rPr lang="ru-RU" sz="2400" b="1" i="1" u="sng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Измерение</a:t>
            </a:r>
            <a:r>
              <a:rPr lang="ru-RU" sz="2400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 – сравнение объектов по каким-либо свойствам и сторонам.</a:t>
            </a:r>
          </a:p>
          <a:p>
            <a:r>
              <a:rPr lang="ru-RU" sz="2400" b="1" i="1" u="sng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Эксперимент</a:t>
            </a:r>
            <a:r>
              <a:rPr lang="ru-RU" sz="2400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 – наблюдение в специально создаваемых и контролируемых условиях.</a:t>
            </a:r>
          </a:p>
          <a:p>
            <a:r>
              <a:rPr lang="ru-RU" sz="2400" b="1" i="1" u="sng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Сравнение</a:t>
            </a:r>
            <a:r>
              <a:rPr lang="ru-RU" sz="2400" dirty="0" smtClean="0">
                <a:solidFill>
                  <a:srgbClr val="444444"/>
                </a:solidFill>
                <a:latin typeface="Georgia" pitchFamily="18" charset="0"/>
                <a:cs typeface="Times New Roman" pitchFamily="18" charset="0"/>
              </a:rPr>
              <a:t> – одновременное соотносительное исследование и оценка общих для объектов свойств и признаков.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Эмпирические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u="sng" dirty="0" smtClean="0"/>
              <a:t>Моделирование</a:t>
            </a:r>
            <a:r>
              <a:rPr lang="ru-RU" dirty="0" smtClean="0"/>
              <a:t> – воспроизведение характеристик некоторого объекта на другом объекте, специально созданном для их изучения (Пример: модель фюзеляжа самолета для определения потоков воздуха).</a:t>
            </a:r>
          </a:p>
          <a:p>
            <a:r>
              <a:rPr lang="ru-RU" b="1" i="1" u="sng" dirty="0" smtClean="0"/>
              <a:t>Опросные методы </a:t>
            </a:r>
            <a:r>
              <a:rPr lang="ru-RU" dirty="0" smtClean="0"/>
              <a:t>– коммуникативный метод, заключающийся в осуществлении взаимодействия между интервьюером и респондентами (людьми, участвующими в опросе), посредством получения от субъекта ответов на заранее сформулированные вопросы.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Опросные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i="1" u="sng" dirty="0" smtClean="0"/>
              <a:t>Беседа</a:t>
            </a:r>
            <a:r>
              <a:rPr lang="ru-RU" dirty="0" smtClean="0"/>
              <a:t> – диалог исследователя с испытуемым по заранее разработанной программе.</a:t>
            </a:r>
          </a:p>
          <a:p>
            <a:r>
              <a:rPr lang="ru-RU" i="1" u="sng" dirty="0" smtClean="0"/>
              <a:t>Интервью</a:t>
            </a:r>
            <a:r>
              <a:rPr lang="ru-RU" dirty="0" smtClean="0"/>
              <a:t> – разновидность беседы между двумя и более людьми, при которой интервьюер задаёт вопросы своим собеседникам и получает от них ответы.</a:t>
            </a:r>
          </a:p>
          <a:p>
            <a:r>
              <a:rPr lang="ru-RU" i="1" u="sng" dirty="0" smtClean="0"/>
              <a:t>Анкетирование</a:t>
            </a:r>
            <a:r>
              <a:rPr lang="ru-RU" dirty="0" smtClean="0"/>
              <a:t> – письменный опрос, в котором общение исследователя и респондента опосредовано текстом анкеты. </a:t>
            </a:r>
            <a:r>
              <a:rPr lang="ru-RU" u="sng" dirty="0" smtClean="0"/>
              <a:t>Открытое</a:t>
            </a:r>
            <a:r>
              <a:rPr lang="ru-RU" dirty="0" smtClean="0"/>
              <a:t> (без готовых ответов на выбор) и </a:t>
            </a:r>
            <a:r>
              <a:rPr lang="ru-RU" u="sng" dirty="0" smtClean="0"/>
              <a:t>закрытое</a:t>
            </a:r>
            <a:r>
              <a:rPr lang="ru-RU" dirty="0" smtClean="0"/>
              <a:t> (каждый вопрос дает для выбора готовые ответы), а также </a:t>
            </a:r>
            <a:r>
              <a:rPr lang="ru-RU" u="sng" dirty="0" smtClean="0"/>
              <a:t>смешанное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u="sng" dirty="0" smtClean="0"/>
              <a:t>Формализация</a:t>
            </a:r>
            <a:r>
              <a:rPr lang="ru-RU" dirty="0" smtClean="0"/>
              <a:t> – построение абстрактных моделей, раскрывающих сущность изучаемых процессов.</a:t>
            </a:r>
          </a:p>
          <a:p>
            <a:r>
              <a:rPr lang="ru-RU" b="1" i="1" u="sng" dirty="0" smtClean="0"/>
              <a:t>Аксиоматизация</a:t>
            </a:r>
            <a:r>
              <a:rPr lang="ru-RU" dirty="0" smtClean="0"/>
              <a:t> – построение теорий на основе аксиом.</a:t>
            </a:r>
          </a:p>
          <a:p>
            <a:r>
              <a:rPr lang="ru-RU" b="1" i="1" u="sng" dirty="0" err="1" smtClean="0"/>
              <a:t>Гипотеко-дедуктивный</a:t>
            </a:r>
            <a:r>
              <a:rPr lang="ru-RU" dirty="0" smtClean="0"/>
              <a:t> – создание системы </a:t>
            </a:r>
            <a:r>
              <a:rPr lang="ru-RU" dirty="0" err="1" smtClean="0"/>
              <a:t>дедуктивно</a:t>
            </a:r>
            <a:r>
              <a:rPr lang="ru-RU" dirty="0" smtClean="0"/>
              <a:t> связанных между собой гипотез, из которых выводятся утверждения об эмпирических фактах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464496" cy="6192688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16016" y="188640"/>
            <a:ext cx="424847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Анализ</a:t>
            </a:r>
            <a:r>
              <a:rPr lang="ru-RU" sz="1600" dirty="0" smtClean="0">
                <a:latin typeface="Times New Roman" pitchFamily="18" charset="0"/>
              </a:rPr>
              <a:t> - разложение объекта на составляющие его части.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Синтез</a:t>
            </a:r>
            <a:r>
              <a:rPr lang="ru-RU" sz="1600" b="1" dirty="0" smtClean="0">
                <a:latin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</a:rPr>
              <a:t> - объединение познанных в результате анализа элементов в единое целое.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Обобщение</a:t>
            </a:r>
            <a:r>
              <a:rPr lang="ru-RU" sz="1600" dirty="0" smtClean="0">
                <a:latin typeface="Times New Roman" pitchFamily="18" charset="0"/>
              </a:rPr>
              <a:t> - процесс мысленного перехода от единичного к о общему.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Абстрагирование</a:t>
            </a:r>
            <a:r>
              <a:rPr lang="ru-RU" sz="1600" i="1" dirty="0" smtClean="0">
                <a:latin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</a:rPr>
              <a:t>- мысленное внесение определенных изменений в изучаемый объект.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Индукция</a:t>
            </a:r>
            <a:r>
              <a:rPr lang="ru-RU" sz="1600" dirty="0" smtClean="0">
                <a:latin typeface="Times New Roman" pitchFamily="18" charset="0"/>
              </a:rPr>
              <a:t> - процесс выведения общего положения из ряда единичных фактов. 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Дедукция</a:t>
            </a:r>
            <a:r>
              <a:rPr lang="ru-RU" sz="1600" i="1" dirty="0" smtClean="0">
                <a:latin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</a:rPr>
              <a:t>- процесс аналитического рассуждения от общего к частному.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Аналогия</a:t>
            </a:r>
            <a:r>
              <a:rPr lang="ru-RU" sz="1600" dirty="0" smtClean="0">
                <a:latin typeface="Times New Roman" pitchFamily="18" charset="0"/>
              </a:rPr>
              <a:t> – вероятное заключение о сходстве двух предметов в каком-либо признаке.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Моделирование</a:t>
            </a:r>
            <a:r>
              <a:rPr lang="ru-RU" sz="1600" dirty="0" smtClean="0">
                <a:latin typeface="Times New Roman" pitchFamily="18" charset="0"/>
              </a:rPr>
              <a:t> - воспроизведение свойств объекта на специально устроенном его аналоге - модели.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Исторический метод</a:t>
            </a:r>
            <a:r>
              <a:rPr lang="ru-RU" sz="1600" dirty="0" smtClean="0">
                <a:latin typeface="Times New Roman" pitchFamily="18" charset="0"/>
              </a:rPr>
              <a:t> - воспроизведение истории объекта с учетом всех деталей и случайностей. 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Логический метод</a:t>
            </a:r>
            <a:r>
              <a:rPr lang="ru-RU" sz="1600" dirty="0" smtClean="0">
                <a:latin typeface="Times New Roman" pitchFamily="18" charset="0"/>
              </a:rPr>
              <a:t> - логическое воспроизведение истории изучаемого объекта.</a:t>
            </a: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1600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Классификация</a:t>
            </a:r>
            <a:r>
              <a:rPr lang="ru-RU" sz="1600" dirty="0" smtClean="0">
                <a:latin typeface="Times New Roman" pitchFamily="18" charset="0"/>
              </a:rPr>
              <a:t> - распределение объектов по классам в зависимости от их общих признаков.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E3B-5FEA-44BF-9DCF-CAF5118D2BC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</TotalTime>
  <Words>514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Методы научного исследования</vt:lpstr>
      <vt:lpstr>Метод - это</vt:lpstr>
      <vt:lpstr>Методология</vt:lpstr>
      <vt:lpstr>Методы познания (исследования)</vt:lpstr>
      <vt:lpstr>Эмпирические методы</vt:lpstr>
      <vt:lpstr>Эмпирические методы</vt:lpstr>
      <vt:lpstr>Опросные методы</vt:lpstr>
      <vt:lpstr>Теоретические методы</vt:lpstr>
      <vt:lpstr>Презентация PowerPoint</vt:lpstr>
      <vt:lpstr>Задание 1.</vt:lpstr>
      <vt:lpstr>Задание 2.</vt:lpstr>
      <vt:lpstr>Задание 3.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научного исследования</dc:title>
  <dc:creator>Алексей</dc:creator>
  <cp:lastModifiedBy>ws 210-02</cp:lastModifiedBy>
  <cp:revision>19</cp:revision>
  <cp:lastPrinted>2015-11-26T10:47:13Z</cp:lastPrinted>
  <dcterms:created xsi:type="dcterms:W3CDTF">2015-11-17T16:28:37Z</dcterms:created>
  <dcterms:modified xsi:type="dcterms:W3CDTF">2015-12-11T10:00:07Z</dcterms:modified>
</cp:coreProperties>
</file>