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58" r:id="rId4"/>
    <p:sldId id="259" r:id="rId5"/>
    <p:sldId id="279" r:id="rId6"/>
    <p:sldId id="263" r:id="rId7"/>
    <p:sldId id="265" r:id="rId8"/>
    <p:sldId id="261" r:id="rId9"/>
    <p:sldId id="267" r:id="rId10"/>
    <p:sldId id="270" r:id="rId11"/>
    <p:sldId id="281" r:id="rId12"/>
    <p:sldId id="264" r:id="rId13"/>
    <p:sldId id="268" r:id="rId14"/>
    <p:sldId id="269" r:id="rId15"/>
    <p:sldId id="289" r:id="rId16"/>
    <p:sldId id="284" r:id="rId17"/>
    <p:sldId id="290" r:id="rId18"/>
    <p:sldId id="288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askerville Old Face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askerville Old Face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askerville Old Face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askerville Old Face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askerville Old Face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Baskerville Old Face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Baskerville Old Face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Baskerville Old Face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Baskerville Old Face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CC3300"/>
    <a:srgbClr val="333399"/>
    <a:srgbClr val="000099"/>
    <a:srgbClr val="000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37" autoAdjust="0"/>
    <p:restoredTop sz="94647" autoAdjust="0"/>
  </p:normalViewPr>
  <p:slideViewPr>
    <p:cSldViewPr>
      <p:cViewPr>
        <p:scale>
          <a:sx n="66" d="100"/>
          <a:sy n="66" d="100"/>
        </p:scale>
        <p:origin x="-1230" y="-9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424"/>
    </p:cViewPr>
  </p:sorterViewPr>
  <p:notesViewPr>
    <p:cSldViewPr>
      <p:cViewPr varScale="1">
        <p:scale>
          <a:sx n="35" d="100"/>
          <a:sy n="35" d="100"/>
        </p:scale>
        <p:origin x="-93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71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71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F1B24EFB-0C87-4A6F-9ED0-04E42D55D2D0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04020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945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945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945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945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945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29A45567-E9A7-4867-B3A5-B9DE4FE238F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07454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FCE6CB-B108-40C2-9733-D30C31B68DB8}" type="slidenum">
              <a:rPr lang="ru-RU"/>
              <a:pPr/>
              <a:t>5</a:t>
            </a:fld>
            <a:endParaRPr lang="ru-RU"/>
          </a:p>
        </p:txBody>
      </p:sp>
      <p:sp>
        <p:nvSpPr>
          <p:cNvPr id="19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Опыт с катушкой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95600" y="1371600"/>
            <a:ext cx="5867400" cy="2286000"/>
          </a:xfrm>
        </p:spPr>
        <p:txBody>
          <a:bodyPr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5791200" cy="14478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600" b="1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03428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0342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0343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ED4CD0F-0D2A-4930-9A10-FE8C41A66AC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03431" name="Line 7"/>
          <p:cNvSpPr>
            <a:spLocks noChangeShapeType="1"/>
          </p:cNvSpPr>
          <p:nvPr/>
        </p:nvSpPr>
        <p:spPr bwMode="auto">
          <a:xfrm>
            <a:off x="228600" y="990600"/>
            <a:ext cx="8610600" cy="0"/>
          </a:xfrm>
          <a:prstGeom prst="line">
            <a:avLst/>
          </a:prstGeom>
          <a:noFill/>
          <a:ln w="6667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103432" name="Group 8"/>
          <p:cNvGrpSpPr>
            <a:grpSpLocks/>
          </p:cNvGrpSpPr>
          <p:nvPr/>
        </p:nvGrpSpPr>
        <p:grpSpPr bwMode="auto">
          <a:xfrm>
            <a:off x="228600" y="1447800"/>
            <a:ext cx="2286000" cy="2514600"/>
            <a:chOff x="144" y="912"/>
            <a:chExt cx="1440" cy="1584"/>
          </a:xfrm>
        </p:grpSpPr>
        <p:sp>
          <p:nvSpPr>
            <p:cNvPr id="103433" name="Rectangle 9"/>
            <p:cNvSpPr>
              <a:spLocks noChangeArrowheads="1"/>
            </p:cNvSpPr>
            <p:nvPr/>
          </p:nvSpPr>
          <p:spPr bwMode="auto">
            <a:xfrm>
              <a:off x="960" y="912"/>
              <a:ext cx="52" cy="97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434" name="Rectangle 10"/>
            <p:cNvSpPr>
              <a:spLocks noChangeArrowheads="1"/>
            </p:cNvSpPr>
            <p:nvPr/>
          </p:nvSpPr>
          <p:spPr bwMode="auto">
            <a:xfrm>
              <a:off x="844" y="912"/>
              <a:ext cx="52" cy="86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435" name="Rectangle 11"/>
            <p:cNvSpPr>
              <a:spLocks noChangeArrowheads="1"/>
            </p:cNvSpPr>
            <p:nvPr/>
          </p:nvSpPr>
          <p:spPr bwMode="auto">
            <a:xfrm>
              <a:off x="727" y="912"/>
              <a:ext cx="52" cy="73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436" name="Rectangle 12"/>
            <p:cNvSpPr>
              <a:spLocks noChangeArrowheads="1"/>
            </p:cNvSpPr>
            <p:nvPr/>
          </p:nvSpPr>
          <p:spPr bwMode="auto">
            <a:xfrm>
              <a:off x="610" y="912"/>
              <a:ext cx="52" cy="612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437" name="Rectangle 13"/>
            <p:cNvSpPr>
              <a:spLocks noChangeArrowheads="1"/>
            </p:cNvSpPr>
            <p:nvPr/>
          </p:nvSpPr>
          <p:spPr bwMode="auto">
            <a:xfrm>
              <a:off x="494" y="912"/>
              <a:ext cx="52" cy="49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438" name="Rectangle 14"/>
            <p:cNvSpPr>
              <a:spLocks noChangeArrowheads="1"/>
            </p:cNvSpPr>
            <p:nvPr/>
          </p:nvSpPr>
          <p:spPr bwMode="auto">
            <a:xfrm>
              <a:off x="377" y="912"/>
              <a:ext cx="52" cy="36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439" name="Rectangle 15"/>
            <p:cNvSpPr>
              <a:spLocks noChangeArrowheads="1"/>
            </p:cNvSpPr>
            <p:nvPr/>
          </p:nvSpPr>
          <p:spPr bwMode="auto">
            <a:xfrm>
              <a:off x="260" y="912"/>
              <a:ext cx="52" cy="249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440" name="Rectangle 16"/>
            <p:cNvSpPr>
              <a:spLocks noChangeArrowheads="1"/>
            </p:cNvSpPr>
            <p:nvPr/>
          </p:nvSpPr>
          <p:spPr bwMode="auto">
            <a:xfrm>
              <a:off x="144" y="912"/>
              <a:ext cx="52" cy="125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441" name="Rectangle 17"/>
            <p:cNvSpPr>
              <a:spLocks noChangeArrowheads="1"/>
            </p:cNvSpPr>
            <p:nvPr/>
          </p:nvSpPr>
          <p:spPr bwMode="auto">
            <a:xfrm>
              <a:off x="1077" y="912"/>
              <a:ext cx="49" cy="109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442" name="Rectangle 18"/>
            <p:cNvSpPr>
              <a:spLocks noChangeArrowheads="1"/>
            </p:cNvSpPr>
            <p:nvPr/>
          </p:nvSpPr>
          <p:spPr bwMode="auto">
            <a:xfrm>
              <a:off x="1191" y="912"/>
              <a:ext cx="49" cy="1223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443" name="Rectangle 19"/>
            <p:cNvSpPr>
              <a:spLocks noChangeArrowheads="1"/>
            </p:cNvSpPr>
            <p:nvPr/>
          </p:nvSpPr>
          <p:spPr bwMode="auto">
            <a:xfrm>
              <a:off x="1304" y="912"/>
              <a:ext cx="49" cy="134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444" name="Rectangle 20"/>
            <p:cNvSpPr>
              <a:spLocks noChangeArrowheads="1"/>
            </p:cNvSpPr>
            <p:nvPr/>
          </p:nvSpPr>
          <p:spPr bwMode="auto">
            <a:xfrm>
              <a:off x="1418" y="912"/>
              <a:ext cx="52" cy="146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445" name="Rectangle 21"/>
            <p:cNvSpPr>
              <a:spLocks noChangeArrowheads="1"/>
            </p:cNvSpPr>
            <p:nvPr/>
          </p:nvSpPr>
          <p:spPr bwMode="auto">
            <a:xfrm>
              <a:off x="1535" y="912"/>
              <a:ext cx="49" cy="158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3446" name="Line 22"/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7310C43-F96A-4BD1-A560-D64C9D1B53BE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934200" y="457200"/>
            <a:ext cx="17526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676400" y="457200"/>
            <a:ext cx="51054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76001B2-7098-48BD-9AFC-1D55A053D06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6400" y="457200"/>
            <a:ext cx="70104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676400" y="1981200"/>
            <a:ext cx="3429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57800" y="1981200"/>
            <a:ext cx="3429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C8D5DF30-C85D-4C95-99B8-9A615288B16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6400" y="457200"/>
            <a:ext cx="70104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676400" y="1981200"/>
            <a:ext cx="3429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257800" y="1981200"/>
            <a:ext cx="3429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257800" y="4114800"/>
            <a:ext cx="3429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9D3A6B7-3CB4-421E-982B-01AF6AA16F47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8" name="Дата 7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6400" y="457200"/>
            <a:ext cx="70104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676400" y="1981200"/>
            <a:ext cx="3429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1676400" y="4114800"/>
            <a:ext cx="3429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5257800" y="1981200"/>
            <a:ext cx="3429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C0FBC168-6F56-4F90-89E5-12436345B45C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8" name="Дата 7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D41339E-4B6A-4B54-8396-7233BAB99A8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E5CAC7F-9430-4753-B2DD-F9C0EB3CB0E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6764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578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3FEF549-8F53-46D3-96DA-B3A2C156A22F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1151AE0-081E-42AB-83F8-5E60F735DB8A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9" name="Дата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02DF0C9-B899-4F47-99E2-95E2EE6B7F4A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DABECD2-753C-4FE6-A6EC-3EDDFFF667B0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66C6283-A0E4-4B9C-9668-9B374B153BF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E8C148B-25EA-4C4F-859B-15F839205DBF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457200"/>
            <a:ext cx="7010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76400" y="1981200"/>
            <a:ext cx="7010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404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0240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E1695E59-2A88-4B90-8EFD-3215FD05AB1E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02406" name="Line 6"/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407" name="Line 7"/>
          <p:cNvSpPr>
            <a:spLocks noChangeShapeType="1"/>
          </p:cNvSpPr>
          <p:nvPr/>
        </p:nvSpPr>
        <p:spPr bwMode="auto">
          <a:xfrm>
            <a:off x="228600" y="304800"/>
            <a:ext cx="86106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102408" name="Group 8"/>
          <p:cNvGrpSpPr>
            <a:grpSpLocks/>
          </p:cNvGrpSpPr>
          <p:nvPr/>
        </p:nvGrpSpPr>
        <p:grpSpPr bwMode="auto">
          <a:xfrm>
            <a:off x="228600" y="457200"/>
            <a:ext cx="1246188" cy="1371600"/>
            <a:chOff x="144" y="288"/>
            <a:chExt cx="785" cy="864"/>
          </a:xfrm>
        </p:grpSpPr>
        <p:sp>
          <p:nvSpPr>
            <p:cNvPr id="102409" name="Rectangle 9"/>
            <p:cNvSpPr>
              <a:spLocks noChangeArrowheads="1"/>
            </p:cNvSpPr>
            <p:nvPr/>
          </p:nvSpPr>
          <p:spPr bwMode="auto">
            <a:xfrm>
              <a:off x="589" y="288"/>
              <a:ext cx="28" cy="534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410" name="Rectangle 10"/>
            <p:cNvSpPr>
              <a:spLocks noChangeArrowheads="1"/>
            </p:cNvSpPr>
            <p:nvPr/>
          </p:nvSpPr>
          <p:spPr bwMode="auto">
            <a:xfrm>
              <a:off x="526" y="288"/>
              <a:ext cx="28" cy="47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411" name="Rectangle 11"/>
            <p:cNvSpPr>
              <a:spLocks noChangeArrowheads="1"/>
            </p:cNvSpPr>
            <p:nvPr/>
          </p:nvSpPr>
          <p:spPr bwMode="auto">
            <a:xfrm>
              <a:off x="462" y="288"/>
              <a:ext cx="28" cy="40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412" name="Rectangle 12"/>
            <p:cNvSpPr>
              <a:spLocks noChangeArrowheads="1"/>
            </p:cNvSpPr>
            <p:nvPr/>
          </p:nvSpPr>
          <p:spPr bwMode="auto">
            <a:xfrm>
              <a:off x="398" y="288"/>
              <a:ext cx="28" cy="33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413" name="Rectangle 13"/>
            <p:cNvSpPr>
              <a:spLocks noChangeArrowheads="1"/>
            </p:cNvSpPr>
            <p:nvPr/>
          </p:nvSpPr>
          <p:spPr bwMode="auto">
            <a:xfrm>
              <a:off x="335" y="288"/>
              <a:ext cx="28" cy="269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414" name="Rectangle 14"/>
            <p:cNvSpPr>
              <a:spLocks noChangeArrowheads="1"/>
            </p:cNvSpPr>
            <p:nvPr/>
          </p:nvSpPr>
          <p:spPr bwMode="auto">
            <a:xfrm>
              <a:off x="271" y="288"/>
              <a:ext cx="28" cy="19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415" name="Rectangle 15"/>
            <p:cNvSpPr>
              <a:spLocks noChangeArrowheads="1"/>
            </p:cNvSpPr>
            <p:nvPr/>
          </p:nvSpPr>
          <p:spPr bwMode="auto">
            <a:xfrm>
              <a:off x="207" y="288"/>
              <a:ext cx="29" cy="13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416" name="Rectangle 16"/>
            <p:cNvSpPr>
              <a:spLocks noChangeArrowheads="1"/>
            </p:cNvSpPr>
            <p:nvPr/>
          </p:nvSpPr>
          <p:spPr bwMode="auto">
            <a:xfrm>
              <a:off x="144" y="288"/>
              <a:ext cx="28" cy="68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417" name="Rectangle 17"/>
            <p:cNvSpPr>
              <a:spLocks noChangeArrowheads="1"/>
            </p:cNvSpPr>
            <p:nvPr/>
          </p:nvSpPr>
          <p:spPr bwMode="auto">
            <a:xfrm>
              <a:off x="653" y="288"/>
              <a:ext cx="26" cy="59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418" name="Rectangle 18"/>
            <p:cNvSpPr>
              <a:spLocks noChangeArrowheads="1"/>
            </p:cNvSpPr>
            <p:nvPr/>
          </p:nvSpPr>
          <p:spPr bwMode="auto">
            <a:xfrm>
              <a:off x="715" y="288"/>
              <a:ext cx="26" cy="66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419" name="Rectangle 19"/>
            <p:cNvSpPr>
              <a:spLocks noChangeArrowheads="1"/>
            </p:cNvSpPr>
            <p:nvPr/>
          </p:nvSpPr>
          <p:spPr bwMode="auto">
            <a:xfrm>
              <a:off x="776" y="288"/>
              <a:ext cx="27" cy="73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420" name="Rectangle 20"/>
            <p:cNvSpPr>
              <a:spLocks noChangeArrowheads="1"/>
            </p:cNvSpPr>
            <p:nvPr/>
          </p:nvSpPr>
          <p:spPr bwMode="auto">
            <a:xfrm>
              <a:off x="839" y="288"/>
              <a:ext cx="28" cy="80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421" name="Rectangle 21"/>
            <p:cNvSpPr>
              <a:spLocks noChangeArrowheads="1"/>
            </p:cNvSpPr>
            <p:nvPr/>
          </p:nvSpPr>
          <p:spPr bwMode="auto">
            <a:xfrm>
              <a:off x="902" y="288"/>
              <a:ext cx="27" cy="86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422" name="Rectangle 2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  <p:sldLayoutId id="2147483756" r:id="rId13"/>
    <p:sldLayoutId id="2147483757" r:id="rId14"/>
  </p:sldLayoutIdLst>
  <p:txStyles>
    <p:titleStyle>
      <a:lvl1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" pitchFamily="2" charset="2"/>
        <a:buChar char="o"/>
        <a:defRPr sz="28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500">
          <a:solidFill>
            <a:schemeClr val="tx2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p"/>
        <a:defRPr sz="2200">
          <a:solidFill>
            <a:schemeClr val="tx2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9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0.wav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6.png"/><Relationship Id="rId4" Type="http://schemas.openxmlformats.org/officeDocument/2006/relationships/oleObject" Target="../embeddings/oleObject6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png"/><Relationship Id="rId5" Type="http://schemas.openxmlformats.org/officeDocument/2006/relationships/oleObject" Target="../embeddings/oleObject2.bin"/><Relationship Id="rId4" Type="http://schemas.openxmlformats.org/officeDocument/2006/relationships/audio" Target="../media/audio4.wav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audio" Target="../media/audio7.wav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3.png"/><Relationship Id="rId4" Type="http://schemas.openxmlformats.org/officeDocument/2006/relationships/oleObject" Target="../embeddings/oleObject3.bin"/><Relationship Id="rId9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8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666984" y="928670"/>
            <a:ext cx="6477016" cy="2700342"/>
          </a:xfrm>
        </p:spPr>
        <p:txBody>
          <a:bodyPr/>
          <a:lstStyle/>
          <a:p>
            <a:r>
              <a:rPr lang="ru-RU" sz="4800" b="1" dirty="0" smtClean="0"/>
              <a:t>Явление электромагнитной</a:t>
            </a:r>
            <a:r>
              <a:rPr lang="ru-RU" sz="6000" b="1" dirty="0" smtClean="0"/>
              <a:t> </a:t>
            </a:r>
            <a:r>
              <a:rPr lang="en-US" sz="6000" b="1" dirty="0" smtClean="0"/>
              <a:t/>
            </a:r>
            <a:br>
              <a:rPr lang="en-US" sz="6000" b="1" dirty="0" smtClean="0"/>
            </a:br>
            <a:r>
              <a:rPr lang="ru-RU" sz="6000" b="1" dirty="0" smtClean="0"/>
              <a:t>индукции</a:t>
            </a:r>
            <a:endParaRPr lang="ru-RU" sz="6000" b="1" dirty="0"/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714612" y="3500438"/>
          <a:ext cx="5968952" cy="25765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Точечный рисунок" r:id="rId4" imgW="2257740" imgH="952633" progId="PBrush">
                  <p:embed/>
                </p:oleObj>
              </mc:Choice>
              <mc:Fallback>
                <p:oleObj name="Точечный рисунок" r:id="rId4" imgW="2257740" imgH="952633" progId="PBrush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4612" y="3500438"/>
                        <a:ext cx="5968952" cy="257652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Рамка 3"/>
          <p:cNvSpPr/>
          <p:nvPr/>
        </p:nvSpPr>
        <p:spPr>
          <a:xfrm>
            <a:off x="2771800" y="285728"/>
            <a:ext cx="3600400" cy="500066"/>
          </a:xfrm>
          <a:prstGeom prst="fram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Тема: 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sndAc>
      <p:stSnd>
        <p:snd r:embed="rId3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3600"/>
              <a:t>за счет </a:t>
            </a:r>
            <a:r>
              <a:rPr lang="ru-RU" sz="3600">
                <a:hlinkClick r:id="" action="ppaction://noaction"/>
                <a:hlinkMouseOver r:id="" action="ppaction://noaction">
                  <a:snd r:embed="rId2" name="type.wav"/>
                </a:hlinkMouseOver>
              </a:rPr>
              <a:t>движения</a:t>
            </a:r>
            <a:r>
              <a:rPr lang="ru-RU" sz="3600"/>
              <a:t> самой катушки в магнитном поле</a:t>
            </a:r>
          </a:p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2636838"/>
            <a:ext cx="7010400" cy="1512887"/>
          </a:xfrm>
        </p:spPr>
        <p:txBody>
          <a:bodyPr/>
          <a:lstStyle/>
          <a:p>
            <a:r>
              <a:rPr lang="ru-RU" sz="3600"/>
              <a:t> Если по катушке идет  </a:t>
            </a:r>
            <a:r>
              <a:rPr lang="ru-RU" sz="3600">
                <a:hlinkClick r:id="" action="ppaction://noaction"/>
                <a:hlinkMouseOver r:id="" action="ppaction://noaction">
                  <a:snd r:embed="rId2" name="cashreg.wav"/>
                </a:hlinkMouseOver>
              </a:rPr>
              <a:t>переменный</a:t>
            </a:r>
            <a:r>
              <a:rPr lang="ru-RU" sz="3600"/>
              <a:t> ток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/>
              <a:t>Определение явления ЭМИ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rgbClr val="FF0000"/>
              </a:buClr>
            </a:pPr>
            <a:r>
              <a:rPr lang="ru-RU"/>
              <a:t>Явление электромагнитной индукции заключается в возникновении электрического тока в проводящем контуре, который либо покоится в переменном во времени магнитном поле, либо движется в постоянном магнитном поле, таким образом, что меняется магнитный поток, пронизывающий этот контур.</a:t>
            </a:r>
          </a:p>
          <a:p>
            <a:endParaRPr lang="ru-RU"/>
          </a:p>
        </p:txBody>
      </p:sp>
    </p:spTree>
  </p:cSld>
  <p:clrMapOvr>
    <a:masterClrMapping/>
  </p:clrMapOvr>
  <p:transition spd="slow">
    <p:zoom dir="in"/>
    <p:sndAc>
      <p:stSnd>
        <p:snd r:embed="rId2" name="type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/>
              <a:t>Направление тока</a:t>
            </a:r>
            <a:br>
              <a:rPr lang="ru-RU" sz="3200"/>
            </a:br>
            <a:r>
              <a:rPr lang="ru-RU" sz="3200"/>
              <a:t>Правило Ленца.</a:t>
            </a:r>
          </a:p>
        </p:txBody>
      </p:sp>
      <p:sp>
        <p:nvSpPr>
          <p:cNvPr id="136197" name="Rectangle 5"/>
          <p:cNvSpPr>
            <a:spLocks noGrp="1" noChangeArrowheads="1"/>
          </p:cNvSpPr>
          <p:nvPr>
            <p:ph type="body" idx="1"/>
          </p:nvPr>
        </p:nvSpPr>
        <p:spPr>
          <a:solidFill>
            <a:schemeClr val="accent1"/>
          </a:solidFill>
        </p:spPr>
        <p:txBody>
          <a:bodyPr/>
          <a:lstStyle/>
          <a:p>
            <a:pPr>
              <a:buFont typeface="Wingdings" pitchFamily="2" charset="2"/>
              <a:buNone/>
            </a:pPr>
            <a:endParaRPr lang="ru-RU"/>
          </a:p>
          <a:p>
            <a:pPr>
              <a:buFont typeface="Wingdings" pitchFamily="2" charset="2"/>
              <a:buNone/>
            </a:pPr>
            <a:r>
              <a:rPr lang="ru-RU"/>
              <a:t>   </a:t>
            </a:r>
            <a:r>
              <a:rPr lang="ru-RU" sz="3200"/>
              <a:t>индукционный ток всегда имеет такое направление, что создаваемое им магнитное поле препятствует изменению магнитного потока, вызывающего индукционный ток.</a:t>
            </a:r>
          </a:p>
          <a:p>
            <a:pPr>
              <a:buFont typeface="Wingdings" pitchFamily="2" charset="2"/>
              <a:buNone/>
            </a:pPr>
            <a:endParaRPr lang="ru-RU" sz="320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36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361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36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36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6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6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6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6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6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196" grpId="0"/>
      <p:bldP spid="13619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457200"/>
            <a:ext cx="7010400" cy="884238"/>
          </a:xfrm>
        </p:spPr>
        <p:txBody>
          <a:bodyPr/>
          <a:lstStyle/>
          <a:p>
            <a:pPr algn="ctr"/>
            <a:r>
              <a:rPr lang="ru-RU" sz="3200" i="1">
                <a:latin typeface="Century Schoolbook" pitchFamily="18" charset="0"/>
              </a:rPr>
              <a:t>Применение правила Ленца: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323850" y="1484313"/>
            <a:ext cx="8569325" cy="4537075"/>
          </a:xfrm>
        </p:spPr>
        <p:txBody>
          <a:bodyPr/>
          <a:lstStyle/>
          <a:p>
            <a:pPr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700"/>
              <a:t>Установить направление линий магнитной индукции В внешнего поля</a:t>
            </a:r>
          </a:p>
          <a:p>
            <a:pPr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700"/>
              <a:t>Выяснить , увеличивается или уменьшается  магнитный поток</a:t>
            </a:r>
          </a:p>
          <a:p>
            <a:pPr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700"/>
              <a:t>Установить направление линий магнитной индукции В</a:t>
            </a:r>
            <a:r>
              <a:rPr lang="en-US" sz="2700" baseline="40000"/>
              <a:t>’ </a:t>
            </a:r>
            <a:r>
              <a:rPr lang="en-US" sz="2700"/>
              <a:t> </a:t>
            </a:r>
            <a:r>
              <a:rPr lang="ru-RU" sz="2700"/>
              <a:t>магнитного поля индукционного тока. </a:t>
            </a:r>
          </a:p>
          <a:p>
            <a:pPr algn="ctr">
              <a:lnSpc>
                <a:spcPct val="80000"/>
              </a:lnSpc>
              <a:buClr>
                <a:srgbClr val="FF0000"/>
              </a:buClr>
              <a:buFont typeface="Wingdings" pitchFamily="2" charset="2"/>
              <a:buNone/>
            </a:pPr>
            <a:r>
              <a:rPr lang="ru-RU" sz="2700"/>
              <a:t>     при </a:t>
            </a:r>
            <a:r>
              <a:rPr lang="ru-RU" sz="2700">
                <a:cs typeface="Arial" charset="0"/>
              </a:rPr>
              <a:t>∆Ф</a:t>
            </a:r>
            <a:r>
              <a:rPr lang="en-US" sz="2700">
                <a:cs typeface="Arial" charset="0"/>
              </a:rPr>
              <a:t>&gt;</a:t>
            </a:r>
            <a:r>
              <a:rPr lang="ru-RU" sz="2700">
                <a:cs typeface="Arial" charset="0"/>
              </a:rPr>
              <a:t>0, </a:t>
            </a:r>
            <a:r>
              <a:rPr lang="ru-RU" sz="2700"/>
              <a:t>В</a:t>
            </a:r>
            <a:r>
              <a:rPr lang="en-US" sz="2700" baseline="40000"/>
              <a:t>’</a:t>
            </a:r>
            <a:r>
              <a:rPr lang="ru-RU" sz="2700" baseline="40000"/>
              <a:t> </a:t>
            </a:r>
            <a:r>
              <a:rPr lang="ru-RU" sz="2700" b="1">
                <a:cs typeface="Arial" charset="0"/>
              </a:rPr>
              <a:t>↑ ↓</a:t>
            </a:r>
            <a:r>
              <a:rPr lang="en-US" sz="2700" baseline="40000"/>
              <a:t> </a:t>
            </a:r>
            <a:r>
              <a:rPr lang="ru-RU" sz="2700"/>
              <a:t>В</a:t>
            </a:r>
          </a:p>
          <a:p>
            <a:pPr algn="ctr">
              <a:lnSpc>
                <a:spcPct val="80000"/>
              </a:lnSpc>
              <a:buClr>
                <a:srgbClr val="FF0000"/>
              </a:buClr>
              <a:buFont typeface="Wingdings" pitchFamily="2" charset="2"/>
              <a:buNone/>
            </a:pPr>
            <a:r>
              <a:rPr lang="ru-RU" sz="2700"/>
              <a:t>    при </a:t>
            </a:r>
            <a:r>
              <a:rPr lang="ru-RU" sz="2700">
                <a:cs typeface="Arial" charset="0"/>
              </a:rPr>
              <a:t>∆Ф</a:t>
            </a:r>
            <a:r>
              <a:rPr lang="en-US" sz="2700">
                <a:cs typeface="Arial" charset="0"/>
              </a:rPr>
              <a:t>&lt;</a:t>
            </a:r>
            <a:r>
              <a:rPr lang="ru-RU" sz="2700">
                <a:cs typeface="Arial" charset="0"/>
              </a:rPr>
              <a:t>0, </a:t>
            </a:r>
            <a:r>
              <a:rPr lang="ru-RU" sz="2700"/>
              <a:t>В</a:t>
            </a:r>
            <a:r>
              <a:rPr lang="en-US" sz="2700" baseline="40000"/>
              <a:t>’</a:t>
            </a:r>
            <a:r>
              <a:rPr lang="ru-RU" sz="2700" baseline="40000"/>
              <a:t> </a:t>
            </a:r>
            <a:r>
              <a:rPr lang="ru-RU" sz="2700" b="1">
                <a:cs typeface="Arial" charset="0"/>
              </a:rPr>
              <a:t>↑ ↑</a:t>
            </a:r>
            <a:r>
              <a:rPr lang="en-US" sz="2700" baseline="40000"/>
              <a:t> </a:t>
            </a:r>
            <a:r>
              <a:rPr lang="ru-RU" sz="2700"/>
              <a:t>В</a:t>
            </a:r>
            <a:endParaRPr lang="en-US" sz="2700"/>
          </a:p>
          <a:p>
            <a:pPr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en-US" sz="2700"/>
              <a:t> </a:t>
            </a:r>
            <a:r>
              <a:rPr lang="ru-RU" sz="2700"/>
              <a:t>Зная направление линий магнитной индукции В</a:t>
            </a:r>
            <a:r>
              <a:rPr lang="en-US" sz="2700"/>
              <a:t>’</a:t>
            </a:r>
            <a:r>
              <a:rPr lang="ru-RU" sz="2700"/>
              <a:t>, найти направление индукционного тока, пользуясь правилом буравчика или правилом правой руки </a:t>
            </a:r>
            <a:endParaRPr lang="en-US" sz="2700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ru-RU" sz="2700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  <p:transition spd="slow">
    <p:circle/>
    <p:sndAc>
      <p:stSnd>
        <p:snd r:embed="rId2" name="las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6" grpId="0"/>
      <p:bldP spid="13926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457200"/>
            <a:ext cx="7010400" cy="811213"/>
          </a:xfrm>
        </p:spPr>
        <p:txBody>
          <a:bodyPr/>
          <a:lstStyle/>
          <a:p>
            <a:pPr algn="ctr"/>
            <a:r>
              <a:rPr lang="ru-RU" sz="3200" b="1"/>
              <a:t>Правило  Ленца</a:t>
            </a:r>
          </a:p>
        </p:txBody>
      </p:sp>
      <p:graphicFrame>
        <p:nvGraphicFramePr>
          <p:cNvPr id="200707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1403350" y="1484313"/>
          <a:ext cx="7740650" cy="475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709" name="Точечный рисунок" r:id="rId4" imgW="3685714" imgH="1600000" progId="PBrush">
                  <p:embed/>
                </p:oleObj>
              </mc:Choice>
              <mc:Fallback>
                <p:oleObj name="Точечный рисунок" r:id="rId4" imgW="3685714" imgH="1600000" progId="PBrush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1484313"/>
                        <a:ext cx="7740650" cy="4752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sndAc>
      <p:stSnd>
        <p:snd r:embed="rId3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07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07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07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0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4" name="Rectangle 4"/>
          <p:cNvSpPr>
            <a:spLocks noChangeArrowheads="1"/>
          </p:cNvSpPr>
          <p:nvPr/>
        </p:nvSpPr>
        <p:spPr bwMode="auto">
          <a:xfrm>
            <a:off x="1763713" y="3716338"/>
            <a:ext cx="56165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rgbClr val="FF0000"/>
              </a:buClr>
              <a:buSzPct val="85000"/>
              <a:buFont typeface="Wingdings" pitchFamily="2" charset="2"/>
              <a:buNone/>
            </a:pPr>
            <a:r>
              <a:rPr lang="ru-RU" sz="4000">
                <a:solidFill>
                  <a:schemeClr val="tx2"/>
                </a:solidFill>
                <a:latin typeface="Arial" charset="0"/>
              </a:rPr>
              <a:t>при ∆Ф</a:t>
            </a:r>
            <a:r>
              <a:rPr lang="en-US" sz="4000">
                <a:solidFill>
                  <a:schemeClr val="tx2"/>
                </a:solidFill>
                <a:latin typeface="Arial" charset="0"/>
              </a:rPr>
              <a:t>&gt;</a:t>
            </a:r>
            <a:r>
              <a:rPr lang="ru-RU" sz="4000">
                <a:solidFill>
                  <a:schemeClr val="tx2"/>
                </a:solidFill>
                <a:latin typeface="Arial" charset="0"/>
              </a:rPr>
              <a:t>0, В</a:t>
            </a:r>
            <a:r>
              <a:rPr lang="en-US" sz="4000">
                <a:solidFill>
                  <a:schemeClr val="tx2"/>
                </a:solidFill>
                <a:latin typeface="Arial" charset="0"/>
              </a:rPr>
              <a:t>’</a:t>
            </a:r>
            <a:r>
              <a:rPr lang="ru-RU" sz="4000">
                <a:solidFill>
                  <a:schemeClr val="tx2"/>
                </a:solidFill>
                <a:latin typeface="Arial" charset="0"/>
              </a:rPr>
              <a:t> </a:t>
            </a:r>
            <a:r>
              <a:rPr lang="ru-RU" sz="4000" b="1">
                <a:solidFill>
                  <a:schemeClr val="tx2"/>
                </a:solidFill>
                <a:latin typeface="Arial" charset="0"/>
              </a:rPr>
              <a:t>↑ ↓</a:t>
            </a:r>
            <a:r>
              <a:rPr lang="en-US" sz="4000">
                <a:solidFill>
                  <a:schemeClr val="tx2"/>
                </a:solidFill>
                <a:latin typeface="Arial" charset="0"/>
              </a:rPr>
              <a:t> </a:t>
            </a:r>
            <a:r>
              <a:rPr lang="ru-RU" sz="4000">
                <a:solidFill>
                  <a:schemeClr val="tx2"/>
                </a:solidFill>
                <a:latin typeface="Arial" charset="0"/>
              </a:rPr>
              <a:t>В</a:t>
            </a:r>
          </a:p>
        </p:txBody>
      </p:sp>
      <p:pic>
        <p:nvPicPr>
          <p:cNvPr id="179206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16238" y="836613"/>
            <a:ext cx="2303462" cy="143986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sndAc>
      <p:stSnd>
        <p:snd r:embed="rId2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0.17824 L -1.66667E-6 0.1550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792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2828836"/>
            <a:ext cx="676875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«Никогда со времён Галилея свет не видал стольких поразительных открытий, вышедших из одной головы, и едва ли скоро увидит другого Фарадея</a:t>
            </a:r>
            <a:r>
              <a:rPr lang="ru-RU" sz="2800" dirty="0" smtClean="0"/>
              <a:t>…»</a:t>
            </a:r>
          </a:p>
          <a:p>
            <a:endParaRPr lang="ru-RU" sz="2800" dirty="0"/>
          </a:p>
          <a:p>
            <a:r>
              <a:rPr lang="ru-RU" sz="2800" dirty="0" smtClean="0"/>
              <a:t>                                               А.Г</a:t>
            </a:r>
            <a:r>
              <a:rPr lang="ru-RU" sz="2800" dirty="0"/>
              <a:t>. Столетов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805411" y="3244334"/>
            <a:ext cx="37189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А.Г. Столетов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97308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895600" y="1371600"/>
            <a:ext cx="5867400" cy="2777480"/>
          </a:xfrm>
        </p:spPr>
        <p:txBody>
          <a:bodyPr/>
          <a:lstStyle/>
          <a:p>
            <a:r>
              <a:rPr lang="ru-RU" sz="3200" dirty="0" smtClean="0">
                <a:solidFill>
                  <a:srgbClr val="FF0000"/>
                </a:solidFill>
              </a:rPr>
              <a:t/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sz="3200" dirty="0" smtClean="0">
                <a:solidFill>
                  <a:srgbClr val="FF0000"/>
                </a:solidFill>
              </a:rPr>
              <a:t>Домашнее задание: Подготовить </a:t>
            </a:r>
            <a:r>
              <a:rPr lang="ru-RU" sz="3200" dirty="0">
                <a:solidFill>
                  <a:srgbClr val="FF0000"/>
                </a:solidFill>
              </a:rPr>
              <a:t>сообщение </a:t>
            </a:r>
            <a:r>
              <a:rPr lang="ru-RU" sz="3200" dirty="0" smtClean="0">
                <a:solidFill>
                  <a:srgbClr val="FF0000"/>
                </a:solidFill>
              </a:rPr>
              <a:t>«</a:t>
            </a:r>
            <a:r>
              <a:rPr lang="ru-RU" sz="3200" dirty="0">
                <a:solidFill>
                  <a:srgbClr val="FF0000"/>
                </a:solidFill>
              </a:rPr>
              <a:t>Явление электромагнитной индукции в технике».</a:t>
            </a:r>
            <a:br>
              <a:rPr lang="ru-RU" sz="3200" dirty="0">
                <a:solidFill>
                  <a:srgbClr val="FF0000"/>
                </a:solidFill>
              </a:rPr>
            </a:br>
            <a:r>
              <a:rPr lang="ru-RU" sz="3200" dirty="0">
                <a:solidFill>
                  <a:srgbClr val="FF0000"/>
                </a:solidFill>
              </a:rPr>
              <a:t/>
            </a:r>
            <a:br>
              <a:rPr lang="ru-RU" sz="3200" dirty="0">
                <a:solidFill>
                  <a:srgbClr val="FF0000"/>
                </a:solidFill>
              </a:rPr>
            </a:b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196616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ru-RU" dirty="0" smtClean="0">
              <a:solidFill>
                <a:srgbClr val="66FF33"/>
              </a:solidFill>
            </a:endParaRPr>
          </a:p>
          <a:p>
            <a:pPr algn="ctr"/>
            <a:r>
              <a:rPr lang="ru-RU" dirty="0" smtClean="0">
                <a:solidFill>
                  <a:srgbClr val="66FF33"/>
                </a:solidFill>
              </a:rPr>
              <a:t>Спасибо за урок!</a:t>
            </a:r>
            <a:endParaRPr lang="ru-RU" dirty="0">
              <a:solidFill>
                <a:srgbClr val="66FF33"/>
              </a:solidFill>
            </a:endParaRPr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66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966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966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966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66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66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66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66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/>
              <a:t>Знаем: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Электрическое поле создается неподвижными заряженными частицами</a:t>
            </a:r>
          </a:p>
          <a:p>
            <a:endParaRPr lang="ru-RU"/>
          </a:p>
          <a:p>
            <a:r>
              <a:rPr lang="ru-RU"/>
              <a:t>Магнитное поле – движущимися, т.е. электрическим током </a:t>
            </a:r>
          </a:p>
        </p:txBody>
      </p:sp>
    </p:spTree>
  </p:cSld>
  <p:clrMapOvr>
    <a:masterClrMapping/>
  </p:clrMapOvr>
  <p:transition spd="slow">
    <p:sndAc>
      <p:stSnd>
        <p:snd r:embed="rId2" name="wind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>
                <a:hlinkClick r:id="" action="ppaction://noaction">
                  <a:snd r:embed="rId4" name="applause.wav"/>
                </a:hlinkClick>
              </a:rPr>
              <a:t>Умеем</a:t>
            </a:r>
            <a:r>
              <a:rPr lang="ru-RU"/>
              <a:t>: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676400" y="1981200"/>
            <a:ext cx="7467600" cy="1376363"/>
          </a:xfrm>
        </p:spPr>
        <p:txBody>
          <a:bodyPr/>
          <a:lstStyle/>
          <a:p>
            <a:r>
              <a:rPr lang="ru-RU"/>
              <a:t>Превращать электричество в магнетизм</a:t>
            </a:r>
          </a:p>
        </p:txBody>
      </p:sp>
      <p:graphicFrame>
        <p:nvGraphicFramePr>
          <p:cNvPr id="104452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1692275" y="2781300"/>
          <a:ext cx="6840538" cy="295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54" name="Точечный рисунок" r:id="rId5" imgW="2257740" imgH="952633" progId="PBrush">
                  <p:embed/>
                </p:oleObj>
              </mc:Choice>
              <mc:Fallback>
                <p:oleObj name="Точечный рисунок" r:id="rId5" imgW="2257740" imgH="952633" progId="PBrush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2781300"/>
                        <a:ext cx="6840538" cy="29527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457200"/>
            <a:ext cx="7010400" cy="811213"/>
          </a:xfrm>
        </p:spPr>
        <p:txBody>
          <a:bodyPr/>
          <a:lstStyle/>
          <a:p>
            <a:pPr algn="ctr"/>
            <a:r>
              <a:rPr lang="ru-RU"/>
              <a:t>Задача: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2275" y="1341438"/>
            <a:ext cx="7010400" cy="467995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sz="4400" i="1">
                <a:latin typeface="Arbat" pitchFamily="2" charset="0"/>
              </a:rPr>
              <a:t>«Превратить магнетизм в электричество» </a:t>
            </a:r>
          </a:p>
          <a:p>
            <a:pPr algn="ctr">
              <a:buFont typeface="Wingdings" pitchFamily="2" charset="2"/>
              <a:buNone/>
            </a:pPr>
            <a:endParaRPr lang="ru-RU" sz="4400" i="1">
              <a:latin typeface="Arbat" pitchFamily="2" charset="0"/>
            </a:endParaRPr>
          </a:p>
          <a:p>
            <a:pPr algn="ctr">
              <a:buFont typeface="Wingdings" pitchFamily="2" charset="2"/>
              <a:buNone/>
            </a:pPr>
            <a:r>
              <a:rPr lang="ru-RU" sz="3600">
                <a:latin typeface="Comic Sans MS" pitchFamily="66" charset="0"/>
              </a:rPr>
              <a:t>1821-1831 годы</a:t>
            </a:r>
          </a:p>
          <a:p>
            <a:pPr algn="ctr">
              <a:buFont typeface="Wingdings" pitchFamily="2" charset="2"/>
              <a:buNone/>
            </a:pPr>
            <a:r>
              <a:rPr lang="ru-RU" sz="3600">
                <a:latin typeface="Comic Sans MS" pitchFamily="66" charset="0"/>
              </a:rPr>
              <a:t>М. Фарадей</a:t>
            </a:r>
          </a:p>
          <a:p>
            <a:pPr algn="ctr">
              <a:buFont typeface="Wingdings" pitchFamily="2" charset="2"/>
              <a:buNone/>
            </a:pPr>
            <a:r>
              <a:rPr lang="ru-RU" sz="2000">
                <a:latin typeface="Comic Sans MS" pitchFamily="66" charset="0"/>
              </a:rPr>
              <a:t>Благодаря этому открытию были сконструированы устройства: генераторы, трансформаторы и т.д.</a:t>
            </a:r>
          </a:p>
          <a:p>
            <a:pPr algn="ctr">
              <a:buFont typeface="Wingdings" pitchFamily="2" charset="2"/>
              <a:buNone/>
            </a:pPr>
            <a:endParaRPr lang="ru-RU" sz="2400"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sndAc>
      <p:stSnd>
        <p:snd r:embed="rId2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4" grpId="0"/>
      <p:bldP spid="10547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0" name="Rectangle 4"/>
          <p:cNvSpPr>
            <a:spLocks noGrp="1" noChangeArrowheads="1"/>
          </p:cNvSpPr>
          <p:nvPr>
            <p:ph type="title"/>
          </p:nvPr>
        </p:nvSpPr>
        <p:spPr>
          <a:xfrm>
            <a:off x="1676400" y="457200"/>
            <a:ext cx="7467600" cy="1295400"/>
          </a:xfrm>
        </p:spPr>
        <p:txBody>
          <a:bodyPr/>
          <a:lstStyle/>
          <a:p>
            <a:r>
              <a:rPr lang="ru-RU" b="1"/>
              <a:t>Майкл Фарадей (</a:t>
            </a:r>
            <a:r>
              <a:rPr lang="ru-RU" sz="2800" b="1" i="1"/>
              <a:t>1791</a:t>
            </a:r>
            <a:r>
              <a:rPr lang="ru-RU" sz="2800" i="1"/>
              <a:t> - </a:t>
            </a:r>
            <a:r>
              <a:rPr lang="ru-RU" sz="2800" b="1" i="1"/>
              <a:t>1867)</a:t>
            </a:r>
            <a:r>
              <a:rPr lang="ru-RU"/>
              <a:t> </a:t>
            </a:r>
          </a:p>
        </p:txBody>
      </p:sp>
      <p:pic>
        <p:nvPicPr>
          <p:cNvPr id="162822" name="Picture 6" descr="faraday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2555875" y="1844675"/>
            <a:ext cx="4103688" cy="4248150"/>
          </a:xfrm>
        </p:spPr>
      </p:pic>
    </p:spTree>
  </p:cSld>
  <p:clrMapOvr>
    <a:masterClrMapping/>
  </p:clrMapOvr>
  <p:transition spd="med">
    <p:blinds dir="vert"/>
    <p:sndAc>
      <p:stSnd>
        <p:snd r:embed="rId3" name="camera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97" name="Rectangle 13"/>
          <p:cNvSpPr>
            <a:spLocks noGrp="1" noChangeArrowheads="1"/>
          </p:cNvSpPr>
          <p:nvPr>
            <p:ph type="title"/>
          </p:nvPr>
        </p:nvSpPr>
        <p:spPr>
          <a:xfrm>
            <a:off x="1676400" y="457200"/>
            <a:ext cx="7072313" cy="1295400"/>
          </a:xfrm>
        </p:spPr>
        <p:txBody>
          <a:bodyPr/>
          <a:lstStyle/>
          <a:p>
            <a:pPr algn="ctr"/>
            <a:r>
              <a:rPr lang="ru-RU"/>
              <a:t>Вопросы к данному эксперименту:</a:t>
            </a:r>
          </a:p>
        </p:txBody>
      </p:sp>
      <p:sp>
        <p:nvSpPr>
          <p:cNvPr id="118798" name="Rectangle 14"/>
          <p:cNvSpPr>
            <a:spLocks noGrp="1" noChangeArrowheads="1"/>
          </p:cNvSpPr>
          <p:nvPr>
            <p:ph type="body" idx="1"/>
          </p:nvPr>
        </p:nvSpPr>
        <p:spPr>
          <a:xfrm>
            <a:off x="1676400" y="2565400"/>
            <a:ext cx="7010400" cy="2232025"/>
          </a:xfrm>
          <a:ln>
            <a:solidFill>
              <a:schemeClr val="tx1"/>
            </a:solidFill>
          </a:ln>
        </p:spPr>
        <p:txBody>
          <a:bodyPr/>
          <a:lstStyle/>
          <a:p>
            <a:pPr marL="533400" indent="-533400">
              <a:buFont typeface="Wingdings" pitchFamily="2" charset="2"/>
              <a:buAutoNum type="arabicPeriod"/>
            </a:pPr>
            <a:r>
              <a:rPr lang="ru-RU"/>
              <a:t>Что наблюдаем в данном эксперименте?</a:t>
            </a:r>
          </a:p>
          <a:p>
            <a:pPr marL="533400" indent="-533400">
              <a:buFont typeface="Wingdings" pitchFamily="2" charset="2"/>
              <a:buAutoNum type="arabicPeriod"/>
            </a:pPr>
            <a:r>
              <a:rPr lang="ru-RU"/>
              <a:t>Что является </a:t>
            </a:r>
            <a:r>
              <a:rPr lang="ru-RU" b="1" i="1">
                <a:solidFill>
                  <a:srgbClr val="FF0000"/>
                </a:solidFill>
              </a:rPr>
              <a:t>причиной</a:t>
            </a:r>
            <a:r>
              <a:rPr lang="ru-RU"/>
              <a:t> появления тока в катушке?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6" dur="500" fill="hold"/>
                                        <p:tgtEl>
                                          <p:spTgt spid="118797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9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7" name="Rectangle 9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3200" b="1">
                <a:latin typeface="Elephant" pitchFamily="18" charset="0"/>
              </a:rPr>
              <a:t>Электрический ток, возникший в контуре, будем называть индукционным.</a:t>
            </a:r>
          </a:p>
        </p:txBody>
      </p:sp>
      <p:sp>
        <p:nvSpPr>
          <p:cNvPr id="124938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2916238" y="3789363"/>
            <a:ext cx="5791200" cy="1944687"/>
          </a:xfrm>
        </p:spPr>
        <p:txBody>
          <a:bodyPr/>
          <a:lstStyle/>
          <a:p>
            <a:r>
              <a:rPr lang="ru-RU" sz="3200">
                <a:latin typeface="Lucida Handwriting" pitchFamily="66" charset="0"/>
              </a:rPr>
              <a:t>А явление возникновения тока при данных условиях, -</a:t>
            </a:r>
            <a:r>
              <a:rPr lang="ru-RU" sz="3200" i="1">
                <a:latin typeface="Lucida Handwriting" pitchFamily="66" charset="0"/>
              </a:rPr>
              <a:t>явлением электромагнитной индукции</a:t>
            </a:r>
          </a:p>
        </p:txBody>
      </p:sp>
    </p:spTree>
  </p:cSld>
  <p:clrMapOvr>
    <a:masterClrMapping/>
  </p:clrMapOvr>
  <p:transition spd="slow">
    <p:comb/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249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4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4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4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7" grpId="0"/>
      <p:bldP spid="124938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676400" y="549275"/>
            <a:ext cx="6999288" cy="5546725"/>
          </a:xfrm>
        </p:spPr>
        <p:txBody>
          <a:bodyPr/>
          <a:lstStyle/>
          <a:p>
            <a:pPr>
              <a:buClr>
                <a:srgbClr val="FF0000"/>
              </a:buClr>
            </a:pPr>
            <a:r>
              <a:rPr lang="ru-RU" sz="2400"/>
              <a:t>Явление электромагнитной индукции заключается в возникновении электрического тока в проводящем контуре, при изменении числа линий магнитной индукции, пронизывающих этот контур (при изменении магнитного потока ).</a:t>
            </a:r>
          </a:p>
        </p:txBody>
      </p:sp>
      <p:graphicFrame>
        <p:nvGraphicFramePr>
          <p:cNvPr id="107531" name="Object 11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900113" y="2997200"/>
          <a:ext cx="5111750" cy="295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41" name="Точечный рисунок" r:id="rId4" imgW="1895238" imgH="1267002" progId="PBrush">
                  <p:embed/>
                </p:oleObj>
              </mc:Choice>
              <mc:Fallback>
                <p:oleObj name="Точечный рисунок" r:id="rId4" imgW="1895238" imgH="1267002" progId="PBrush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2997200"/>
                        <a:ext cx="5111750" cy="295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34" name="Object 14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7092950" y="2781300"/>
          <a:ext cx="1655763" cy="1198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42" name="Точечный рисунок" r:id="rId6" imgW="447856" imgH="323981" progId="PBrush">
                  <p:embed/>
                </p:oleObj>
              </mc:Choice>
              <mc:Fallback>
                <p:oleObj name="Точечный рисунок" r:id="rId6" imgW="447856" imgH="323981" progId="PBrush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950" y="2781300"/>
                        <a:ext cx="1655763" cy="1198563"/>
                      </a:xfrm>
                      <a:prstGeom prst="rect">
                        <a:avLst/>
                      </a:prstGeom>
                      <a:solidFill>
                        <a:srgbClr val="FF00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37" name="Object 17"/>
          <p:cNvGraphicFramePr>
            <a:graphicFrameLocks noChangeAspect="1"/>
          </p:cNvGraphicFramePr>
          <p:nvPr/>
        </p:nvGraphicFramePr>
        <p:xfrm>
          <a:off x="7092950" y="4724400"/>
          <a:ext cx="1655763" cy="1150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43" name="Точечный рисунок" r:id="rId8" imgW="561905" imgH="419048" progId="PBrush">
                  <p:embed/>
                </p:oleObj>
              </mc:Choice>
              <mc:Fallback>
                <p:oleObj name="Точечный рисунок" r:id="rId8" imgW="561905" imgH="419048" progId="PBrush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950" y="4724400"/>
                        <a:ext cx="1655763" cy="1150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pull dir="d"/>
    <p:sndAc>
      <p:stSnd>
        <p:snd r:embed="rId3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763713" y="404813"/>
            <a:ext cx="6927850" cy="1655762"/>
          </a:xfrm>
        </p:spPr>
        <p:txBody>
          <a:bodyPr/>
          <a:lstStyle/>
          <a:p>
            <a:pPr algn="ctr"/>
            <a:r>
              <a:rPr lang="ru-RU" sz="2800"/>
              <a:t/>
            </a:r>
            <a:br>
              <a:rPr lang="ru-RU" sz="2800"/>
            </a:br>
            <a:r>
              <a:rPr lang="ru-RU" sz="2800"/>
              <a:t>Магнитный поток, пронизывающий катушку, может изменяться по трем причинам:</a:t>
            </a:r>
            <a:br>
              <a:rPr lang="ru-RU" sz="2800"/>
            </a:br>
            <a:endParaRPr lang="ru-RU" sz="2800"/>
          </a:p>
        </p:txBody>
      </p:sp>
      <p:sp>
        <p:nvSpPr>
          <p:cNvPr id="1331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55650" y="2708275"/>
            <a:ext cx="8018463" cy="3241675"/>
          </a:xfrm>
        </p:spPr>
        <p:txBody>
          <a:bodyPr/>
          <a:lstStyle/>
          <a:p>
            <a:pPr algn="ctr"/>
            <a:r>
              <a:rPr lang="ru-RU" sz="3200"/>
              <a:t>за счет изменения магнитного поля, в котором находится </a:t>
            </a:r>
            <a:r>
              <a:rPr lang="ru-RU" sz="3200">
                <a:hlinkClick r:id="rId3" action="ppaction://hlinksldjump"/>
                <a:hlinkMouseOver r:id="" action="ppaction://noaction">
                  <a:snd r:embed="rId4" name="type.wav"/>
                </a:hlinkMouseOver>
              </a:rPr>
              <a:t>неподвижная</a:t>
            </a:r>
            <a:r>
              <a:rPr lang="ru-RU" sz="3200"/>
              <a:t> катушка;</a:t>
            </a:r>
          </a:p>
        </p:txBody>
      </p:sp>
    </p:spTree>
  </p:cSld>
  <p:clrMapOvr>
    <a:masterClrMapping/>
  </p:clrMapOvr>
  <p:transition spd="slow">
    <p:zoom dir="in"/>
    <p:sndAc>
      <p:stSnd>
        <p:snd r:embed="rId2" name="hammer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аскад">
  <a:themeElements>
    <a:clrScheme name="Каскад 4">
      <a:dk1>
        <a:srgbClr val="FFFFCC"/>
      </a:dk1>
      <a:lt1>
        <a:srgbClr val="FFFFFF"/>
      </a:lt1>
      <a:dk2>
        <a:srgbClr val="000066"/>
      </a:dk2>
      <a:lt2>
        <a:srgbClr val="FFFFFF"/>
      </a:lt2>
      <a:accent1>
        <a:srgbClr val="0078F0"/>
      </a:accent1>
      <a:accent2>
        <a:srgbClr val="CCECFF"/>
      </a:accent2>
      <a:accent3>
        <a:srgbClr val="AAAAB8"/>
      </a:accent3>
      <a:accent4>
        <a:srgbClr val="DADADA"/>
      </a:accent4>
      <a:accent5>
        <a:srgbClr val="AABEF6"/>
      </a:accent5>
      <a:accent6>
        <a:srgbClr val="B9D6E7"/>
      </a:accent6>
      <a:hlink>
        <a:srgbClr val="3399FF"/>
      </a:hlink>
      <a:folHlink>
        <a:srgbClr val="FFCC00"/>
      </a:folHlink>
    </a:clrScheme>
    <a:fontScheme name="Каскад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аскад 1">
        <a:dk1>
          <a:srgbClr val="C0C0C0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5C5C8A"/>
        </a:accent6>
        <a:hlink>
          <a:srgbClr val="FFFF99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скад 2">
        <a:dk1>
          <a:srgbClr val="CC99FF"/>
        </a:dk1>
        <a:lt1>
          <a:srgbClr val="FFFFFF"/>
        </a:lt1>
        <a:dk2>
          <a:srgbClr val="400040"/>
        </a:dk2>
        <a:lt2>
          <a:srgbClr val="FFFFFF"/>
        </a:lt2>
        <a:accent1>
          <a:srgbClr val="FF66FF"/>
        </a:accent1>
        <a:accent2>
          <a:srgbClr val="CC00CC"/>
        </a:accent2>
        <a:accent3>
          <a:srgbClr val="AFAAAF"/>
        </a:accent3>
        <a:accent4>
          <a:srgbClr val="DADADA"/>
        </a:accent4>
        <a:accent5>
          <a:srgbClr val="FFB8FF"/>
        </a:accent5>
        <a:accent6>
          <a:srgbClr val="B900B9"/>
        </a:accent6>
        <a:hlink>
          <a:srgbClr val="FF7C80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скад 3">
        <a:dk1>
          <a:srgbClr val="CC99FF"/>
        </a:dk1>
        <a:lt1>
          <a:srgbClr val="FFFFFF"/>
        </a:lt1>
        <a:dk2>
          <a:srgbClr val="34022D"/>
        </a:dk2>
        <a:lt2>
          <a:srgbClr val="FFFFFF"/>
        </a:lt2>
        <a:accent1>
          <a:srgbClr val="775EC8"/>
        </a:accent1>
        <a:accent2>
          <a:srgbClr val="9933FF"/>
        </a:accent2>
        <a:accent3>
          <a:srgbClr val="AEAAAD"/>
        </a:accent3>
        <a:accent4>
          <a:srgbClr val="DADADA"/>
        </a:accent4>
        <a:accent5>
          <a:srgbClr val="BDB6E0"/>
        </a:accent5>
        <a:accent6>
          <a:srgbClr val="8A2DE7"/>
        </a:accent6>
        <a:hlink>
          <a:srgbClr val="993366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скад 4">
        <a:dk1>
          <a:srgbClr val="FFFFCC"/>
        </a:dk1>
        <a:lt1>
          <a:srgbClr val="FFFFFF"/>
        </a:lt1>
        <a:dk2>
          <a:srgbClr val="000066"/>
        </a:dk2>
        <a:lt2>
          <a:srgbClr val="FFFFFF"/>
        </a:lt2>
        <a:accent1>
          <a:srgbClr val="0078F0"/>
        </a:accent1>
        <a:accent2>
          <a:srgbClr val="CCECFF"/>
        </a:accent2>
        <a:accent3>
          <a:srgbClr val="AAAAB8"/>
        </a:accent3>
        <a:accent4>
          <a:srgbClr val="DADADA"/>
        </a:accent4>
        <a:accent5>
          <a:srgbClr val="AABEF6"/>
        </a:accent5>
        <a:accent6>
          <a:srgbClr val="B9D6E7"/>
        </a:accent6>
        <a:hlink>
          <a:srgbClr val="3399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скад 5">
        <a:dk1>
          <a:srgbClr val="00FFFF"/>
        </a:dk1>
        <a:lt1>
          <a:srgbClr val="FFFFFF"/>
        </a:lt1>
        <a:dk2>
          <a:srgbClr val="4E009C"/>
        </a:dk2>
        <a:lt2>
          <a:srgbClr val="FFFFFF"/>
        </a:lt2>
        <a:accent1>
          <a:srgbClr val="00A8A4"/>
        </a:accent1>
        <a:accent2>
          <a:srgbClr val="3399FF"/>
        </a:accent2>
        <a:accent3>
          <a:srgbClr val="B2AACB"/>
        </a:accent3>
        <a:accent4>
          <a:srgbClr val="DADADA"/>
        </a:accent4>
        <a:accent5>
          <a:srgbClr val="AAD1CF"/>
        </a:accent5>
        <a:accent6>
          <a:srgbClr val="2D8A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скад 6">
        <a:dk1>
          <a:srgbClr val="CCCC33"/>
        </a:dk1>
        <a:lt1>
          <a:srgbClr val="FFFFFF"/>
        </a:lt1>
        <a:dk2>
          <a:srgbClr val="003300"/>
        </a:dk2>
        <a:lt2>
          <a:srgbClr val="FFFFCC"/>
        </a:lt2>
        <a:accent1>
          <a:srgbClr val="008000"/>
        </a:accent1>
        <a:accent2>
          <a:srgbClr val="669900"/>
        </a:accent2>
        <a:accent3>
          <a:srgbClr val="AAADAA"/>
        </a:accent3>
        <a:accent4>
          <a:srgbClr val="DADADA"/>
        </a:accent4>
        <a:accent5>
          <a:srgbClr val="AAC0AA"/>
        </a:accent5>
        <a:accent6>
          <a:srgbClr val="5C8A00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скад 7">
        <a:dk1>
          <a:srgbClr val="CCCC99"/>
        </a:dk1>
        <a:lt1>
          <a:srgbClr val="FFFFFF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996633"/>
        </a:accent2>
        <a:accent3>
          <a:srgbClr val="C0AAAA"/>
        </a:accent3>
        <a:accent4>
          <a:srgbClr val="DADADA"/>
        </a:accent4>
        <a:accent5>
          <a:srgbClr val="E2CAAA"/>
        </a:accent5>
        <a:accent6>
          <a:srgbClr val="8A5C2D"/>
        </a:accent6>
        <a:hlink>
          <a:srgbClr val="FFFFCC"/>
        </a:hlink>
        <a:folHlink>
          <a:srgbClr val="DDD8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скад 8">
        <a:dk1>
          <a:srgbClr val="204162"/>
        </a:dk1>
        <a:lt1>
          <a:srgbClr val="FFFFFF"/>
        </a:lt1>
        <a:dk2>
          <a:srgbClr val="204162"/>
        </a:dk2>
        <a:lt2>
          <a:srgbClr val="003300"/>
        </a:lt2>
        <a:accent1>
          <a:srgbClr val="99CC00"/>
        </a:accent1>
        <a:accent2>
          <a:srgbClr val="336633"/>
        </a:accent2>
        <a:accent3>
          <a:srgbClr val="FFFFFF"/>
        </a:accent3>
        <a:accent4>
          <a:srgbClr val="1A3653"/>
        </a:accent4>
        <a:accent5>
          <a:srgbClr val="CAE2AA"/>
        </a:accent5>
        <a:accent6>
          <a:srgbClr val="2D5C2D"/>
        </a:accent6>
        <a:hlink>
          <a:srgbClr val="6666FF"/>
        </a:hlink>
        <a:folHlink>
          <a:srgbClr val="C5C2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скад 9">
        <a:dk1>
          <a:srgbClr val="000000"/>
        </a:dk1>
        <a:lt1>
          <a:srgbClr val="FFFFFF"/>
        </a:lt1>
        <a:dk2>
          <a:srgbClr val="1C1C34"/>
        </a:dk2>
        <a:lt2>
          <a:srgbClr val="000066"/>
        </a:lt2>
        <a:accent1>
          <a:srgbClr val="DDDDDD"/>
        </a:accent1>
        <a:accent2>
          <a:srgbClr val="6699CC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5C8AB9"/>
        </a:accent6>
        <a:hlink>
          <a:srgbClr val="005A58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948</TotalTime>
  <Words>354</Words>
  <Application>Microsoft Office PowerPoint</Application>
  <PresentationFormat>Экран (4:3)</PresentationFormat>
  <Paragraphs>48</Paragraphs>
  <Slides>18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0" baseType="lpstr">
      <vt:lpstr>Каскад</vt:lpstr>
      <vt:lpstr>Точечный рисунок</vt:lpstr>
      <vt:lpstr>Явление электромагнитной  индукции</vt:lpstr>
      <vt:lpstr>Знаем:</vt:lpstr>
      <vt:lpstr>Умеем:</vt:lpstr>
      <vt:lpstr>Задача:</vt:lpstr>
      <vt:lpstr>Майкл Фарадей (1791 - 1867) </vt:lpstr>
      <vt:lpstr>Вопросы к данному эксперименту:</vt:lpstr>
      <vt:lpstr>Электрический ток, возникший в контуре, будем называть индукционным.</vt:lpstr>
      <vt:lpstr>Презентация PowerPoint</vt:lpstr>
      <vt:lpstr> Магнитный поток, пронизывающий катушку, может изменяться по трем причинам: </vt:lpstr>
      <vt:lpstr>Презентация PowerPoint</vt:lpstr>
      <vt:lpstr>Презентация PowerPoint</vt:lpstr>
      <vt:lpstr>Определение явления ЭМИ</vt:lpstr>
      <vt:lpstr>Направление тока Правило Ленца.</vt:lpstr>
      <vt:lpstr>Применение правила Ленца:</vt:lpstr>
      <vt:lpstr>Правило  Ленца</vt:lpstr>
      <vt:lpstr>Презентация PowerPoint</vt:lpstr>
      <vt:lpstr>Презентация PowerPoint</vt:lpstr>
      <vt:lpstr> Домашнее задание: Подготовить сообщение «Явление электромагнитной индукции в технике».  </vt:lpstr>
    </vt:vector>
  </TitlesOfParts>
  <Company>sss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Электромагнитная индукция</dc:title>
  <dc:creator>sss</dc:creator>
  <cp:lastModifiedBy>Natasha</cp:lastModifiedBy>
  <cp:revision>40</cp:revision>
  <dcterms:created xsi:type="dcterms:W3CDTF">2005-11-01T14:45:37Z</dcterms:created>
  <dcterms:modified xsi:type="dcterms:W3CDTF">2015-12-24T12:24:59Z</dcterms:modified>
</cp:coreProperties>
</file>