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9" r:id="rId3"/>
    <p:sldId id="266" r:id="rId4"/>
    <p:sldId id="272" r:id="rId5"/>
    <p:sldId id="277" r:id="rId6"/>
    <p:sldId id="278" r:id="rId7"/>
    <p:sldId id="279" r:id="rId8"/>
    <p:sldId id="273" r:id="rId9"/>
    <p:sldId id="282" r:id="rId10"/>
    <p:sldId id="294" r:id="rId11"/>
    <p:sldId id="293" r:id="rId12"/>
    <p:sldId id="292" r:id="rId13"/>
    <p:sldId id="284" r:id="rId14"/>
    <p:sldId id="283" r:id="rId15"/>
    <p:sldId id="285" r:id="rId16"/>
    <p:sldId id="276" r:id="rId17"/>
    <p:sldId id="274" r:id="rId18"/>
    <p:sldId id="296" r:id="rId19"/>
    <p:sldId id="297" r:id="rId20"/>
    <p:sldId id="295" r:id="rId21"/>
    <p:sldId id="298" r:id="rId22"/>
    <p:sldId id="288" r:id="rId23"/>
    <p:sldId id="291" r:id="rId24"/>
    <p:sldId id="289" r:id="rId25"/>
    <p:sldId id="290" r:id="rId26"/>
    <p:sldId id="301" r:id="rId27"/>
    <p:sldId id="300" r:id="rId28"/>
    <p:sldId id="286" r:id="rId29"/>
    <p:sldId id="271" r:id="rId30"/>
    <p:sldId id="275" r:id="rId31"/>
    <p:sldId id="281" r:id="rId32"/>
  </p:sldIdLst>
  <p:sldSz cx="9144000" cy="6858000" type="screen4x3"/>
  <p:notesSz cx="6858000" cy="9525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244"/>
    <a:srgbClr val="24486C"/>
    <a:srgbClr val="1C1C1C"/>
    <a:srgbClr val="CC6600"/>
    <a:srgbClr val="CC3300"/>
    <a:srgbClr val="FFCC00"/>
    <a:srgbClr val="990033"/>
    <a:srgbClr val="292929"/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89154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4572000" cy="304800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A4C8259B-3E83-4B5B-977D-AD0E55289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A6A3E-7A67-4BEB-8425-9CAA6C870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5187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C405F-EFEA-4D40-BC05-71FC0EA43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176760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BA525E24-2810-47FE-BE6F-4D5B43529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63607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F6BE8-7A87-4ADD-99D6-814A5B89C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94685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E140E-77C9-4708-B9C3-AE314C9C7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806888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B2565-4667-4079-BE5F-E02825C97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1165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C60E4-7221-4713-9494-F79A9C54D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16061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F162F-D9C1-48B0-9286-679FCE5D2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61829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83C21-F5B5-4FD3-8277-F57584FE90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9108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7AA0A-19E3-4056-9D8C-B41566B57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08401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AFD65-B587-4B77-B056-00B56150F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31730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3E78429B-BFD6-4C3C-A641-3A5460C1A2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784976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</a:t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Московской области</a:t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«Подмосковный колледж «Энергия»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949280"/>
            <a:ext cx="8574270" cy="6480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n w="11430"/>
                <a:solidFill>
                  <a:srgbClr val="9E324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Отдельная </a:t>
            </a:r>
            <a:r>
              <a:rPr lang="ru-RU" dirty="0" smtClean="0">
                <a:ln w="11430"/>
                <a:solidFill>
                  <a:srgbClr val="9E324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образовательная территория Ногинск</a:t>
            </a:r>
          </a:p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Московская область, г. Ногинск, ул. 3-го Интернационала, 59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16632"/>
            <a:ext cx="1381125" cy="1343025"/>
          </a:xfrm>
          <a:prstGeom prst="rect">
            <a:avLst/>
          </a:prstGeom>
        </p:spPr>
      </p:pic>
      <p:pic>
        <p:nvPicPr>
          <p:cNvPr id="6" name="Рисунок 5" descr="DSC01701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284984"/>
            <a:ext cx="5688632" cy="25359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857892"/>
            <a:ext cx="85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МАТЕМАТИКИ, ИНФОРМАТИКИ  И  ИКТ</a:t>
            </a:r>
          </a:p>
        </p:txBody>
      </p:sp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000240"/>
            <a:ext cx="6929454" cy="362397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572140"/>
            <a:ext cx="8572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МАТЕМАТИКИ, ИНФОРМАТИКИ  И  ИКТ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проводит преподаватель ПУШКИНА З. 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571612"/>
            <a:ext cx="5426146" cy="385765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286388"/>
            <a:ext cx="8572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ЭЛЕКТРОМОНТАЖНАЯ МАСТЕРСКАЯ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проводят мастера производственного обучения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Костенко А. И.,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Хайдукова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 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1000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714488"/>
            <a:ext cx="4572031" cy="3429024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429264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ЭЛЕКТРОМОНТАЖНАЯ МАСТЕРСКАЯ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Выполнение практической работы.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1000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643050"/>
            <a:ext cx="4857783" cy="3643338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Отдельная </a:t>
            </a:r>
            <a:r>
              <a:rPr lang="ru-RU" sz="2000" dirty="0" smtClean="0"/>
              <a:t> образовательная </a:t>
            </a:r>
            <a:r>
              <a:rPr lang="ru-RU" sz="2000" dirty="0" smtClean="0"/>
              <a:t>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429264"/>
            <a:ext cx="84296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ЭЛЕКТРОМОНТАЖНАЯ МАСТЕРСКАЯ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00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4857752" cy="3643314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429264"/>
            <a:ext cx="84296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ЭЛЕКТРОМОНТАЖНАЯ МАСТЕРСКАЯ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electromonter.info/2css/poster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429132"/>
            <a:ext cx="1333500" cy="952500"/>
          </a:xfrm>
          <a:prstGeom prst="rect">
            <a:avLst/>
          </a:prstGeom>
          <a:noFill/>
        </p:spPr>
      </p:pic>
      <p:pic>
        <p:nvPicPr>
          <p:cNvPr id="8" name="Рисунок 7" descr="P1000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785926"/>
            <a:ext cx="4714908" cy="3536181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pic>
        <p:nvPicPr>
          <p:cNvPr id="5" name="Рисунок 4" descr="SS104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571612"/>
            <a:ext cx="4643470" cy="34826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5214950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ЛАБОРАТОРИИ ТЕХНИЧЕСКОГО ОБСЛУЖИВАНИЯ ЭЛЕКТРООБОРУДОВАНИЯ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производственного обучения СЛЕСАРЕВ А. В. объясняет схему подключения трехфазного асинхронного электродвигателя.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429264"/>
            <a:ext cx="84296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ЛАБОРАТОРИИ ТЕХНИЧЕСКОГО ОБСЛУЖИВАНИЯ ЭЛЕКТРООБОРУДОВАНИЯ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Выполнение практической работы.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electromonter.info/2css/poster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572008"/>
            <a:ext cx="1333500" cy="952500"/>
          </a:xfrm>
          <a:prstGeom prst="rect">
            <a:avLst/>
          </a:prstGeom>
          <a:noFill/>
        </p:spPr>
      </p:pic>
      <p:pic>
        <p:nvPicPr>
          <p:cNvPr id="8" name="Рисунок 7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1714488"/>
            <a:ext cx="4857784" cy="3643338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429264"/>
            <a:ext cx="84296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ЛАБОРАТОРИИ ТЕХНИЧЕСКОГО ОБСЛУЖИВАНИЯ ЭЛЕКТРООБОРУДОВАНИЯ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Выполнение практической работы.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electromonter.info/2css/poster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572008"/>
            <a:ext cx="1333500" cy="952500"/>
          </a:xfrm>
          <a:prstGeom prst="rect">
            <a:avLst/>
          </a:prstGeom>
          <a:noFill/>
        </p:spPr>
      </p:pic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714488"/>
            <a:ext cx="4714876" cy="3536157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429264"/>
            <a:ext cx="84296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ЛАБОРАТОРИИ ТЕХНИЧЕСКОГО ОБСЛУЖИВАНИЯ ЭЛЕКТРООБОРУДОВАНИЯ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Выполнение практической работы.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electromonter.info/2css/poster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572008"/>
            <a:ext cx="1333500" cy="952500"/>
          </a:xfrm>
          <a:prstGeom prst="rect">
            <a:avLst/>
          </a:prstGeom>
          <a:noFill/>
        </p:spPr>
      </p:pic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785926"/>
            <a:ext cx="4643438" cy="3482579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428604"/>
            <a:ext cx="6629392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Московской области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«Подмосковный колледж «Энергия»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Отдельная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образовательная территория Ногинск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8358246" cy="3643338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Профессия  140446. 03</a:t>
            </a:r>
          </a:p>
          <a:p>
            <a:pPr algn="ctr"/>
            <a:endParaRPr lang="ru-RU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ЭЛЕКТРОМОНТЕР</a:t>
            </a: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ремонту и обслуживанию электрооборудования</a:t>
            </a: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(по отраслям)</a:t>
            </a:r>
          </a:p>
          <a:p>
            <a:pPr algn="ctr"/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Московская область, г. Ногинск, ул. 3-го Интернационала, 59</a:t>
            </a:r>
          </a:p>
          <a:p>
            <a:pPr algn="ctr"/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1381125" cy="1343025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429264"/>
            <a:ext cx="84296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ЛАБОРАТОРИИ ТЕХНИЧЕСКОГО ОБСЛУЖИВАНИЯ ЭЛЕКТРООБОРУДОВАНИЯ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Выполнение практической работы.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S104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500174"/>
            <a:ext cx="4857784" cy="3643338"/>
          </a:xfrm>
          <a:prstGeom prst="rect">
            <a:avLst/>
          </a:prstGeom>
        </p:spPr>
      </p:pic>
      <p:pic>
        <p:nvPicPr>
          <p:cNvPr id="6" name="Picture 2" descr="http://www.electromonter.info/2css/poste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572008"/>
            <a:ext cx="1333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Отдельная </a:t>
            </a:r>
            <a:r>
              <a:rPr lang="ru-RU" sz="2000" dirty="0" smtClean="0"/>
              <a:t> образовательная </a:t>
            </a:r>
            <a:r>
              <a:rPr lang="ru-RU" sz="2000" dirty="0" smtClean="0"/>
              <a:t>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5572140"/>
            <a:ext cx="621510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ЛАБОРАТОРИИ ТЕХНИЧЕСКОГО ОБСЛУЖИВАНИЯ ЭЛЕКТРООБОРУДОВАНИЯ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785926"/>
            <a:ext cx="2250298" cy="3000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492919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Библиотека каталогов современного электрооборудования</a:t>
            </a:r>
            <a:endParaRPr lang="ru-RU" sz="1200" dirty="0"/>
          </a:p>
        </p:txBody>
      </p:sp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571612"/>
            <a:ext cx="1967663" cy="3196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9124" y="5000636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Практическая работа, выполненная студентами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Отдельная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5786454"/>
            <a:ext cx="642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     ЭЛЕКТРОМОНТЕР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643050"/>
            <a:ext cx="80724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Производственная практика на предприятии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3" descr="батышев практик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214546" y="2214554"/>
            <a:ext cx="4667283" cy="35004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5786454"/>
            <a:ext cx="642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ПО ПРОФЕССИИ 140446. 03 ЭЛЕКТРОМОНТЕР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500174"/>
            <a:ext cx="8072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Участвуем в конкурсах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профессионального мастерства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образовательной организации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Волхонк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857496"/>
            <a:ext cx="1928826" cy="2547667"/>
          </a:xfrm>
          <a:prstGeom prst="rect">
            <a:avLst/>
          </a:prstGeom>
        </p:spPr>
      </p:pic>
      <p:pic>
        <p:nvPicPr>
          <p:cNvPr id="9" name="Рисунок 8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928934"/>
            <a:ext cx="3286148" cy="246461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7" name="Прямоугольник 6"/>
          <p:cNvSpPr/>
          <p:nvPr/>
        </p:nvSpPr>
        <p:spPr>
          <a:xfrm>
            <a:off x="571472" y="1785926"/>
            <a:ext cx="807249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Участвуем в областных конкурсах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профессионального мастерства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3" descr="IMGP50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143108" y="2857496"/>
            <a:ext cx="50363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7" name="Прямоугольник 6"/>
          <p:cNvSpPr/>
          <p:nvPr/>
        </p:nvSpPr>
        <p:spPr>
          <a:xfrm>
            <a:off x="571472" y="1785926"/>
            <a:ext cx="807249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Обучающиеся являются призерами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областных конкурсов п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рофессионального мастерства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071810"/>
            <a:ext cx="2286016" cy="3142377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071810"/>
            <a:ext cx="2280215" cy="3134402"/>
          </a:xfrm>
          <a:prstGeom prst="rect">
            <a:avLst/>
          </a:prstGeom>
        </p:spPr>
      </p:pic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072705"/>
            <a:ext cx="2286016" cy="314237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7" name="Прямоугольник 6"/>
          <p:cNvSpPr/>
          <p:nvPr/>
        </p:nvSpPr>
        <p:spPr>
          <a:xfrm>
            <a:off x="611560" y="1700808"/>
            <a:ext cx="80724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не только учимся, но и отдыхаем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DSC02133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348880"/>
            <a:ext cx="6480720" cy="342073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71800" y="5786454"/>
            <a:ext cx="37444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  ЗДОРОВЬЯ   И   СПОРТА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00808"/>
            <a:ext cx="80724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занимаемся спортом, участвуем в соревнованиях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DSC02149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420888"/>
            <a:ext cx="5616624" cy="320163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786454"/>
            <a:ext cx="84296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  ЗДОРОВЬЯ   И   СПОРТА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785926"/>
            <a:ext cx="80724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занимаемся спортом, участвуем в соревнованиях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DSC02148 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36912"/>
            <a:ext cx="6912768" cy="309064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58" y="1785926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/>
            <a:r>
              <a:rPr lang="ru-RU" b="1" dirty="0" smtClean="0">
                <a:solidFill>
                  <a:srgbClr val="24486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Объектами профессиональной деятельности выпускников являются:</a:t>
            </a:r>
            <a:endParaRPr lang="ru-RU" b="1" dirty="0" smtClean="0">
              <a:solidFill>
                <a:srgbClr val="24486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hangingPunct="0"/>
            <a:r>
              <a:rPr lang="ru-RU" dirty="0" smtClean="0">
                <a:solidFill>
                  <a:srgbClr val="24486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материалы и комплектующие изделия;</a:t>
            </a:r>
            <a:endParaRPr lang="ru-RU" dirty="0" smtClean="0">
              <a:solidFill>
                <a:srgbClr val="24486C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dirty="0" smtClean="0">
                <a:solidFill>
                  <a:srgbClr val="24486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электрические машины и электроаппараты;</a:t>
            </a:r>
            <a:endParaRPr lang="ru-RU" dirty="0" smtClean="0">
              <a:solidFill>
                <a:srgbClr val="24486C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dirty="0" smtClean="0">
                <a:solidFill>
                  <a:srgbClr val="24486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электрооборудование;</a:t>
            </a:r>
            <a:endParaRPr lang="ru-RU" dirty="0" smtClean="0">
              <a:solidFill>
                <a:srgbClr val="24486C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dirty="0" smtClean="0">
                <a:solidFill>
                  <a:srgbClr val="24486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технологическое оборудование;</a:t>
            </a:r>
            <a:endParaRPr lang="ru-RU" dirty="0" smtClean="0">
              <a:solidFill>
                <a:srgbClr val="24486C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dirty="0" smtClean="0">
                <a:solidFill>
                  <a:srgbClr val="24486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электроизмерительные приборы;</a:t>
            </a:r>
            <a:endParaRPr lang="ru-RU" dirty="0" smtClean="0">
              <a:solidFill>
                <a:srgbClr val="24486C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dirty="0" smtClean="0">
                <a:solidFill>
                  <a:srgbClr val="24486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техническая документация;</a:t>
            </a:r>
            <a:endParaRPr lang="ru-RU" dirty="0" smtClean="0">
              <a:solidFill>
                <a:srgbClr val="24486C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dirty="0" smtClean="0">
                <a:solidFill>
                  <a:srgbClr val="24486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инструменты, приспособления.</a:t>
            </a:r>
            <a:endParaRPr lang="ru-RU" dirty="0" smtClean="0">
              <a:solidFill>
                <a:srgbClr val="24486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4786322"/>
            <a:ext cx="1428750" cy="1428750"/>
          </a:xfrm>
          <a:prstGeom prst="rect">
            <a:avLst/>
          </a:prstGeom>
        </p:spPr>
      </p:pic>
      <p:pic>
        <p:nvPicPr>
          <p:cNvPr id="10" name="Рисунок 9" descr="i02WRNAH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714884"/>
            <a:ext cx="638175" cy="1428750"/>
          </a:xfrm>
          <a:prstGeom prst="rect">
            <a:avLst/>
          </a:prstGeom>
        </p:spPr>
      </p:pic>
      <p:pic>
        <p:nvPicPr>
          <p:cNvPr id="11" name="Рисунок 10" descr="i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714884"/>
            <a:ext cx="1562100" cy="1428750"/>
          </a:xfrm>
          <a:prstGeom prst="rect">
            <a:avLst/>
          </a:prstGeom>
        </p:spPr>
      </p:pic>
      <p:pic>
        <p:nvPicPr>
          <p:cNvPr id="12" name="Рисунок 11" descr="iCWUXKFB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4714884"/>
            <a:ext cx="1905000" cy="1428750"/>
          </a:xfrm>
          <a:prstGeom prst="rect">
            <a:avLst/>
          </a:prstGeom>
        </p:spPr>
      </p:pic>
      <p:pic>
        <p:nvPicPr>
          <p:cNvPr id="13" name="Рисунок 12" descr="iIYYZ2PD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4714884"/>
            <a:ext cx="1895475" cy="142875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Отдельная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357430"/>
            <a:ext cx="82153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24486C"/>
                </a:solidFill>
              </a:rPr>
              <a:t>Уровень образования, необходимый для приема на обучение:</a:t>
            </a:r>
          </a:p>
          <a:p>
            <a:pPr algn="ctr" eaLnBrk="0" hangingPunct="0"/>
            <a:endParaRPr lang="ru-RU" sz="1400" dirty="0" smtClean="0"/>
          </a:p>
          <a:p>
            <a:pPr algn="ctr" eaLnBrk="0" hangingPunct="0"/>
            <a:r>
              <a:rPr lang="ru-RU" sz="3200" dirty="0" smtClean="0">
                <a:solidFill>
                  <a:srgbClr val="7030A0"/>
                </a:solidFill>
              </a:rPr>
              <a:t>основное общее образование (9 классов)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O6T1YAD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4643446"/>
            <a:ext cx="1028700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3857628"/>
            <a:ext cx="76438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4486C"/>
                </a:solidFill>
              </a:rPr>
              <a:t>Срок получения профессионального образования</a:t>
            </a:r>
          </a:p>
          <a:p>
            <a:pPr algn="ctr"/>
            <a:r>
              <a:rPr lang="ru-RU" sz="2000" dirty="0" smtClean="0">
                <a:solidFill>
                  <a:srgbClr val="24486C"/>
                </a:solidFill>
              </a:rPr>
              <a:t>в очной форме обучения: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 года 5 месяцев 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6" name="Прямоугольник 5"/>
          <p:cNvSpPr/>
          <p:nvPr/>
        </p:nvSpPr>
        <p:spPr>
          <a:xfrm>
            <a:off x="1142976" y="4143380"/>
            <a:ext cx="735811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Приходите к нам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учиться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Московская область, г. Ногинск, ул. 3-го Интернационала, 59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84784"/>
            <a:ext cx="4176464" cy="269715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000" smtClean="0"/>
              <a:t>Отдельная 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6" name="Прямоугольник 5"/>
          <p:cNvSpPr/>
          <p:nvPr/>
        </p:nvSpPr>
        <p:spPr>
          <a:xfrm>
            <a:off x="714348" y="4714884"/>
            <a:ext cx="792961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Московская область, г. Ногинск, ул. 3-го Интернационала, 59</a:t>
            </a:r>
          </a:p>
          <a:p>
            <a:pPr algn="ctr"/>
            <a:endParaRPr lang="ru-RU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ln w="11430"/>
                <a:solidFill>
                  <a:srgbClr val="24486C"/>
                </a:solidFill>
              </a:rPr>
              <a:t>Презентацию подготовил мастер производственного обучения</a:t>
            </a:r>
          </a:p>
          <a:p>
            <a:pPr algn="ctr"/>
            <a:r>
              <a:rPr lang="ru-RU" sz="1400" b="1" dirty="0" smtClean="0">
                <a:ln w="11430"/>
                <a:solidFill>
                  <a:srgbClr val="24486C"/>
                </a:solidFill>
              </a:rPr>
              <a:t>Мамаев Анатолий Алексеевич</a:t>
            </a:r>
          </a:p>
          <a:p>
            <a:pPr algn="ctr"/>
            <a:endParaRPr lang="ru-RU" sz="800" b="1" dirty="0" smtClean="0">
              <a:ln w="11430"/>
              <a:solidFill>
                <a:srgbClr val="24486C"/>
              </a:solidFill>
            </a:endParaRPr>
          </a:p>
          <a:p>
            <a:pPr algn="ctr"/>
            <a:r>
              <a:rPr lang="ru-RU" sz="1400" b="1" cap="none" spc="0" smtClean="0">
                <a:ln w="11430"/>
                <a:solidFill>
                  <a:srgbClr val="2448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Материалы </a:t>
            </a:r>
            <a:r>
              <a:rPr lang="ru-RU" sz="1400" b="1" cap="none" spc="0" dirty="0" smtClean="0">
                <a:ln w="11430"/>
                <a:solidFill>
                  <a:srgbClr val="2448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презентации предоставили:</a:t>
            </a:r>
          </a:p>
          <a:p>
            <a:pPr algn="ctr"/>
            <a:r>
              <a:rPr lang="ru-RU" sz="1400" b="1" cap="none" spc="0" dirty="0" smtClean="0">
                <a:ln w="11430"/>
                <a:solidFill>
                  <a:srgbClr val="2448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Костенко А. И., Мамаев А. А., </a:t>
            </a:r>
            <a:r>
              <a:rPr lang="ru-RU" sz="1400" b="1" cap="none" spc="0" dirty="0" err="1" smtClean="0">
                <a:ln w="11430"/>
                <a:solidFill>
                  <a:srgbClr val="2448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Слесарев</a:t>
            </a:r>
            <a:r>
              <a:rPr lang="ru-RU" sz="1400" b="1" cap="none" spc="0" dirty="0" smtClean="0">
                <a:ln w="11430"/>
                <a:solidFill>
                  <a:srgbClr val="2448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А. В., </a:t>
            </a:r>
            <a:r>
              <a:rPr lang="ru-RU" sz="1400" b="1" cap="none" spc="0" dirty="0" err="1" smtClean="0">
                <a:ln w="11430"/>
                <a:solidFill>
                  <a:srgbClr val="2448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Хайдукова</a:t>
            </a:r>
            <a:r>
              <a:rPr lang="ru-RU" sz="1400" b="1" cap="none" spc="0" dirty="0" smtClean="0">
                <a:ln w="11430"/>
                <a:solidFill>
                  <a:srgbClr val="2448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Е. В.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DSC0169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556792"/>
            <a:ext cx="4320480" cy="3042056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Отдельная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857364"/>
            <a:ext cx="842968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24486C"/>
                </a:solidFill>
              </a:rPr>
              <a:t>Обучающийся по профессии 140446.03 Электромонтер по ремонту и обслуживанию электрооборудования (по отраслям)</a:t>
            </a:r>
          </a:p>
          <a:p>
            <a:pPr algn="ctr"/>
            <a:r>
              <a:rPr lang="ru-RU" sz="2000" dirty="0" smtClean="0">
                <a:solidFill>
                  <a:srgbClr val="24486C"/>
                </a:solidFill>
              </a:rPr>
              <a:t>готовится к виду деятельности:</a:t>
            </a:r>
          </a:p>
          <a:p>
            <a:pPr lvl="0" algn="ctr"/>
            <a:endParaRPr lang="ru-RU" sz="800" dirty="0" smtClean="0"/>
          </a:p>
          <a:p>
            <a:pPr lvl="0" algn="ctr"/>
            <a:r>
              <a:rPr lang="ru-RU" sz="2400" dirty="0" smtClean="0">
                <a:solidFill>
                  <a:srgbClr val="7030A0"/>
                </a:solidFill>
              </a:rPr>
              <a:t>Сборка, монтаж, регулировка и ремонт узлов и механизмов оборудования, агрегатов, машин, станков и другого электрооборудования промышленных организаций.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2ESSZU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786322"/>
            <a:ext cx="1905000" cy="1428750"/>
          </a:xfrm>
          <a:prstGeom prst="rect">
            <a:avLst/>
          </a:prstGeom>
        </p:spPr>
      </p:pic>
      <p:pic>
        <p:nvPicPr>
          <p:cNvPr id="7" name="Рисунок 6" descr="i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786322"/>
            <a:ext cx="1485900" cy="1428750"/>
          </a:xfrm>
          <a:prstGeom prst="rect">
            <a:avLst/>
          </a:prstGeom>
        </p:spPr>
      </p:pic>
      <p:pic>
        <p:nvPicPr>
          <p:cNvPr id="8" name="Рисунок 7" descr="i77VMRA4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4786322"/>
            <a:ext cx="2419350" cy="1428750"/>
          </a:xfrm>
          <a:prstGeom prst="rect">
            <a:avLst/>
          </a:prstGeom>
        </p:spPr>
      </p:pic>
      <p:pic>
        <p:nvPicPr>
          <p:cNvPr id="10" name="Рисунок 9" descr="iEQCPSKO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786322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Отдельная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857364"/>
            <a:ext cx="842968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24486C"/>
                </a:solidFill>
              </a:rPr>
              <a:t>Обучающийся по профессии 140446.03 Электромонтер по ремонту и обслуживанию электрооборудования (по отраслям)</a:t>
            </a:r>
          </a:p>
          <a:p>
            <a:pPr algn="ctr"/>
            <a:r>
              <a:rPr lang="ru-RU" sz="2000" dirty="0" smtClean="0">
                <a:solidFill>
                  <a:srgbClr val="24486C"/>
                </a:solidFill>
              </a:rPr>
              <a:t>готовится к виду деятельности: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Проверка и наладка электрооборудования.</a:t>
            </a:r>
          </a:p>
          <a:p>
            <a:pPr lvl="0" algn="ctr"/>
            <a:endParaRPr lang="ru-RU" sz="800" dirty="0" smtClean="0"/>
          </a:p>
        </p:txBody>
      </p:sp>
      <p:pic>
        <p:nvPicPr>
          <p:cNvPr id="7" name="Рисунок 6" descr="iGXVQ7P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786322"/>
            <a:ext cx="847725" cy="1428750"/>
          </a:xfrm>
          <a:prstGeom prst="rect">
            <a:avLst/>
          </a:prstGeom>
        </p:spPr>
      </p:pic>
      <p:pic>
        <p:nvPicPr>
          <p:cNvPr id="8" name="Рисунок 7" descr="iITCYHMV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786322"/>
            <a:ext cx="1905000" cy="1428750"/>
          </a:xfrm>
          <a:prstGeom prst="rect">
            <a:avLst/>
          </a:prstGeom>
        </p:spPr>
      </p:pic>
      <p:pic>
        <p:nvPicPr>
          <p:cNvPr id="9" name="Рисунок 8" descr="iQ0OCQ9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4786322"/>
            <a:ext cx="1428750" cy="1428750"/>
          </a:xfrm>
          <a:prstGeom prst="rect">
            <a:avLst/>
          </a:prstGeom>
        </p:spPr>
      </p:pic>
      <p:pic>
        <p:nvPicPr>
          <p:cNvPr id="10" name="Рисунок 9" descr="iS4L93RO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786322"/>
            <a:ext cx="1428750" cy="1428750"/>
          </a:xfrm>
          <a:prstGeom prst="rect">
            <a:avLst/>
          </a:prstGeom>
        </p:spPr>
      </p:pic>
      <p:pic>
        <p:nvPicPr>
          <p:cNvPr id="11" name="Рисунок 10" descr="iUT1P6QP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4786322"/>
            <a:ext cx="1114425" cy="14287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Отдельная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857364"/>
            <a:ext cx="842968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24486C"/>
                </a:solidFill>
              </a:rPr>
              <a:t>Обучающийся по профессии 140446.03 Электромонтер по ремонту и обслуживанию электрооборудования (по отраслям)</a:t>
            </a:r>
          </a:p>
          <a:p>
            <a:pPr algn="ctr"/>
            <a:r>
              <a:rPr lang="ru-RU" sz="2000" dirty="0" smtClean="0">
                <a:solidFill>
                  <a:srgbClr val="24486C"/>
                </a:solidFill>
              </a:rPr>
              <a:t>готовится к виду деятельности: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Устранение и предупреждение аварий и неполадок электрооборудования.</a:t>
            </a:r>
            <a:endParaRPr lang="ru-RU" sz="800" dirty="0" smtClean="0">
              <a:solidFill>
                <a:srgbClr val="7030A0"/>
              </a:solidFill>
            </a:endParaRPr>
          </a:p>
        </p:txBody>
      </p:sp>
      <p:pic>
        <p:nvPicPr>
          <p:cNvPr id="7" name="Рисунок 6" descr="i1VMVKR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786322"/>
            <a:ext cx="1952625" cy="1428750"/>
          </a:xfrm>
          <a:prstGeom prst="rect">
            <a:avLst/>
          </a:prstGeom>
        </p:spPr>
      </p:pic>
      <p:pic>
        <p:nvPicPr>
          <p:cNvPr id="8" name="Рисунок 7" descr="iVO52D72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4786322"/>
            <a:ext cx="1543050" cy="1428750"/>
          </a:xfrm>
          <a:prstGeom prst="rect">
            <a:avLst/>
          </a:prstGeom>
        </p:spPr>
      </p:pic>
      <p:pic>
        <p:nvPicPr>
          <p:cNvPr id="9" name="Рисунок 8" descr="iRIQD5ZF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4786322"/>
            <a:ext cx="1905000" cy="1428750"/>
          </a:xfrm>
          <a:prstGeom prst="rect">
            <a:avLst/>
          </a:prstGeom>
        </p:spPr>
      </p:pic>
      <p:pic>
        <p:nvPicPr>
          <p:cNvPr id="13" name="Рисунок 12" descr="iY2J36VN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786322"/>
            <a:ext cx="2143125" cy="14287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Отдельная </a:t>
            </a:r>
            <a:r>
              <a:rPr lang="ru-RU" sz="2000" dirty="0" smtClean="0"/>
              <a:t>образовательная 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857364"/>
            <a:ext cx="842968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24486C"/>
                </a:solidFill>
              </a:rPr>
              <a:t>Обучающийся по профессии 140446.03 Электромонтер по ремонту и обслуживанию электрооборудования (по отраслям)</a:t>
            </a:r>
          </a:p>
          <a:p>
            <a:pPr algn="ctr"/>
            <a:r>
              <a:rPr lang="ru-RU" sz="2000" dirty="0" smtClean="0">
                <a:solidFill>
                  <a:srgbClr val="24486C"/>
                </a:solidFill>
              </a:rPr>
              <a:t>изучает следующие</a:t>
            </a:r>
          </a:p>
          <a:p>
            <a:r>
              <a:rPr lang="ru-RU" sz="2000" dirty="0" smtClean="0">
                <a:solidFill>
                  <a:srgbClr val="24486C"/>
                </a:solidFill>
              </a:rPr>
              <a:t> учебные циклы:</a:t>
            </a:r>
          </a:p>
          <a:p>
            <a:pPr algn="ctr"/>
            <a:endParaRPr lang="ru-RU" sz="800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         </a:t>
            </a:r>
            <a:r>
              <a:rPr lang="ru-RU" dirty="0" err="1" smtClean="0">
                <a:solidFill>
                  <a:srgbClr val="7030A0"/>
                </a:solidFill>
              </a:rPr>
              <a:t>общепрофессиональные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профессиональные;</a:t>
            </a:r>
          </a:p>
          <a:p>
            <a:endParaRPr lang="ru-RU" sz="8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24486C"/>
                </a:solidFill>
              </a:rPr>
              <a:t>и разделы: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физическая культура;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учебная практика;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производственная практика;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промежуточная аттестация;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государственная итоговая аттестация.</a:t>
            </a:r>
          </a:p>
          <a:p>
            <a:endParaRPr lang="ru-RU" dirty="0"/>
          </a:p>
        </p:txBody>
      </p:sp>
      <p:pic>
        <p:nvPicPr>
          <p:cNvPr id="6" name="Рисунок 5" descr="iBX61BM8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86322"/>
            <a:ext cx="1905000" cy="1085850"/>
          </a:xfrm>
          <a:prstGeom prst="rect">
            <a:avLst/>
          </a:prstGeom>
        </p:spPr>
      </p:pic>
      <p:pic>
        <p:nvPicPr>
          <p:cNvPr id="7" name="Рисунок 6" descr="iWJ6D6B3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071810"/>
            <a:ext cx="1762125" cy="142875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Отдельная </a:t>
            </a:r>
            <a:r>
              <a:rPr lang="ru-RU" sz="2000" dirty="0" smtClean="0"/>
              <a:t> образовательная </a:t>
            </a:r>
            <a:r>
              <a:rPr lang="ru-RU" sz="2000" dirty="0" smtClean="0"/>
              <a:t>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785926"/>
            <a:ext cx="842968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Практика является обязательной. Она представляет собой вид учебной деятельности, направленной на формирование, закрепление, развитие практических навыков и компетенции в процессе выполнения определенных видов работ, связанных с будущей профессиональной деятельностью.</a:t>
            </a:r>
          </a:p>
          <a:p>
            <a:pPr algn="ctr"/>
            <a:endParaRPr lang="ru-RU" sz="1000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Проводятся следующие виды практик: учебная и производственная.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iGAMJEZ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714884"/>
            <a:ext cx="1905000" cy="1428750"/>
          </a:xfrm>
          <a:prstGeom prst="rect">
            <a:avLst/>
          </a:prstGeom>
        </p:spPr>
      </p:pic>
      <p:pic>
        <p:nvPicPr>
          <p:cNvPr id="8" name="Рисунок 7" descr="iOVJ3RF0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4714884"/>
            <a:ext cx="1895475" cy="1428750"/>
          </a:xfrm>
          <a:prstGeom prst="rect">
            <a:avLst/>
          </a:prstGeom>
        </p:spPr>
      </p:pic>
      <p:pic>
        <p:nvPicPr>
          <p:cNvPr id="10" name="Рисунок 9" descr="i9A7UV2O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4714884"/>
            <a:ext cx="2247900" cy="1428750"/>
          </a:xfrm>
          <a:prstGeom prst="rect">
            <a:avLst/>
          </a:prstGeom>
        </p:spPr>
      </p:pic>
      <p:pic>
        <p:nvPicPr>
          <p:cNvPr id="15" name="Рисунок 14" descr="iMO1J5SW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4714884"/>
            <a:ext cx="1419225" cy="142875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ГБОУ СПО МО «Подмосковный колледж «Энергия»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Отдельная </a:t>
            </a:r>
            <a:r>
              <a:rPr lang="ru-RU" sz="2000" dirty="0" smtClean="0"/>
              <a:t> образовательная </a:t>
            </a:r>
            <a:r>
              <a:rPr lang="ru-RU" sz="2000" dirty="0" smtClean="0"/>
              <a:t>территория Ногинск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Эмбл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1143008" cy="111147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857892"/>
            <a:ext cx="85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РУССКОГО ЯЗЫКА И ЛИТЕРАТУРЫ</a:t>
            </a:r>
          </a:p>
        </p:txBody>
      </p:sp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785926"/>
            <a:ext cx="5786446" cy="37606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ussian_reflection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gaussian_reflection</Template>
  <TotalTime>364</TotalTime>
  <Words>556</Words>
  <Application>Microsoft Office PowerPoint</Application>
  <PresentationFormat>Экран (4:3)</PresentationFormat>
  <Paragraphs>133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gaussian_reflection</vt:lpstr>
      <vt:lpstr>Государственное бюджетное образовательное учреждение среднего профессионального образования Московской области «Подмосковный колледж «Энергия»</vt:lpstr>
      <vt:lpstr>Государственное бюджетное образовательное учреждение среднего профессионального образования Московской области «Подмосковный колледж «Энергия»  Отдельная образовательная территория Ногинск </vt:lpstr>
      <vt:lpstr>  ГБОУ СПО МО «Подмосковный колледж «Энергия» Отдельная образовательная территория Ногинск </vt:lpstr>
      <vt:lpstr>  ГБОУ СПО МО «Подмосковный колледж «Энергия» Отдельная образовательная территория Ногинск </vt:lpstr>
      <vt:lpstr>  ГБОУ СПО МО «Подмосковный колледж «Энергия»  Отдельная образовательная территория Ногинск </vt:lpstr>
      <vt:lpstr>  ГБОУ СПО МО «Подмосковный колледж «Энергия»  Отдельная образовательная территория Ногинск </vt:lpstr>
      <vt:lpstr>  ГБОУ СПО МО «Подмосковный колледж «Энергия»  Отдельная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  <vt:lpstr>  ГБОУ СПО МО «Подмосковный колледж «Энергия»  Отдельная  образовательная территория Ногинск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среднего профессионального образования Московской области «Подмосковный колледж «Энергия»  Обособленная образовательная территория Ногинск </dc:title>
  <cp:lastModifiedBy>Мамаев</cp:lastModifiedBy>
  <cp:revision>51</cp:revision>
  <dcterms:created xsi:type="dcterms:W3CDTF">2013-03-06T14:56:08Z</dcterms:created>
  <dcterms:modified xsi:type="dcterms:W3CDTF">2014-08-03T06:35:37Z</dcterms:modified>
</cp:coreProperties>
</file>