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0CEEBBB-F521-4F63-9A3D-D3E829055D27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8A2A4EC-F703-4B8B-9280-37D2C9447AB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EEBBB-F521-4F63-9A3D-D3E829055D27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2A4EC-F703-4B8B-9280-37D2C9447A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EEBBB-F521-4F63-9A3D-D3E829055D27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2A4EC-F703-4B8B-9280-37D2C9447A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0CEEBBB-F521-4F63-9A3D-D3E829055D27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8A2A4EC-F703-4B8B-9280-37D2C9447AB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0CEEBBB-F521-4F63-9A3D-D3E829055D27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8A2A4EC-F703-4B8B-9280-37D2C9447AB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EEBBB-F521-4F63-9A3D-D3E829055D27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2A4EC-F703-4B8B-9280-37D2C9447AB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EEBBB-F521-4F63-9A3D-D3E829055D27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2A4EC-F703-4B8B-9280-37D2C9447AB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0CEEBBB-F521-4F63-9A3D-D3E829055D27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8A2A4EC-F703-4B8B-9280-37D2C9447AB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EEBBB-F521-4F63-9A3D-D3E829055D27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2A4EC-F703-4B8B-9280-37D2C9447A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0CEEBBB-F521-4F63-9A3D-D3E829055D27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8A2A4EC-F703-4B8B-9280-37D2C9447AB1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0CEEBBB-F521-4F63-9A3D-D3E829055D27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8A2A4EC-F703-4B8B-9280-37D2C9447AB1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0CEEBBB-F521-4F63-9A3D-D3E829055D27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8A2A4EC-F703-4B8B-9280-37D2C9447AB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аоу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нсо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Барабинский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медицинский колледж»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4400" b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Углеводы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их роль в организме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человека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44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Автор: Дъячук Л.В</a:t>
            </a:r>
            <a:r>
              <a:rPr lang="ru-RU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marL="0" indent="0" algn="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п</a:t>
            </a:r>
            <a:r>
              <a:rPr lang="ru-RU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реподаватель биологии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Интересные факты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7467600" cy="5565232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/>
                <a:ea typeface="Calibri"/>
                <a:cs typeface="Times New Roman"/>
              </a:rPr>
              <a:t> Некоторые лягушки нашли применение глюкозе в своём организме — любопытное, хотя и гораздо менее важное. В зимнее время иногда можно найти лягушек, вмёрзших в ледяные глыбы, но после оттаивания земноводные оживают.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Оказывается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, с наступлением холодов в крови лягушки в 60 раз увеличивается количество глюкозы. Это мешает образованию внутри организма кристалликов льда.</a:t>
            </a:r>
            <a:endParaRPr lang="ru-RU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55431"/>
            <a:ext cx="31908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26" y="3287536"/>
            <a:ext cx="3399665" cy="258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30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805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Фруктоза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7467600" cy="5565232"/>
          </a:xfrm>
        </p:spPr>
        <p:txBody>
          <a:bodyPr/>
          <a:lstStyle/>
          <a:p>
            <a:r>
              <a:rPr lang="ru-RU" dirty="0">
                <a:latin typeface="Times New Roman"/>
                <a:ea typeface="Calibri"/>
                <a:cs typeface="Times New Roman"/>
              </a:rPr>
              <a:t> Фруктоза (C</a:t>
            </a:r>
            <a:r>
              <a:rPr lang="ru-RU" baseline="-25000" dirty="0">
                <a:latin typeface="Times New Roman"/>
                <a:ea typeface="Calibri"/>
                <a:cs typeface="Times New Roman"/>
              </a:rPr>
              <a:t>6</a:t>
            </a:r>
            <a:r>
              <a:rPr lang="ru-RU" dirty="0">
                <a:latin typeface="Times New Roman"/>
                <a:ea typeface="Calibri"/>
                <a:cs typeface="Times New Roman"/>
              </a:rPr>
              <a:t>H</a:t>
            </a:r>
            <a:r>
              <a:rPr lang="ru-RU" baseline="-25000" dirty="0">
                <a:latin typeface="Times New Roman"/>
                <a:ea typeface="Calibri"/>
                <a:cs typeface="Times New Roman"/>
              </a:rPr>
              <a:t>12</a:t>
            </a:r>
            <a:r>
              <a:rPr lang="ru-RU" dirty="0">
                <a:latin typeface="Times New Roman"/>
                <a:ea typeface="Calibri"/>
                <a:cs typeface="Times New Roman"/>
              </a:rPr>
              <a:t>O</a:t>
            </a:r>
            <a:r>
              <a:rPr lang="ru-RU" baseline="-25000" dirty="0">
                <a:latin typeface="Times New Roman"/>
                <a:ea typeface="Calibri"/>
                <a:cs typeface="Times New Roman"/>
              </a:rPr>
              <a:t>6</a:t>
            </a:r>
            <a:r>
              <a:rPr lang="ru-RU" dirty="0">
                <a:latin typeface="Times New Roman"/>
                <a:ea typeface="Calibri"/>
                <a:cs typeface="Times New Roman"/>
              </a:rPr>
              <a:t>) (плодовый или фруктовый сахар) - один из основных источников углеводов, изомер глюкозы, относится к группе моносахаридов. Она не может непосредственно усваиваться организмом человека, поэтому в процессе обмена веществ преобразуется в глюкозу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r>
              <a:rPr lang="ru-RU" dirty="0">
                <a:latin typeface="Times New Roman"/>
                <a:ea typeface="Calibri"/>
              </a:rPr>
              <a:t>Фруктоза вместе с глюкозой содержится в сладких плодах и мёде.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82783"/>
            <a:ext cx="4680520" cy="292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14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Содержание </a:t>
            </a:r>
            <a:r>
              <a:rPr lang="ru-RU" b="1" dirty="0" smtClean="0">
                <a:solidFill>
                  <a:srgbClr val="FF0000"/>
                </a:solidFill>
              </a:rPr>
              <a:t>фруктозы в природе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В природе фруктоза в свободном виде содержится во многих спелых фруктах, ягодах и мёде. В связанном виде глюкоза и фруктоза содержатся в дисахариде – сахарозе. </a:t>
            </a:r>
            <a:endParaRPr lang="ru-RU" dirty="0" smtClean="0">
              <a:latin typeface="Times New Roman"/>
              <a:ea typeface="Calibri"/>
            </a:endParaRPr>
          </a:p>
          <a:p>
            <a:r>
              <a:rPr lang="ru-RU" dirty="0">
                <a:latin typeface="Times New Roman"/>
                <a:ea typeface="Calibri"/>
              </a:rPr>
              <a:t>Это природный сахар. Обладает </a:t>
            </a:r>
            <a:r>
              <a:rPr lang="ru-RU" dirty="0" err="1">
                <a:latin typeface="Times New Roman"/>
                <a:ea typeface="Calibri"/>
              </a:rPr>
              <a:t>крахмалоподобными</a:t>
            </a:r>
            <a:r>
              <a:rPr lang="ru-RU" dirty="0">
                <a:latin typeface="Times New Roman"/>
                <a:ea typeface="Calibri"/>
              </a:rPr>
              <a:t> свойствами и содержится в клубнях георгина, цикория, а так же в некоторых водорослях.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81128"/>
            <a:ext cx="30765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327814"/>
            <a:ext cx="28575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84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Физические </a:t>
            </a:r>
            <a:r>
              <a:rPr lang="ru-RU" b="1" dirty="0" smtClean="0">
                <a:solidFill>
                  <a:srgbClr val="FF0000"/>
                </a:solidFill>
              </a:rPr>
              <a:t>свойства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Фруктоза представляет собой белые кристаллы, очень сладкие на вкус. Она в два раза слаще сахарозы и в три раза слаще глюкозы.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32956"/>
            <a:ext cx="3703906" cy="370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32956"/>
            <a:ext cx="3793604" cy="336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89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Биологическая </a:t>
            </a:r>
            <a:r>
              <a:rPr lang="ru-RU" b="1" dirty="0" smtClean="0">
                <a:solidFill>
                  <a:srgbClr val="FF0000"/>
                </a:solidFill>
              </a:rPr>
              <a:t>роль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 Фруктоза может быть основным источником углеводов для больных страдающих сахарным диабетом. Так как фруктоза примерно в два раза слаще сахара, количество сахара можно понизить на 30-50%.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84984"/>
            <a:ext cx="4245496" cy="315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26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467600" cy="6069288"/>
          </a:xfrm>
        </p:spPr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Фруктоза особенно эффективна в питании людей, страдающих диабетом, </a:t>
            </a:r>
            <a:r>
              <a:rPr lang="ru-RU" dirty="0" err="1">
                <a:latin typeface="Times New Roman"/>
                <a:ea typeface="Calibri"/>
              </a:rPr>
              <a:t>желчекаменной</a:t>
            </a:r>
            <a:r>
              <a:rPr lang="ru-RU" dirty="0">
                <a:latin typeface="Times New Roman"/>
                <a:ea typeface="Calibri"/>
              </a:rPr>
              <a:t> болезнью, атеросклерозом, ишемической болезнью сердца, аллергическими и стоматологическими заболеваниями, ожирением, а также спортсменов, пожилых людей и детей. Медики считают, что фруктоза полезнее, чем сахароза и глюкоза.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5544108" cy="369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41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7787208" cy="5925272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/>
                <a:ea typeface="Calibri"/>
              </a:rPr>
              <a:t>Фруктоза помогает организму человека при длительном состоянии напряжения: вождении автомобиля, спорте и т. д.   </a:t>
            </a:r>
            <a:endParaRPr lang="ru-RU" dirty="0" smtClean="0">
              <a:latin typeface="Times New Roman"/>
              <a:ea typeface="Calibri"/>
            </a:endParaRPr>
          </a:p>
          <a:p>
            <a:r>
              <a:rPr lang="ru-RU" dirty="0" smtClean="0">
                <a:latin typeface="Times New Roman"/>
                <a:ea typeface="Calibri"/>
              </a:rPr>
              <a:t>Фруктоза стабилизирует </a:t>
            </a:r>
            <a:r>
              <a:rPr lang="ru-RU" dirty="0">
                <a:latin typeface="Times New Roman"/>
                <a:ea typeface="Calibri"/>
              </a:rPr>
              <a:t>уровень сахара в крови, укрепляет иммунитет. </a:t>
            </a:r>
            <a:endParaRPr lang="ru-RU" dirty="0" smtClean="0">
              <a:latin typeface="Times New Roman"/>
              <a:ea typeface="Calibri"/>
            </a:endParaRPr>
          </a:p>
          <a:p>
            <a:r>
              <a:rPr lang="ru-RU" dirty="0" smtClean="0">
                <a:latin typeface="Times New Roman"/>
                <a:ea typeface="Calibri"/>
              </a:rPr>
              <a:t>По </a:t>
            </a:r>
            <a:r>
              <a:rPr lang="ru-RU" dirty="0">
                <a:latin typeface="Times New Roman"/>
                <a:ea typeface="Calibri"/>
              </a:rPr>
              <a:t>вкусу, фруктоза мало отличается от сахара и не имеет привкуса, она безопасна с точки зрения кариеса, хорошо растворяется и характеризуется отсутствием побочных явлений. </a:t>
            </a:r>
            <a:endParaRPr lang="ru-RU" dirty="0" smtClean="0">
              <a:latin typeface="Times New Roman"/>
              <a:ea typeface="Calibri"/>
            </a:endParaRPr>
          </a:p>
          <a:p>
            <a:r>
              <a:rPr lang="ru-RU" dirty="0" smtClean="0">
                <a:latin typeface="Times New Roman"/>
                <a:ea typeface="Calibri"/>
              </a:rPr>
              <a:t>Фруктоза </a:t>
            </a:r>
            <a:r>
              <a:rPr lang="ru-RU" dirty="0">
                <a:latin typeface="Times New Roman"/>
                <a:ea typeface="Calibri"/>
              </a:rPr>
              <a:t>хорошо растворима в воде, поэтому может использоваться для приготовления напитков и десертов. Она хорошо усваивается организмом, не оказывая вредного влияния на здоровье и не вызывая побочных явлений.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65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Сахароза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7467600" cy="5349208"/>
          </a:xfrm>
        </p:spPr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 Молекулярная формула C</a:t>
            </a:r>
            <a:r>
              <a:rPr lang="ru-RU" baseline="-25000" dirty="0">
                <a:latin typeface="Times New Roman"/>
                <a:ea typeface="Calibri"/>
              </a:rPr>
              <a:t>12</a:t>
            </a:r>
            <a:r>
              <a:rPr lang="ru-RU" dirty="0">
                <a:latin typeface="Times New Roman"/>
                <a:ea typeface="Calibri"/>
              </a:rPr>
              <a:t>H</a:t>
            </a:r>
            <a:r>
              <a:rPr lang="ru-RU" baseline="-25000" dirty="0">
                <a:latin typeface="Times New Roman"/>
                <a:ea typeface="Calibri"/>
              </a:rPr>
              <a:t>22</a:t>
            </a:r>
            <a:r>
              <a:rPr lang="ru-RU" dirty="0">
                <a:latin typeface="Times New Roman"/>
                <a:ea typeface="Calibri"/>
              </a:rPr>
              <a:t>O</a:t>
            </a:r>
            <a:r>
              <a:rPr lang="ru-RU" baseline="-25000" dirty="0">
                <a:latin typeface="Times New Roman"/>
                <a:ea typeface="Calibri"/>
              </a:rPr>
              <a:t>11.</a:t>
            </a:r>
            <a:r>
              <a:rPr lang="ru-RU" dirty="0">
                <a:latin typeface="Times New Roman"/>
                <a:ea typeface="Calibri"/>
              </a:rPr>
              <a:t> Сахароза – столовый сахар, получаемый из сахарной свеклы, тростника, а также коричневый сахар, черная </a:t>
            </a:r>
            <a:r>
              <a:rPr lang="ru-RU" dirty="0" smtClean="0">
                <a:latin typeface="Times New Roman"/>
                <a:ea typeface="Calibri"/>
              </a:rPr>
              <a:t>патока.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84" y="3897417"/>
            <a:ext cx="402907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37" y="3284984"/>
            <a:ext cx="4680520" cy="329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34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Физические </a:t>
            </a:r>
            <a:r>
              <a:rPr lang="ru-RU" b="1" dirty="0" smtClean="0">
                <a:solidFill>
                  <a:srgbClr val="FF0000"/>
                </a:solidFill>
              </a:rPr>
              <a:t>свойства сахарозы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Белый, без запаха, кристаллический порошок со сладким вкусом. Чистая сахароза – бесцветное кристаллическое вещество сладкого вкуса, растворимое в воде. 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12976"/>
            <a:ext cx="432048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28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История </a:t>
            </a:r>
            <a:r>
              <a:rPr lang="ru-RU" b="1" dirty="0" smtClean="0">
                <a:solidFill>
                  <a:srgbClr val="FF0000"/>
                </a:solidFill>
              </a:rPr>
              <a:t>сахара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836712"/>
            <a:ext cx="7467600" cy="5637240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000" b="1" dirty="0"/>
              <a:t>Первое производство сахара из сахарного тростника состоялась в Индии. Воины Александра Великого сообщили, что видели мед, который производится без вмешательства пчелы. И сахар оставался экзотическим продуктом в Европе, пока арабы не начали производить его в Сицилии и Испании. Только после крестовых походов сахар начал конкурировать с медом в качестве </a:t>
            </a:r>
            <a:r>
              <a:rPr lang="ru-RU" sz="2000" b="1" dirty="0" smtClean="0"/>
              <a:t>подсластителя </a:t>
            </a:r>
            <a:r>
              <a:rPr lang="ru-RU" sz="2000" b="1" dirty="0"/>
              <a:t>в Европе</a:t>
            </a:r>
            <a:r>
              <a:rPr lang="ru-RU" sz="2000" b="1" dirty="0" smtClean="0"/>
              <a:t>.</a:t>
            </a:r>
          </a:p>
          <a:p>
            <a:endParaRPr lang="ru-RU" sz="20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61420"/>
            <a:ext cx="4175125" cy="319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4094262" cy="195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90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Углеводы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dirty="0">
                <a:latin typeface="Times New Roman"/>
                <a:ea typeface="Calibri"/>
              </a:rPr>
              <a:t> В бесконечном мире органических веществ есть соединения, о которых можно сказать, что они состоят из углерода и воды, т.е. имеют формулу </a:t>
            </a:r>
            <a:r>
              <a:rPr lang="ru-RU" sz="4400" b="1" dirty="0" err="1">
                <a:solidFill>
                  <a:srgbClr val="FF0000"/>
                </a:solidFill>
                <a:latin typeface="Times New Roman"/>
                <a:ea typeface="Calibri"/>
              </a:rPr>
              <a:t>С</a:t>
            </a:r>
            <a:r>
              <a:rPr lang="ru-RU" sz="4400" b="1" baseline="-25000" dirty="0" err="1">
                <a:solidFill>
                  <a:srgbClr val="FF0000"/>
                </a:solidFill>
                <a:latin typeface="Times New Roman"/>
                <a:ea typeface="Calibri"/>
              </a:rPr>
              <a:t>n</a:t>
            </a:r>
            <a:r>
              <a:rPr lang="ru-RU" sz="4400" b="1" dirty="0">
                <a:solidFill>
                  <a:srgbClr val="FF0000"/>
                </a:solidFill>
                <a:latin typeface="Times New Roman"/>
                <a:ea typeface="Calibri"/>
              </a:rPr>
              <a:t>(Н</a:t>
            </a:r>
            <a:r>
              <a:rPr lang="ru-RU" sz="4400" b="1" baseline="-25000" dirty="0">
                <a:solidFill>
                  <a:srgbClr val="FF0000"/>
                </a:solidFill>
                <a:latin typeface="Times New Roman"/>
                <a:ea typeface="Calibri"/>
              </a:rPr>
              <a:t>2</a:t>
            </a:r>
            <a:r>
              <a:rPr lang="ru-RU" sz="4400" b="1" dirty="0">
                <a:solidFill>
                  <a:srgbClr val="FF0000"/>
                </a:solidFill>
                <a:latin typeface="Times New Roman"/>
                <a:ea typeface="Calibri"/>
              </a:rPr>
              <a:t>О)</a:t>
            </a:r>
            <a:r>
              <a:rPr lang="ru-RU" sz="4400" b="1" baseline="-25000" dirty="0">
                <a:solidFill>
                  <a:srgbClr val="FF0000"/>
                </a:solidFill>
                <a:latin typeface="Times New Roman"/>
                <a:ea typeface="Calibri"/>
              </a:rPr>
              <a:t>m</a:t>
            </a:r>
            <a:r>
              <a:rPr lang="ru-RU" sz="4400" b="1" dirty="0">
                <a:solidFill>
                  <a:srgbClr val="FF0000"/>
                </a:solidFill>
                <a:latin typeface="Times New Roman"/>
                <a:ea typeface="Calibri"/>
              </a:rPr>
              <a:t>. </a:t>
            </a:r>
            <a:r>
              <a:rPr lang="ru-RU" b="1" dirty="0" smtClean="0">
                <a:latin typeface="Times New Roman"/>
                <a:ea typeface="Calibri"/>
              </a:rPr>
              <a:t>Они </a:t>
            </a:r>
            <a:r>
              <a:rPr lang="ru-RU" b="1" dirty="0">
                <a:latin typeface="Times New Roman"/>
                <a:ea typeface="Calibri"/>
              </a:rPr>
              <a:t>так и называются </a:t>
            </a:r>
            <a:r>
              <a:rPr lang="ru-RU" b="1" dirty="0" smtClean="0">
                <a:latin typeface="Times New Roman"/>
                <a:ea typeface="Calibri"/>
              </a:rPr>
              <a:t>углеводы</a:t>
            </a:r>
            <a:r>
              <a:rPr lang="ru-RU" b="1" dirty="0">
                <a:latin typeface="Times New Roman"/>
                <a:ea typeface="Calibri"/>
              </a:rPr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042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Биологическая </a:t>
            </a:r>
            <a:r>
              <a:rPr lang="ru-RU" b="1" dirty="0" smtClean="0">
                <a:solidFill>
                  <a:srgbClr val="FF0000"/>
                </a:solidFill>
              </a:rPr>
              <a:t>роль сахарозы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7467600" cy="5349208"/>
          </a:xfrm>
        </p:spPr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 Сахароза легко усваивается в организме, что приводит к быстрому росту глюкозы в крови после приема пищи. Злоупотребление сахарозы связано с неблагоприятными последствиями для здоровья. Наиболее распространенным является кариес зубов. Разрушение зубов, связанное с потреблением сахара опасно для здоровья. 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9"/>
            <a:ext cx="472372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79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7467600" cy="5997280"/>
          </a:xfrm>
        </p:spPr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Бактерии полости рта, живущие в зубном налете, при избытке сахарозы, усиливают метаболизм сахара любого (не только сахарозы, но и глюкозы, лактозы, фруктозы, но и крахмала) в молочную кислоту. Высокая концентрация, которой ведёт к деминерализации поверхности зубов, что приводит к кариесу. 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96952"/>
            <a:ext cx="6192688" cy="358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35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7467600" cy="5997280"/>
          </a:xfrm>
        </p:spPr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Быстрота, с которой сахароза повышает уровень глюкозы в крови, может вызвать проблемы у людей, страдающих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сахарным диабетом.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7122368" cy="479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8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467600" cy="6069288"/>
          </a:xfrm>
        </p:spPr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 </a:t>
            </a:r>
            <a:r>
              <a:rPr lang="ru-RU" sz="2000" b="1" dirty="0">
                <a:latin typeface="Times New Roman"/>
                <a:ea typeface="Calibri"/>
              </a:rPr>
              <a:t>Диабет, болезнь, которая заставляет организм усваивать сахар плохо. Диабет возникает, когда разрушаются тела клеток, продуцирующих инсулин. Накопление глюкозы в крови, может вызвать две проблемы: в краткосрочной перспективе, клеткам начинает не хватать энергии, в долгосрочной перспективе, постоянно повышенный уровень глюкозы приводит к повышению кислотности крови, повреждению многих органов, включая глаза, почки, нервы и </a:t>
            </a:r>
            <a:r>
              <a:rPr lang="ru-RU" sz="2000" b="1" dirty="0" smtClean="0">
                <a:latin typeface="Times New Roman"/>
                <a:ea typeface="Calibri"/>
              </a:rPr>
              <a:t>сердце.</a:t>
            </a:r>
          </a:p>
          <a:p>
            <a:endParaRPr lang="ru-RU" sz="20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16663"/>
            <a:ext cx="5351240" cy="356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22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7467600" cy="5997280"/>
          </a:xfrm>
        </p:spPr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Следствием повышенного содержания сахара в крови является и такая болезнь как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подагра. </a:t>
            </a:r>
            <a:r>
              <a:rPr lang="ru-RU" dirty="0">
                <a:latin typeface="Times New Roman"/>
                <a:ea typeface="Calibri"/>
              </a:rPr>
              <a:t>Возникновение подагры связано с избыточным производством мочевой кислоты. Пища, богатая сахарозой может привести к подагре, так как она повышает уровень инсулина, что предотвращает выделение мочевой кислоты из организма. 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79018"/>
            <a:ext cx="5133950" cy="335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7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404664"/>
            <a:ext cx="7467600" cy="5688632"/>
          </a:xfrm>
        </p:spPr>
        <p:txBody>
          <a:bodyPr/>
          <a:lstStyle/>
          <a:p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В 2003 году, Организация Объединенных Наций подготовила доклад, составленный группой из 30 международных экспертов. Группа экспертов заявила, что 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общее число свободных сахаров (всех моносахаридов и дисахаридов), добавленных в продукты от производителей или поваров, а также сахаров, естественно присутствующих в меде, сиропах и фруктовых соках не должна составлять более 10% потребления здорового человека.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Общее число углеводов должно составлять от 55% и 75% потребления.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8897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Целлюлоза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Целлюлоза органическое соединение с формулой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(C</a:t>
            </a:r>
            <a:r>
              <a:rPr lang="ru-RU" baseline="-25000" dirty="0">
                <a:solidFill>
                  <a:srgbClr val="FF0000"/>
                </a:solidFill>
                <a:latin typeface="Times New Roman"/>
                <a:ea typeface="Calibri"/>
              </a:rPr>
              <a:t>6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H</a:t>
            </a:r>
            <a:r>
              <a:rPr lang="ru-RU" baseline="-25000" dirty="0">
                <a:solidFill>
                  <a:srgbClr val="FF0000"/>
                </a:solidFill>
                <a:latin typeface="Times New Roman"/>
                <a:ea typeface="Calibri"/>
              </a:rPr>
              <a:t>10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O</a:t>
            </a:r>
            <a:r>
              <a:rPr lang="ru-RU" baseline="-25000" dirty="0">
                <a:solidFill>
                  <a:srgbClr val="FF0000"/>
                </a:solidFill>
                <a:latin typeface="Times New Roman"/>
                <a:ea typeface="Calibri"/>
              </a:rPr>
              <a:t>5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)n, </a:t>
            </a:r>
            <a:r>
              <a:rPr lang="ru-RU" dirty="0">
                <a:latin typeface="Times New Roman"/>
                <a:ea typeface="Calibri"/>
              </a:rPr>
              <a:t>полисахарид, состоящий из линейной цепочки от нескольких сотен до более десяти тысяч остатков глюкозы. 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56992"/>
            <a:ext cx="669674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3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Содержание </a:t>
            </a:r>
            <a:r>
              <a:rPr lang="ru-RU" b="1" dirty="0" smtClean="0">
                <a:solidFill>
                  <a:srgbClr val="FF0000"/>
                </a:solidFill>
              </a:rPr>
              <a:t>целлюлозы в природе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2000" b="1" dirty="0">
                <a:latin typeface="Times New Roman"/>
                <a:ea typeface="Calibri"/>
              </a:rPr>
              <a:t>Целлюлоза структурный компонент клеточной стенки растений. Некоторые виды бактерий выделяют её в форме биопленок. Целлюлоза является самым распространенным органическим соединением на Земле. Она составляет около 33% от массы всех произведённых растениями органических веществ. </a:t>
            </a:r>
            <a:endParaRPr lang="ru-RU" sz="2000" b="1" dirty="0" smtClean="0">
              <a:latin typeface="Times New Roman"/>
              <a:ea typeface="Calibri"/>
            </a:endParaRPr>
          </a:p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84984"/>
            <a:ext cx="4518587" cy="338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2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467600" cy="6141296"/>
          </a:xfrm>
        </p:spPr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Содержание целлюлозы в хлопчатнике составляет 90%, а в древесине составляет 40-50%. 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5106144" cy="382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49080"/>
            <a:ext cx="3850988" cy="256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84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Физические </a:t>
            </a:r>
            <a:r>
              <a:rPr lang="ru-RU" b="1" dirty="0" smtClean="0">
                <a:solidFill>
                  <a:srgbClr val="FF0000"/>
                </a:solidFill>
              </a:rPr>
              <a:t>свойства целлюлозы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Целлюлоза - волокнистое вещество, нерастворимое ни в воде, ни в обычных органических растворителях. </a:t>
            </a:r>
            <a:endParaRPr lang="ru-RU" dirty="0" smtClean="0">
              <a:latin typeface="Times New Roman"/>
              <a:ea typeface="Calibri"/>
            </a:endParaRPr>
          </a:p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7024664" cy="303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49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Классификация углеводов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2420888"/>
            <a:ext cx="2952328" cy="10801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Углеводы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15816" y="2636912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Углеводы</a:t>
            </a:r>
            <a:endParaRPr lang="ru-RU" sz="32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3608" y="4005064"/>
            <a:ext cx="223224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Моносахариды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91880" y="4005064"/>
            <a:ext cx="201622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Дисахариды</a:t>
            </a:r>
            <a:endParaRPr lang="ru-RU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52120" y="4005064"/>
            <a:ext cx="216024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Полисахариды</a:t>
            </a:r>
            <a:endParaRPr lang="ru-RU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1560" y="5301208"/>
            <a:ext cx="266429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Глюкоза, фруктоза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91880" y="5301208"/>
            <a:ext cx="201622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Сахароза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52120" y="5301208"/>
            <a:ext cx="216024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Крахмал, целлюлоза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2411760" y="3501008"/>
            <a:ext cx="72008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7" idx="0"/>
          </p:cNvCxnSpPr>
          <p:nvPr/>
        </p:nvCxnSpPr>
        <p:spPr>
          <a:xfrm>
            <a:off x="4355976" y="3501008"/>
            <a:ext cx="14401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364088" y="3501008"/>
            <a:ext cx="93610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9" idx="0"/>
          </p:cNvCxnSpPr>
          <p:nvPr/>
        </p:nvCxnSpPr>
        <p:spPr>
          <a:xfrm>
            <a:off x="1943708" y="486916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7" idx="2"/>
          </p:cNvCxnSpPr>
          <p:nvPr/>
        </p:nvCxnSpPr>
        <p:spPr>
          <a:xfrm>
            <a:off x="4499992" y="486916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8" idx="2"/>
            <a:endCxn id="11" idx="0"/>
          </p:cNvCxnSpPr>
          <p:nvPr/>
        </p:nvCxnSpPr>
        <p:spPr>
          <a:xfrm>
            <a:off x="6732240" y="486916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78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Применение </a:t>
            </a:r>
            <a:r>
              <a:rPr lang="ru-RU" b="1" dirty="0" smtClean="0">
                <a:solidFill>
                  <a:srgbClr val="FF0000"/>
                </a:solidFill>
              </a:rPr>
              <a:t>целлюлозы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7467600" cy="54932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8028384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04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Целлюлоза в медицине, её биологическая роль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>
                <a:latin typeface="Times New Roman"/>
                <a:ea typeface="Calibri"/>
                <a:cs typeface="Times New Roman"/>
              </a:rPr>
              <a:t> Микрокристаллическая целлюлоза и порошкообразная целлюлоза используются в качестве неактивных наполнителей в таблетках и в качестве загустителей и стабилизаторов в обработанных пищевых продуктах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17032"/>
            <a:ext cx="3816424" cy="247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21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7467600" cy="5997280"/>
          </a:xfrm>
        </p:spPr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Волокна целлюлозы широко известны в качестве диетического компонента. Диетические волокна целлюлозы в продуктах питания не разрушаются пищеварительными ферментами и секрецией желудочно-кишечного тракта. </a:t>
            </a:r>
            <a:endParaRPr lang="ru-RU" dirty="0" smtClean="0">
              <a:latin typeface="Times New Roman"/>
              <a:ea typeface="Calibri"/>
            </a:endParaRPr>
          </a:p>
          <a:p>
            <a:r>
              <a:rPr lang="ru-RU" dirty="0">
                <a:latin typeface="Times New Roman"/>
                <a:ea typeface="Calibri"/>
              </a:rPr>
              <a:t>Пищевые волокна могут ограничивать поглощение холестерина путем связывания желчных кислот. Диеты с высоким содержанием клетчатки (ниже холестерина) могут предотвратить сердечнососудистые заболевания. </a:t>
            </a:r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734" y="3645024"/>
            <a:ext cx="3117726" cy="308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30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467600" cy="6141296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/>
                <a:ea typeface="Calibri"/>
              </a:rPr>
              <a:t>Некоторые волокна, такие как пектин и геркулес, являются более эффективными, чем другие, такие как пшеница, для понижения холестерина. Пищевые волокна можно найти только в растительных продуктах, таких как фрукты, овощи, орехи и зерна. Хлеб из пшеницы грубого помола содержит больше клетчатки, чем обычный хлеб, а яблоки содержат больше клетчатки, чем яблочный сок, что показывает, что переработка пищевых продуктов удаляет волокна.</a:t>
            </a:r>
            <a:endParaRPr lang="ru-RU" sz="2000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77072"/>
            <a:ext cx="30765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074" y="3212976"/>
            <a:ext cx="47625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93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Крахмал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7467600" cy="5349208"/>
          </a:xfrm>
        </p:spPr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Экспериментально доказано, что химическая формула крахмала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 (C</a:t>
            </a:r>
            <a:r>
              <a:rPr lang="ru-RU" baseline="-25000" dirty="0">
                <a:solidFill>
                  <a:srgbClr val="FF0000"/>
                </a:solidFill>
                <a:latin typeface="Times New Roman"/>
                <a:ea typeface="Calibri"/>
              </a:rPr>
              <a:t>6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H</a:t>
            </a:r>
            <a:r>
              <a:rPr lang="ru-RU" baseline="-25000" dirty="0">
                <a:solidFill>
                  <a:srgbClr val="FF0000"/>
                </a:solidFill>
                <a:latin typeface="Times New Roman"/>
                <a:ea typeface="Calibri"/>
              </a:rPr>
              <a:t>10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O</a:t>
            </a:r>
            <a:r>
              <a:rPr lang="ru-RU" baseline="-25000" dirty="0">
                <a:solidFill>
                  <a:srgbClr val="FF0000"/>
                </a:solidFill>
                <a:latin typeface="Times New Roman"/>
                <a:ea typeface="Calibri"/>
              </a:rPr>
              <a:t>5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</a:rPr>
              <a:t>)n</a:t>
            </a:r>
            <a:r>
              <a:rPr lang="ru-RU" dirty="0">
                <a:latin typeface="Times New Roman"/>
                <a:ea typeface="Calibri"/>
              </a:rPr>
              <a:t>, где n достигает нескольких </a:t>
            </a:r>
            <a:r>
              <a:rPr lang="ru-RU" dirty="0" smtClean="0">
                <a:latin typeface="Times New Roman"/>
                <a:ea typeface="Calibri"/>
              </a:rPr>
              <a:t>тысяч.</a:t>
            </a:r>
          </a:p>
          <a:p>
            <a:r>
              <a:rPr lang="ru-RU" dirty="0" smtClean="0">
                <a:latin typeface="Times New Roman"/>
                <a:ea typeface="Calibri"/>
              </a:rPr>
              <a:t>Макромолекулы </a:t>
            </a:r>
            <a:r>
              <a:rPr lang="ru-RU" dirty="0">
                <a:latin typeface="Times New Roman"/>
                <a:ea typeface="Calibri"/>
              </a:rPr>
              <a:t>крахмала состоят из остатков </a:t>
            </a:r>
            <a:r>
              <a:rPr lang="ru-RU" dirty="0" smtClean="0">
                <a:latin typeface="Times New Roman"/>
                <a:ea typeface="Calibri"/>
              </a:rPr>
              <a:t>глюкозы.</a:t>
            </a:r>
          </a:p>
          <a:p>
            <a:r>
              <a:rPr lang="ru-RU" dirty="0" smtClean="0">
                <a:latin typeface="Times New Roman"/>
                <a:ea typeface="Calibri"/>
              </a:rPr>
              <a:t>Крахмал </a:t>
            </a:r>
            <a:r>
              <a:rPr lang="ru-RU" dirty="0">
                <a:latin typeface="Times New Roman"/>
                <a:ea typeface="Calibri"/>
              </a:rPr>
              <a:t>состоит из молекул с разветвлённой </a:t>
            </a:r>
            <a:r>
              <a:rPr lang="ru-RU" dirty="0" smtClean="0">
                <a:latin typeface="Times New Roman"/>
                <a:ea typeface="Calibri"/>
              </a:rPr>
              <a:t>структурой.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57589"/>
            <a:ext cx="4876798" cy="330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12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Содержание </a:t>
            </a:r>
            <a:r>
              <a:rPr lang="ru-RU" b="1" dirty="0" smtClean="0">
                <a:solidFill>
                  <a:srgbClr val="FF0000"/>
                </a:solidFill>
              </a:rPr>
              <a:t> крахмала в природе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000" b="1" dirty="0"/>
              <a:t>Какие продукты содержат много крахмала? Зерно (пшеница, рис, ячмень, овес), картофель, кукуруза, фасоль – это всё очень крахмалистые продукты. Из зерна делают хлеб, крупы и макаронные изделия, а также крекеры, печенье, торты, пироги, изготовляют муку.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84984"/>
            <a:ext cx="482453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90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Физические </a:t>
            </a:r>
            <a:r>
              <a:rPr lang="ru-RU" b="1" dirty="0" smtClean="0">
                <a:solidFill>
                  <a:srgbClr val="FF0000"/>
                </a:solidFill>
              </a:rPr>
              <a:t>свойства крахмала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Крахмал – белый порошок, нерастворимый в холодной воде. В горячей воде он набухает и образует клейстер.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719"/>
            <a:ext cx="8712968" cy="652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33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15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Крахмал и </a:t>
            </a:r>
            <a:r>
              <a:rPr lang="ru-RU" b="1" dirty="0" smtClean="0">
                <a:solidFill>
                  <a:srgbClr val="FF0000"/>
                </a:solidFill>
              </a:rPr>
              <a:t>питание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Лучшие из крахмалистых продуктов цельные бобы или чечевица. Крахмал, содержащийся в них, переваривается </a:t>
            </a:r>
            <a:r>
              <a:rPr lang="ru-RU" dirty="0" smtClean="0">
                <a:latin typeface="Times New Roman"/>
                <a:ea typeface="Calibri"/>
              </a:rPr>
              <a:t>медленно.</a:t>
            </a:r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3462314" cy="229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80928"/>
            <a:ext cx="5220072" cy="391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8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467600" cy="6069288"/>
          </a:xfrm>
        </p:spPr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Следует избегать хлебобулочных изделий и изделий, сделанных из муки. Лучший выбор сортов хлеба из муки специального низкого помола, которые содержат меньше крахмала и больше клетчатки.</a:t>
            </a: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619125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72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Глюкоза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7467600" cy="5493224"/>
          </a:xfrm>
        </p:spPr>
        <p:txBody>
          <a:bodyPr/>
          <a:lstStyle/>
          <a:p>
            <a:r>
              <a:rPr lang="ru-RU" b="1" dirty="0">
                <a:latin typeface="Times New Roman"/>
                <a:ea typeface="Calibri"/>
              </a:rPr>
              <a:t>Глюкоза (C</a:t>
            </a:r>
            <a:r>
              <a:rPr lang="ru-RU" b="1" baseline="-25000" dirty="0">
                <a:latin typeface="Times New Roman"/>
                <a:ea typeface="Calibri"/>
              </a:rPr>
              <a:t>6</a:t>
            </a:r>
            <a:r>
              <a:rPr lang="ru-RU" b="1" dirty="0">
                <a:latin typeface="Times New Roman"/>
                <a:ea typeface="Calibri"/>
              </a:rPr>
              <a:t>H</a:t>
            </a:r>
            <a:r>
              <a:rPr lang="ru-RU" b="1" baseline="-25000" dirty="0">
                <a:latin typeface="Times New Roman"/>
                <a:ea typeface="Calibri"/>
              </a:rPr>
              <a:t>12</a:t>
            </a:r>
            <a:r>
              <a:rPr lang="ru-RU" b="1" dirty="0">
                <a:latin typeface="Times New Roman"/>
                <a:ea typeface="Calibri"/>
              </a:rPr>
              <a:t>O</a:t>
            </a:r>
            <a:r>
              <a:rPr lang="ru-RU" b="1" baseline="-25000" dirty="0">
                <a:latin typeface="Times New Roman"/>
                <a:ea typeface="Calibri"/>
              </a:rPr>
              <a:t>6</a:t>
            </a:r>
            <a:r>
              <a:rPr lang="ru-RU" b="1" dirty="0">
                <a:latin typeface="Times New Roman"/>
                <a:ea typeface="Calibri"/>
              </a:rPr>
              <a:t>) («виноградный сахар», декстроза) встречается в соке многих фруктов и ягод, в том числе и </a:t>
            </a:r>
            <a:r>
              <a:rPr lang="ru-RU" b="1" dirty="0" smtClean="0">
                <a:latin typeface="Times New Roman"/>
                <a:ea typeface="Calibri"/>
              </a:rPr>
              <a:t>винограда</a:t>
            </a:r>
            <a:r>
              <a:rPr lang="ru-RU" b="1" dirty="0">
                <a:latin typeface="Times New Roman"/>
                <a:ea typeface="Calibri"/>
              </a:rPr>
              <a:t>.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67686"/>
            <a:ext cx="5724128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57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467600" cy="6141296"/>
          </a:xfrm>
        </p:spPr>
        <p:txBody>
          <a:bodyPr/>
          <a:lstStyle/>
          <a:p>
            <a:r>
              <a:rPr lang="ru-RU" dirty="0">
                <a:latin typeface="Times New Roman"/>
                <a:ea typeface="Calibri"/>
                <a:cs typeface="Times New Roman"/>
              </a:rPr>
              <a:t> Наш организм получает крахмал в основном с картофелем, однако массовая доля этого углевода в клубнях картофеля не превышает 20 %. Гораздо богаче крахмалом зерновые культуры: рис – 80 %, кукуруза, пшеница – 74 %.</a:t>
            </a:r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76872"/>
            <a:ext cx="5891808" cy="441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68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7467600" cy="6141296"/>
          </a:xfrm>
        </p:spPr>
        <p:txBody>
          <a:bodyPr/>
          <a:lstStyle/>
          <a:p>
            <a:r>
              <a:rPr lang="ru-RU" dirty="0">
                <a:latin typeface="Times New Roman"/>
                <a:ea typeface="Calibri"/>
                <a:cs typeface="Times New Roman"/>
              </a:rPr>
              <a:t> При окислении 1г. глюкозы выделяется примерно 16 кДж энергии. Ежедневная потребность человека в сахарах составляет около 500г., но она пополняется в основном за счёт крахмала, содержащегося в хлебе, картофеле, макаронных изделиях. При рациональном питании суточная доза сахарозы не должна превышать 75г.</a:t>
            </a:r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90918"/>
            <a:ext cx="5040560" cy="397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46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Выполните задания: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7467600" cy="5925272"/>
          </a:xfrm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1) 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Какие соединения относятся к полисахаридам?</a:t>
            </a:r>
            <a:endParaRPr lang="ru-RU" dirty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а) глюкоза, б) фруктоза, в)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крахмал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2) Какие 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вещества образуются в результате окисления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углеводов?</a:t>
            </a:r>
            <a:endParaRPr lang="ru-RU" dirty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а) аммиак и вода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б) углекислый газ и вода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в) аммиак и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метан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3) 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Какое соединение является мономером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белка?</a:t>
            </a:r>
            <a:endParaRPr lang="ru-RU" dirty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а) нуклеотид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б) аминокислота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в)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сахароза</a:t>
            </a:r>
          </a:p>
          <a:p>
            <a:pPr>
              <a:buFont typeface="Arial"/>
              <a:buChar char="•"/>
            </a:pP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4) К 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какой группе органических соединений относятся ферменты</a:t>
            </a:r>
            <a:endParaRPr lang="ru-RU" dirty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а) белки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б) жиры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в) углеводы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endParaRPr lang="ru-RU" b="0" i="0" dirty="0">
              <a:solidFill>
                <a:srgbClr val="000000"/>
              </a:solidFill>
              <a:effectLst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013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7467600" cy="6213304"/>
          </a:xfrm>
        </p:spPr>
        <p:txBody>
          <a:bodyPr/>
          <a:lstStyle/>
          <a:p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5) </a:t>
            </a:r>
            <a:r>
              <a:rPr lang="ru-RU" dirty="0" smtClean="0">
                <a:solidFill>
                  <a:srgbClr val="000000"/>
                </a:solidFill>
                <a:latin typeface="Helvetica Neue"/>
              </a:rPr>
              <a:t>В 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«</a:t>
            </a:r>
            <a:r>
              <a:rPr lang="ru-RU" dirty="0" smtClean="0">
                <a:solidFill>
                  <a:srgbClr val="000000"/>
                </a:solidFill>
                <a:latin typeface="Helvetica Neue"/>
              </a:rPr>
              <a:t>чёрном 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ящике» находится, углевод. Каждый используется в пищевой промышленности как добавка, препятствующая слеживанию и </a:t>
            </a:r>
            <a:r>
              <a:rPr lang="ru-RU" dirty="0" err="1">
                <a:solidFill>
                  <a:srgbClr val="000000"/>
                </a:solidFill>
                <a:latin typeface="Helvetica Neue"/>
              </a:rPr>
              <a:t>комкованию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 порошкообразных продуктов</a:t>
            </a:r>
            <a:r>
              <a:rPr lang="ru-RU" dirty="0" smtClean="0">
                <a:solidFill>
                  <a:srgbClr val="000000"/>
                </a:solidFill>
                <a:latin typeface="Helvetica Neue"/>
              </a:rPr>
              <a:t>. Какое это вещество?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Helvetica Neue"/>
              </a:rPr>
              <a:t>6</a:t>
            </a:r>
            <a:r>
              <a:rPr lang="ru-RU" dirty="0" smtClean="0">
                <a:solidFill>
                  <a:srgbClr val="000000"/>
                </a:solidFill>
                <a:latin typeface="Helvetica Neue"/>
              </a:rPr>
              <a:t>)В «чёрном 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ящике» углевод, дисахарид, который представляет собой </a:t>
            </a:r>
            <a:r>
              <a:rPr lang="ru-RU" dirty="0" smtClean="0">
                <a:solidFill>
                  <a:srgbClr val="000000"/>
                </a:solidFill>
                <a:latin typeface="Helvetica Neue"/>
              </a:rPr>
              <a:t>вещество, находящееся </a:t>
            </a:r>
            <a:r>
              <a:rPr lang="ru-RU" dirty="0">
                <a:solidFill>
                  <a:srgbClr val="000000"/>
                </a:solidFill>
                <a:latin typeface="Helvetica Neue"/>
              </a:rPr>
              <a:t>в больших количествах в соке различных растений и некоторых плодах. При получении его тщательно очищают от примесей, а затем выпаривают в вакуум – аппаратах, температура плавления его 160˚С. При застывании расплавленного углевода образуется аморфная прозрачная масса.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923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467600" cy="6069288"/>
          </a:xfrm>
        </p:spPr>
        <p:txBody>
          <a:bodyPr/>
          <a:lstStyle/>
          <a:p>
            <a:r>
              <a:rPr lang="ru-RU" b="1" dirty="0" smtClean="0"/>
              <a:t>7) Правильны ли следующие утверждения:</a:t>
            </a:r>
          </a:p>
          <a:p>
            <a:r>
              <a:rPr lang="ru-RU" b="1" dirty="0" smtClean="0"/>
              <a:t>А) </a:t>
            </a:r>
            <a:r>
              <a:rPr lang="ru-RU" i="1" dirty="0">
                <a:solidFill>
                  <a:srgbClr val="000000"/>
                </a:solidFill>
                <a:latin typeface="Helvetica Neue"/>
              </a:rPr>
              <a:t>фруктоза </a:t>
            </a:r>
            <a:r>
              <a:rPr lang="ru-RU" i="1" dirty="0" smtClean="0">
                <a:solidFill>
                  <a:srgbClr val="000000"/>
                </a:solidFill>
                <a:latin typeface="Helvetica Neue"/>
              </a:rPr>
              <a:t> является моносахаридом</a:t>
            </a:r>
          </a:p>
          <a:p>
            <a:r>
              <a:rPr lang="ru-RU" b="1" i="1" dirty="0" smtClean="0">
                <a:solidFill>
                  <a:srgbClr val="000000"/>
                </a:solidFill>
                <a:latin typeface="Helvetica Neue"/>
              </a:rPr>
              <a:t>Б) </a:t>
            </a:r>
            <a:r>
              <a:rPr lang="ru-RU" i="1" dirty="0" smtClean="0">
                <a:solidFill>
                  <a:srgbClr val="000000"/>
                </a:solidFill>
                <a:latin typeface="Helvetica Neue"/>
              </a:rPr>
              <a:t>целлюлоза </a:t>
            </a:r>
            <a:r>
              <a:rPr lang="ru-RU" i="1" dirty="0">
                <a:solidFill>
                  <a:srgbClr val="000000"/>
                </a:solidFill>
                <a:latin typeface="Helvetica Neue"/>
              </a:rPr>
              <a:t>- это </a:t>
            </a:r>
            <a:r>
              <a:rPr lang="ru-RU" i="1" dirty="0" smtClean="0">
                <a:solidFill>
                  <a:srgbClr val="000000"/>
                </a:solidFill>
                <a:latin typeface="Helvetica Neue"/>
              </a:rPr>
              <a:t>дисахарид</a:t>
            </a:r>
          </a:p>
          <a:p>
            <a:r>
              <a:rPr lang="ru-RU" b="1" i="1" dirty="0" smtClean="0">
                <a:solidFill>
                  <a:srgbClr val="000000"/>
                </a:solidFill>
                <a:latin typeface="Helvetica Neue"/>
              </a:rPr>
              <a:t>В) </a:t>
            </a:r>
            <a:r>
              <a:rPr lang="ru-RU" i="1" dirty="0" smtClean="0">
                <a:solidFill>
                  <a:srgbClr val="000000"/>
                </a:solidFill>
                <a:latin typeface="Helvetica Neue"/>
              </a:rPr>
              <a:t>формула глюкозы С6Н12О6</a:t>
            </a:r>
          </a:p>
          <a:p>
            <a:r>
              <a:rPr lang="ru-RU" sz="2800" b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800" b="1" baseline="-25000" dirty="0" smtClean="0">
                <a:solidFill>
                  <a:srgbClr val="000000"/>
                </a:solidFill>
                <a:latin typeface="Helvetica Neue"/>
              </a:rPr>
              <a:t>)</a:t>
            </a:r>
            <a:r>
              <a:rPr lang="ru-RU" sz="2800" b="1" dirty="0" smtClean="0">
                <a:solidFill>
                  <a:srgbClr val="000000"/>
                </a:solidFill>
                <a:latin typeface="Helvetica Neue"/>
              </a:rPr>
              <a:t> </a:t>
            </a:r>
            <a:r>
              <a:rPr lang="ru-RU" i="1" dirty="0" smtClean="0">
                <a:solidFill>
                  <a:srgbClr val="000000"/>
                </a:solidFill>
                <a:latin typeface="Helvetica Neue"/>
              </a:rPr>
              <a:t>сахароза </a:t>
            </a:r>
            <a:r>
              <a:rPr lang="ru-RU" i="1" dirty="0">
                <a:solidFill>
                  <a:srgbClr val="000000"/>
                </a:solidFill>
                <a:latin typeface="Helvetica Neue"/>
              </a:rPr>
              <a:t>растворяется в </a:t>
            </a:r>
            <a:r>
              <a:rPr lang="ru-RU" i="1" dirty="0" smtClean="0">
                <a:solidFill>
                  <a:srgbClr val="000000"/>
                </a:solidFill>
                <a:latin typeface="Helvetica Neue"/>
              </a:rPr>
              <a:t>воде</a:t>
            </a:r>
          </a:p>
          <a:p>
            <a:r>
              <a:rPr lang="ru-RU" i="1" dirty="0" smtClean="0">
                <a:solidFill>
                  <a:srgbClr val="000000"/>
                </a:solidFill>
                <a:latin typeface="Helvetica Neue"/>
              </a:rPr>
              <a:t>Д) фруктоза </a:t>
            </a:r>
            <a:r>
              <a:rPr lang="ru-RU" i="1" dirty="0">
                <a:solidFill>
                  <a:srgbClr val="000000"/>
                </a:solidFill>
                <a:latin typeface="Helvetica Neue"/>
              </a:rPr>
              <a:t>слаще </a:t>
            </a:r>
            <a:r>
              <a:rPr lang="ru-RU" i="1" dirty="0" smtClean="0">
                <a:solidFill>
                  <a:srgbClr val="000000"/>
                </a:solidFill>
                <a:latin typeface="Helvetica Neue"/>
              </a:rPr>
              <a:t>сахарозы</a:t>
            </a:r>
          </a:p>
          <a:p>
            <a:r>
              <a:rPr lang="ru-RU" i="1" dirty="0" smtClean="0">
                <a:solidFill>
                  <a:srgbClr val="000000"/>
                </a:solidFill>
                <a:latin typeface="Helvetica Neue"/>
              </a:rPr>
              <a:t>Е) </a:t>
            </a:r>
            <a:r>
              <a:rPr lang="ru-RU" i="1" dirty="0">
                <a:solidFill>
                  <a:srgbClr val="000000"/>
                </a:solidFill>
                <a:latin typeface="Helvetica Neue"/>
              </a:rPr>
              <a:t>полисахариды – это сложные </a:t>
            </a:r>
            <a:r>
              <a:rPr lang="ru-RU" i="1" dirty="0" smtClean="0">
                <a:solidFill>
                  <a:srgbClr val="000000"/>
                </a:solidFill>
                <a:latin typeface="Helvetica Neue"/>
              </a:rPr>
              <a:t>углеводы</a:t>
            </a:r>
          </a:p>
          <a:p>
            <a:r>
              <a:rPr lang="ru-RU" i="1" dirty="0" smtClean="0">
                <a:solidFill>
                  <a:srgbClr val="000000"/>
                </a:solidFill>
                <a:latin typeface="Helvetica Neue"/>
              </a:rPr>
              <a:t>Ж) крахмал </a:t>
            </a:r>
            <a:r>
              <a:rPr lang="ru-RU" i="1" dirty="0">
                <a:solidFill>
                  <a:srgbClr val="000000"/>
                </a:solidFill>
                <a:latin typeface="Helvetica Neue"/>
              </a:rPr>
              <a:t>сладкий на </a:t>
            </a:r>
            <a:r>
              <a:rPr lang="ru-RU" i="1" dirty="0" smtClean="0">
                <a:solidFill>
                  <a:srgbClr val="000000"/>
                </a:solidFill>
                <a:latin typeface="Helvetica Neue"/>
              </a:rPr>
              <a:t>вкус</a:t>
            </a:r>
          </a:p>
          <a:p>
            <a:r>
              <a:rPr lang="ru-RU" i="1" dirty="0" smtClean="0">
                <a:solidFill>
                  <a:srgbClr val="000000"/>
                </a:solidFill>
                <a:latin typeface="Helvetica Neue"/>
              </a:rPr>
              <a:t>З) формулы </a:t>
            </a:r>
            <a:r>
              <a:rPr lang="ru-RU" i="1" dirty="0">
                <a:solidFill>
                  <a:srgbClr val="000000"/>
                </a:solidFill>
                <a:latin typeface="Helvetica Neue"/>
              </a:rPr>
              <a:t>у глюкозы и фруктозы </a:t>
            </a:r>
            <a:r>
              <a:rPr lang="ru-RU" i="1" dirty="0" smtClean="0">
                <a:solidFill>
                  <a:srgbClr val="000000"/>
                </a:solidFill>
                <a:latin typeface="Helvetica Neue"/>
              </a:rPr>
              <a:t>разные</a:t>
            </a:r>
          </a:p>
          <a:p>
            <a:r>
              <a:rPr lang="ru-RU" b="1" i="1" baseline="-25000" dirty="0" smtClean="0">
                <a:solidFill>
                  <a:srgbClr val="000000"/>
                </a:solidFill>
                <a:latin typeface="Helvetica Neue"/>
              </a:rPr>
              <a:t>И) </a:t>
            </a:r>
            <a:r>
              <a:rPr lang="ru-RU" i="1" dirty="0" smtClean="0">
                <a:solidFill>
                  <a:srgbClr val="000000"/>
                </a:solidFill>
                <a:latin typeface="Helvetica Neue"/>
              </a:rPr>
              <a:t>фруктоза </a:t>
            </a:r>
            <a:r>
              <a:rPr lang="ru-RU" i="1" dirty="0">
                <a:solidFill>
                  <a:srgbClr val="000000"/>
                </a:solidFill>
                <a:latin typeface="Helvetica Neue"/>
              </a:rPr>
              <a:t>подвергаются гидролизу</a:t>
            </a:r>
            <a:endParaRPr lang="ru-RU" b="1" baseline="-25000" dirty="0" smtClean="0">
              <a:solidFill>
                <a:srgbClr val="000000"/>
              </a:solidFill>
              <a:latin typeface="Helvetica Neue"/>
            </a:endParaRPr>
          </a:p>
          <a:p>
            <a:pPr marL="0" indent="0">
              <a:buNone/>
            </a:pPr>
            <a:endParaRPr lang="ru-RU" b="1" baseline="-25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2187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Ответы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467600" cy="5421216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1в; 2б; 3б; 4а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800" dirty="0" smtClean="0"/>
              <a:t>5 – целлюлоза</a:t>
            </a:r>
          </a:p>
          <a:p>
            <a:pPr marL="0" indent="0">
              <a:buNone/>
            </a:pPr>
            <a:r>
              <a:rPr lang="ru-RU" sz="2800" dirty="0" smtClean="0"/>
              <a:t>6 -  сахароза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800" dirty="0" smtClean="0"/>
              <a:t>7 – а) да; б) нет; в) да; г) да; д) да; е) да; </a:t>
            </a:r>
          </a:p>
          <a:p>
            <a:pPr marL="0" indent="0">
              <a:buNone/>
            </a:pPr>
            <a:r>
              <a:rPr lang="ru-RU" sz="2800" dirty="0" smtClean="0"/>
              <a:t>      ж) нет; з) нет; и) нет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6475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Нахождение </a:t>
            </a:r>
            <a:r>
              <a:rPr lang="ru-RU" b="1" dirty="0" smtClean="0">
                <a:solidFill>
                  <a:srgbClr val="FF0000"/>
                </a:solidFill>
              </a:rPr>
              <a:t> глюкозы в природе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467600" cy="5421216"/>
          </a:xfrm>
        </p:spPr>
        <p:txBody>
          <a:bodyPr/>
          <a:lstStyle/>
          <a:p>
            <a:r>
              <a:rPr lang="ru-RU" b="1" dirty="0">
                <a:latin typeface="Times New Roman"/>
                <a:ea typeface="Calibri"/>
              </a:rPr>
              <a:t>В природе глюкоза наряду с другими углеводами образуется в процессе фотосинтеза </a:t>
            </a:r>
            <a:endParaRPr lang="ru-RU" b="1" dirty="0" smtClean="0">
              <a:latin typeface="Times New Roman"/>
              <a:ea typeface="Calibri"/>
            </a:endParaRPr>
          </a:p>
          <a:p>
            <a:endParaRPr lang="ru-RU" b="1" dirty="0" smtClean="0">
              <a:latin typeface="Times New Roman"/>
              <a:ea typeface="Calibri"/>
            </a:endParaRPr>
          </a:p>
          <a:p>
            <a:r>
              <a:rPr lang="ru-RU" b="1" dirty="0">
                <a:latin typeface="Times New Roman"/>
                <a:ea typeface="Calibri"/>
              </a:rPr>
              <a:t>В организме человека глюкоза содержится в мышцах, в крови (0.1 - 0.12 %) и служит основным источником энергии для клеток и тканей организма</a:t>
            </a:r>
            <a:r>
              <a:rPr lang="ru-RU" b="1" dirty="0" smtClean="0">
                <a:latin typeface="Times New Roman"/>
                <a:ea typeface="Calibri"/>
              </a:rPr>
              <a:t>.</a:t>
            </a:r>
          </a:p>
          <a:p>
            <a:pPr marL="0" indent="0">
              <a:buNone/>
            </a:pPr>
            <a:endParaRPr lang="ru-RU" b="1" dirty="0" smtClean="0">
              <a:latin typeface="Times New Roman"/>
              <a:ea typeface="Calibri"/>
            </a:endParaRPr>
          </a:p>
          <a:p>
            <a:r>
              <a:rPr lang="ru-RU" b="1" dirty="0">
                <a:latin typeface="Times New Roman"/>
                <a:ea typeface="Calibri"/>
              </a:rPr>
              <a:t>В связанном виде глюкоза имеется в сахарозе, мальтозе, лактозе, целлюлозе, крахмале и других </a:t>
            </a:r>
            <a:r>
              <a:rPr lang="ru-RU" b="1" dirty="0" err="1">
                <a:latin typeface="Times New Roman"/>
                <a:ea typeface="Calibri"/>
              </a:rPr>
              <a:t>ди</a:t>
            </a:r>
            <a:r>
              <a:rPr lang="ru-RU" b="1" dirty="0">
                <a:latin typeface="Times New Roman"/>
                <a:ea typeface="Calibri"/>
              </a:rPr>
              <a:t>- и полисахаридах.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8073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Физические </a:t>
            </a:r>
            <a:r>
              <a:rPr lang="ru-RU" b="1" dirty="0" smtClean="0">
                <a:solidFill>
                  <a:srgbClr val="FF0000"/>
                </a:solidFill>
              </a:rPr>
              <a:t>свойства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>
                <a:latin typeface="Times New Roman"/>
                <a:ea typeface="Calibri"/>
              </a:rPr>
              <a:t>Глюкоза — белое кристаллическое вещество со сладким вкусом, хорошо растворимое в воде. </a:t>
            </a:r>
            <a:endParaRPr lang="ru-RU" dirty="0" smtClean="0">
              <a:latin typeface="Times New Roman"/>
              <a:ea typeface="Calibri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36912"/>
            <a:ext cx="412164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80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Биологическая </a:t>
            </a:r>
            <a:r>
              <a:rPr lang="ru-RU" sz="3200" b="1" dirty="0" smtClean="0">
                <a:solidFill>
                  <a:srgbClr val="FF0000"/>
                </a:solidFill>
              </a:rPr>
              <a:t>роль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>
                <a:latin typeface="Times New Roman"/>
                <a:ea typeface="Calibri"/>
                <a:cs typeface="Times New Roman"/>
              </a:rPr>
              <a:t> Большие таблетки глюкозы с витамином С известны всем. Когда такую таблетку отправляют в рот, не стоит забывать, что это в первую очередь медицинский препарат, а потом уж средство удовлетворения потребности в сладком.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04558"/>
            <a:ext cx="4488346" cy="334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83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Биологическая </a:t>
            </a:r>
            <a:r>
              <a:rPr lang="ru-RU" sz="2800" b="1" dirty="0" smtClean="0">
                <a:solidFill>
                  <a:srgbClr val="FF0000"/>
                </a:solidFill>
              </a:rPr>
              <a:t>роль глюкозы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latin typeface="Times New Roman"/>
                <a:ea typeface="Calibri"/>
              </a:rPr>
              <a:t>Она поддерживает организм, нормализует расстроенное пищеварение, поэтому очень часто входит в состав лекарств. </a:t>
            </a:r>
            <a:endParaRPr lang="ru-RU" dirty="0" smtClean="0">
              <a:latin typeface="Times New Roman"/>
              <a:ea typeface="Calibri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Глюкоза – важный пищевой продукт, за счёт которого организм человека получает большую часть необходимой ему энергии.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r>
              <a:rPr lang="ru-RU" dirty="0">
                <a:latin typeface="Times New Roman"/>
                <a:ea typeface="Calibri"/>
              </a:rPr>
              <a:t>Глюкоза наиболее быстро и легко в организме используется для образования гликогена – животного жира, для питания тканей мозга, работающих мышц, в том числе сердечной мышцы, для поддержания необходимого уровня сахара крови и создания запасов гликогена печени.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0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Биологическая роль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>
                <a:latin typeface="Times New Roman"/>
                <a:ea typeface="Calibri"/>
              </a:rPr>
              <a:t>Глюкоза </a:t>
            </a:r>
            <a:r>
              <a:rPr lang="ru-RU" dirty="0">
                <a:latin typeface="Times New Roman"/>
                <a:ea typeface="Calibri"/>
              </a:rPr>
              <a:t>служит эффективным средством поддержания питания послеоперационных, ослабленных и других </a:t>
            </a:r>
            <a:r>
              <a:rPr lang="ru-RU" dirty="0" smtClean="0">
                <a:latin typeface="Times New Roman"/>
                <a:ea typeface="Calibri"/>
              </a:rPr>
              <a:t>тяжелобольных.</a:t>
            </a:r>
          </a:p>
          <a:p>
            <a:r>
              <a:rPr lang="ru-RU" dirty="0">
                <a:latin typeface="Times New Roman"/>
                <a:ea typeface="Calibri"/>
                <a:cs typeface="Times New Roman"/>
              </a:rPr>
              <a:t> Глюкоза так же используется при явлениях сердечной слабости, шоке, она входит в состав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кровозаменяющих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и противошоковых жидкостей. Глюкозу используют при интоксикации (например, при пищевом отравлении или инфекции), так как она является универсальным антитоксическим средством.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077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140</TotalTime>
  <Words>1890</Words>
  <Application>Microsoft Office PowerPoint</Application>
  <PresentationFormat>Экран (4:3)</PresentationFormat>
  <Paragraphs>128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Эркер</vt:lpstr>
      <vt:lpstr>гаоу спо нсо «Барабинский медицинский колледж»</vt:lpstr>
      <vt:lpstr>Углеводы</vt:lpstr>
      <vt:lpstr>Классификация углеводов</vt:lpstr>
      <vt:lpstr>Глюкоза </vt:lpstr>
      <vt:lpstr>Нахождение  глюкозы в природе </vt:lpstr>
      <vt:lpstr>Физические свойства</vt:lpstr>
      <vt:lpstr>Биологическая роль</vt:lpstr>
      <vt:lpstr>Биологическая роль глюкозы</vt:lpstr>
      <vt:lpstr>Биологическая роль</vt:lpstr>
      <vt:lpstr>Интересные факты</vt:lpstr>
      <vt:lpstr>Фруктоза</vt:lpstr>
      <vt:lpstr>Содержание фруктозы в природе</vt:lpstr>
      <vt:lpstr>Физические свойства</vt:lpstr>
      <vt:lpstr>Биологическая роль</vt:lpstr>
      <vt:lpstr>Презентация PowerPoint</vt:lpstr>
      <vt:lpstr>Презентация PowerPoint</vt:lpstr>
      <vt:lpstr>Сахароза </vt:lpstr>
      <vt:lpstr>Физические свойства сахарозы</vt:lpstr>
      <vt:lpstr>История сахара</vt:lpstr>
      <vt:lpstr>Биологическая роль сахарозы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Целлюлоза</vt:lpstr>
      <vt:lpstr>Содержание целлюлозы в природе</vt:lpstr>
      <vt:lpstr>Презентация PowerPoint</vt:lpstr>
      <vt:lpstr>Физические свойства целлюлозы</vt:lpstr>
      <vt:lpstr>Применение целлюлозы</vt:lpstr>
      <vt:lpstr>Целлюлоза в медицине, её биологическая роль</vt:lpstr>
      <vt:lpstr>Презентация PowerPoint</vt:lpstr>
      <vt:lpstr>Презентация PowerPoint</vt:lpstr>
      <vt:lpstr>Крахмал </vt:lpstr>
      <vt:lpstr>Содержание  крахмала в природе</vt:lpstr>
      <vt:lpstr>Физические свойства крахмала</vt:lpstr>
      <vt:lpstr>Презентация PowerPoint</vt:lpstr>
      <vt:lpstr>Крахмал и питание</vt:lpstr>
      <vt:lpstr>Презентация PowerPoint</vt:lpstr>
      <vt:lpstr>Презентация PowerPoint</vt:lpstr>
      <vt:lpstr>Презентация PowerPoint</vt:lpstr>
      <vt:lpstr>Выполните задания: </vt:lpstr>
      <vt:lpstr>Презентация PowerPoint</vt:lpstr>
      <vt:lpstr>Презентация PowerPoint</vt:lpstr>
      <vt:lpstr>Ответы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гаоу спо нсо «Барабинский медицинский колледж»</dc:title>
  <dc:creator>Админ</dc:creator>
  <cp:lastModifiedBy>Админ</cp:lastModifiedBy>
  <cp:revision>15</cp:revision>
  <dcterms:created xsi:type="dcterms:W3CDTF">2016-02-06T05:35:47Z</dcterms:created>
  <dcterms:modified xsi:type="dcterms:W3CDTF">2016-02-07T06:16:55Z</dcterms:modified>
</cp:coreProperties>
</file>