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57" r:id="rId2"/>
  </p:sldMasterIdLst>
  <p:notesMasterIdLst>
    <p:notesMasterId r:id="rId34"/>
  </p:notesMasterIdLst>
  <p:sldIdLst>
    <p:sldId id="283" r:id="rId3"/>
    <p:sldId id="304" r:id="rId4"/>
    <p:sldId id="265" r:id="rId5"/>
    <p:sldId id="260" r:id="rId6"/>
    <p:sldId id="268" r:id="rId7"/>
    <p:sldId id="269" r:id="rId8"/>
    <p:sldId id="270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95" r:id="rId17"/>
    <p:sldId id="285" r:id="rId18"/>
    <p:sldId id="296" r:id="rId19"/>
    <p:sldId id="286" r:id="rId20"/>
    <p:sldId id="287" r:id="rId21"/>
    <p:sldId id="297" r:id="rId22"/>
    <p:sldId id="298" r:id="rId23"/>
    <p:sldId id="299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300" r:id="rId32"/>
    <p:sldId id="303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§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§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§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§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§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9FF"/>
    <a:srgbClr val="000096"/>
    <a:srgbClr val="3399FF"/>
    <a:srgbClr val="CC3300"/>
    <a:srgbClr val="000048"/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09" autoAdjust="0"/>
    <p:restoredTop sz="94660"/>
  </p:normalViewPr>
  <p:slideViewPr>
    <p:cSldViewPr>
      <p:cViewPr>
        <p:scale>
          <a:sx n="70" d="100"/>
          <a:sy n="70" d="100"/>
        </p:scale>
        <p:origin x="-79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BEF7-9CE3-482D-AD0C-ABD8B432BCC7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73D7-9DDF-4257-86E5-27D2E7BA1C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1321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2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213-01E9-4140-B278-355458FF57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CBB0-E023-49BC-8FA1-0BA006A56E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E95D-FB3A-4257-AC40-370D0E222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DDB49-AF00-45A6-977A-2624DA1DF5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24D83-4782-4212-A083-1C61B456304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14A35-E08A-4488-A5DE-43FD12FD1A5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40026-78BD-43AB-BDD6-C585131849E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8F151-1E24-46CE-B30A-B0C1FC745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B2150-AD0F-4FCB-9720-03A135CB60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2F6E5-456E-4EDE-9A3C-9F6C80F2F2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198CC-A696-4441-8A2C-FD2C648BCA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C9E8D-B29E-47EC-BE15-E211EFB185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736D7-C1F2-4B3B-8A6F-C99CF7B9C1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144-A04D-49BC-8BC5-EE82C22A67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E70A6-933A-4947-8DF0-F68B73944D8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A4C99-6980-45F8-A5DA-039530A44F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4173F-3ABF-49C0-A80C-757D46486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C0CA3-064F-4F1E-9F96-DA28EDF384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8B931-8B67-4683-AD9E-90D4CD199A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9E1A3-1166-4B89-9476-1ACDE7FFD2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BAF29-BF76-4773-B009-025A2B7AF2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FB1A6-55E4-453E-8D02-A50BA0390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D235-B0CE-4794-9614-81A3DEF6CD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10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10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1310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10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10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10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10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92EF2D4-E043-4550-BA77-8F2CBFE5C1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2EF2D4-E043-4550-BA77-8F2CBFE5C13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&#1055;&#1072;&#1087;&#1080;&#1082;\&#1084;&#1091;&#1079;&#1099;&#1082;&#1072;\&#1048;.&#1050;&#1088;&#1091;&#1090;&#1086;&#1081;%20&#1084;&#1091;&#1079;&#1099;&#1082;&#1072;\&#1099;%20&#1050;&#1088;&#1091;&#1090;&#1086;&#1081;%209.wm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ы Крутой 9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89654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  <a:t>Ситуационные задания –</a:t>
            </a:r>
            <a:b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  <a:t> как метод </a:t>
            </a:r>
            <a:b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  <a:t>практико-ориентированного обучения квалифицированных рабочих по профессии </a:t>
            </a:r>
            <a:b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  <a:cs typeface="Times New Roman" pitchFamily="18" charset="0"/>
              </a:rPr>
              <a:t>повар-кондитер.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5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25544" cy="532859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Шаг 3 - Действия, которые приведут к успеху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(ключевые слова: проанализируйте, сопоставьте, опишите, спроектируйте, выполните. оцените, представьте и </a:t>
            </a: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2495550" y="3230563"/>
            <a:ext cx="501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Критерии оценивания: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низкий уровень: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средний уровень: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высокий уровень: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разместить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разработанные критерии оценки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решений ситуационных задач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1503505"/>
            <a:ext cx="7560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Решение ситуационной задачи № 1 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ПМ. 0.7. Приготовление сладких блюд и напитков.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2200995"/>
            <a:ext cx="86409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Наименование компетенций, на развитие которых направлена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ситуационная задача: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ПК 7.1. Готовить и оформлять простые холодные и горячие сладкие блюда.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ПК 7.2. Готовить простые горячие напитки.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ПК 7.3. Готовить  и оформлять простые холодные напитки.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ОК 1. Понимать сущность и социальную значимость своей будущей профессии, проявлять к ней устойчивый интерес.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ОК 2. Организовывать собственную деятельность, исходя из цели и способов ее достижения, определенных руководителем.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ОК 3. 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ОК 4. Осуществлять поиск информации, необходимой для эффективного выполнения профессиональных задач.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ОК 5. Использовать информационно-коммуникационные технологии в профессиональной деятельности.</a:t>
            </a:r>
          </a:p>
          <a:p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ОК 6. Работать в команде, эффективно общаться с коллегами, руководством, клиентами.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ОК 7. Готовить к работе производственное помещение и поддерживать его санитарное состояние.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Задание№1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Внимательно прочитайте задание. 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Оцените предложенную производственную ситуацию.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Ответьте на вопросы, указанные в задании.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Время выполнения задания –1</a:t>
            </a:r>
            <a:r>
              <a:rPr lang="ru-RU" sz="1800" b="1" u="sng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0 минут.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1 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мотивация.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(последовательный ответ: Зачем? Что? Как? С помощью чего? Чего добьемся?)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производство поступил заказ на 7порций блюда «Мусс клюквенный». При помощи справочной литературы «Сборник рецептур» нужно выполнить заказ, рассчитав норму продуктов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2 – текст задачи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 учебная цель действия (сама ситуация)</a:t>
            </a:r>
            <a:r>
              <a:rPr lang="ru-RU" sz="18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Используя нормы вложения продуктов (брутто и нетто) представленные в таблице 1, рассчитайте потребность в продуктах (брутто и нетто) на одну и семь порций для приготовления блюда  «Мусс клюквенный».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3 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действия, которые приведут к успеху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(ключевые слова: проанализируйте, сопоставьте, опишите, спроектируйте, выполните. оцените, представьте и др.)</a:t>
            </a:r>
            <a:r>
              <a:rPr lang="ru-RU" sz="18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Полученные данные представьте в пустые ячейки таблицы  1.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112568"/>
          </a:xfrm>
        </p:spPr>
        <p:txBody>
          <a:bodyPr>
            <a:normAutofit/>
          </a:bodyPr>
          <a:lstStyle/>
          <a:p>
            <a:endParaRPr lang="ru-RU" sz="1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268760"/>
          <a:ext cx="8208909" cy="4810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2"/>
                <a:gridCol w="1080120"/>
                <a:gridCol w="1080120"/>
                <a:gridCol w="1008112"/>
                <a:gridCol w="1038973"/>
                <a:gridCol w="1172701"/>
                <a:gridCol w="1172701"/>
              </a:tblGrid>
              <a:tr h="5760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продуктов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Масса брутто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Масса нетто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54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порции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порция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порций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порции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порция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порций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3789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Клюква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Сахар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Желатин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101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Вода 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83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Выход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1"/>
            <a:ext cx="820891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909FF"/>
                </a:solidFill>
              </a:rPr>
              <a:t>Полученные данные подставьте в пустые ячейки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909FF"/>
                </a:solidFill>
              </a:rPr>
              <a:t>таблицы 1.</a:t>
            </a:r>
            <a:endParaRPr lang="ru-RU" sz="2400" b="1" dirty="0">
              <a:solidFill>
                <a:srgbClr val="0909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Задание№2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Внимательно прочитайте задание. 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Оцените предложенную производственную ситуацию.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Ответьте на вопросы, указанные в задании.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Время выполнения задания –1</a:t>
            </a:r>
            <a:r>
              <a:rPr lang="ru-RU" sz="1800" b="1" u="sng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0 минут.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1 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мотивация.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(последовательный ответ: Зачем? Что? Как? С помощью чего? Чего добьемся?)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 на производстве поступил заказ  приготовить «Мусс клюквенного»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2 – текст задачи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 учебная цель действия (сама ситуация)</a:t>
            </a:r>
            <a:r>
              <a:rPr lang="ru-RU" sz="18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по памяти технологическую последовательность выполнения основных операций при приготовлении блюда «Мусс клюквенный». Общее количество операций не должно превышать 12-и операций.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3 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действия, которые приведут к успеху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(ключевые слова: проанализируйте, сопоставьте, опишите, спроектируйте, выполните. оцените, представьте и др.)</a:t>
            </a:r>
            <a:r>
              <a:rPr lang="ru-RU" sz="18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Полученные данные представьте в пустые ячейки таблицы  2.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Полученные данные подставьте в пустые ячейки </a:t>
            </a:r>
            <a:b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таблицы2.</a:t>
            </a:r>
            <a:b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909FF"/>
                </a:solidFill>
              </a:rPr>
              <a:t/>
            </a:r>
            <a:br>
              <a:rPr lang="ru-RU" sz="1600" b="1" dirty="0" smtClean="0">
                <a:solidFill>
                  <a:srgbClr val="0909FF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052736"/>
          <a:ext cx="8064896" cy="5521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6408712"/>
              </a:tblGrid>
              <a:tr h="61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№ операции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операции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Задание№3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Внимательно прочитайте задание. 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Оцените предложенную производственную ситуацию.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Ответьте на вопросы, указанные в задании.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Время выполнения задания –1</a:t>
            </a:r>
            <a:r>
              <a:rPr lang="ru-RU" sz="1800" b="1" u="sng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0 минут.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1 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мотивация.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(последовательный ответ: Зачем? Что? Как? С помощью чего? Чего добьемся?)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производстве приготовили  заказ  «Мусса Клюквенный» вы должны произвести оценку качества блюда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2 – текст задачи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 учебная цель действия (сама ситуация)</a:t>
            </a:r>
            <a:r>
              <a:rPr lang="ru-RU" sz="18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Опишите  требования к качеству блюда и их описание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Шаг 3 </a:t>
            </a:r>
            <a:r>
              <a:rPr lang="ru-RU" sz="1800" b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i="1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действия, которые приведут к успеху </a:t>
            </a:r>
            <a:r>
              <a:rPr lang="ru-RU" sz="1800" i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(ключевые слова: проанализируйте, сопоставьте, опишите, спроектируйте, выполните. оцените, представьте и др.)</a:t>
            </a:r>
            <a:r>
              <a:rPr lang="ru-RU" sz="18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Полученные данные представьте в пустые ячейки таблицы  3.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268757"/>
          <a:ext cx="7896200" cy="4480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6833"/>
                <a:gridCol w="2798177"/>
                <a:gridCol w="4321190"/>
              </a:tblGrid>
              <a:tr h="817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№п/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параметра качества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Описание параметра качества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Вкус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Консистенция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подачи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Выход порции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188640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909FF"/>
                </a:solidFill>
                <a:cs typeface="Times New Roman" pitchFamily="18" charset="0"/>
              </a:rPr>
              <a:t>Полученные данные подставьте в пустые ячейки </a:t>
            </a:r>
            <a:br>
              <a:rPr lang="ru-RU" b="1" dirty="0" smtClean="0">
                <a:solidFill>
                  <a:srgbClr val="0909FF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909FF"/>
                </a:solidFill>
                <a:cs typeface="Times New Roman" pitchFamily="18" charset="0"/>
              </a:rPr>
              <a:t>таблицы 3. </a:t>
            </a:r>
            <a:r>
              <a:rPr lang="ru-RU" sz="1600" b="1" dirty="0" smtClean="0">
                <a:solidFill>
                  <a:srgbClr val="000096"/>
                </a:solidFill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96"/>
                </a:solidFill>
                <a:cs typeface="Times New Roman" pitchFamily="18" charset="0"/>
              </a:rPr>
            </a:br>
            <a:endParaRPr lang="ru-RU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83568" y="2467518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96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55576" y="305643"/>
            <a:ext cx="7488832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Критерии оценивания: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низкий уровень;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средний уровень;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высокий уровень;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Критерии оценивания решения ситуационной задачи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 1.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Используя нормы вложения продуктов (брутто и нетто) представленные в таблице 1, рассчитайте потребность в продуктах (брутто и нетто) на одну и семь порций для приготовления блюда  «Мусс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Клюквенный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».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algn="just" eaLnBrk="0" hangingPunct="0">
              <a:spcBef>
                <a:spcPct val="0"/>
              </a:spcBef>
              <a:buClrTx/>
              <a:buNone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Полученные данные запишите в пустые ячейки таблицы  1.</a:t>
            </a:r>
            <a:r>
              <a:rPr lang="ru-RU" sz="1800" b="1" dirty="0" smtClean="0">
                <a:solidFill>
                  <a:srgbClr val="C00000"/>
                </a:solidFill>
              </a:rPr>
              <a:t> Максимальное количество балов за задание  10 баллов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«Мои ученики будут узнавать новое не от меня; они будут открывать это новое сами. Моя главная задача – помочь им раскрыться, развивать собственные идеи».</a:t>
            </a:r>
            <a:br>
              <a:rPr lang="ru-RU" sz="40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 И. Г. </a:t>
            </a:r>
            <a:r>
              <a:rPr lang="ru-RU" sz="4000" b="1" dirty="0" err="1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Пестолоцци</a:t>
            </a:r>
            <a:endParaRPr lang="ru-RU" sz="4000" b="1" dirty="0">
              <a:solidFill>
                <a:srgbClr val="090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112568"/>
          </a:xfrm>
        </p:spPr>
        <p:txBody>
          <a:bodyPr>
            <a:normAutofit/>
          </a:bodyPr>
          <a:lstStyle/>
          <a:p>
            <a:endParaRPr lang="ru-RU" sz="1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268760"/>
          <a:ext cx="8208909" cy="4810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2"/>
                <a:gridCol w="1080120"/>
                <a:gridCol w="1080120"/>
                <a:gridCol w="1008112"/>
                <a:gridCol w="1038973"/>
                <a:gridCol w="1172701"/>
                <a:gridCol w="1172701"/>
              </a:tblGrid>
              <a:tr h="5760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продуктов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Масса брутто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Масса нетто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54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порции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порция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порций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порции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порция</a:t>
                      </a:r>
                    </a:p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порций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3789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Клюква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147,7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147</a:t>
                      </a:r>
                    </a:p>
                  </a:txBody>
                  <a:tcPr marL="68580" marR="68580" marT="0" marB="0"/>
                </a:tc>
              </a:tr>
              <a:tr h="574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Сахар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/>
                </a:tc>
              </a:tr>
              <a:tr h="637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Желатин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18,9</a:t>
                      </a:r>
                    </a:p>
                  </a:txBody>
                  <a:tcPr marL="68580" marR="68580" marT="0" marB="0"/>
                </a:tc>
              </a:tr>
              <a:tr h="574101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Вода 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518</a:t>
                      </a:r>
                    </a:p>
                  </a:txBody>
                  <a:tcPr marL="68580" marR="68580" marT="0" marB="0"/>
                </a:tc>
              </a:tr>
              <a:tr h="95683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Выход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1"/>
            <a:ext cx="820891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909FF"/>
                </a:solidFill>
              </a:rPr>
              <a:t>Полученные данные подставьте в пустые ячейки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909FF"/>
                </a:solidFill>
              </a:rPr>
              <a:t>таблицы 1.</a:t>
            </a:r>
            <a:endParaRPr lang="ru-RU" sz="2400" b="1" dirty="0">
              <a:solidFill>
                <a:srgbClr val="0909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Полученные данные подставьте в пустые ячейки </a:t>
            </a:r>
            <a:b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>таблицы2.</a:t>
            </a:r>
            <a:b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90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909FF"/>
                </a:solidFill>
              </a:rPr>
              <a:t/>
            </a:r>
            <a:br>
              <a:rPr lang="ru-RU" sz="1600" b="1" dirty="0" smtClean="0">
                <a:solidFill>
                  <a:srgbClr val="0909FF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412776"/>
          <a:ext cx="8496944" cy="4392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222"/>
                <a:gridCol w="7189722"/>
              </a:tblGrid>
              <a:tr h="36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№ операции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операции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Желатин замачивают в воде для набухания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Клюкву перебирают, промывают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 клюквы отжимают сок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Мезгу проваривают в воде, процеживают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отвар вводят сахар и набухший желатин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Доводят  до кипения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Добавляют  клюквенный сок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Охлаждают  до 20 °С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Взбивают до устойчивой пышной массы</a:t>
                      </a:r>
                    </a:p>
                  </a:txBody>
                  <a:tcPr marL="68580" marR="68580" marT="0" marB="0"/>
                </a:tc>
              </a:tr>
              <a:tr h="382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Хорошо взбитый мусс перекладывают в формы, креманки или продолговатые лоточки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Ставят  в холодильник на 1–1,5 ч</a:t>
                      </a:r>
                    </a:p>
                  </a:txBody>
                  <a:tcPr marL="68580" marR="68580" marT="0" marB="0"/>
                </a:tc>
              </a:tr>
              <a:tr h="33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Охлажденный мусс вынимают из формочек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949280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Максимальное количество балов за задание  10 баллов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645024"/>
          <a:ext cx="8352927" cy="2523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383"/>
                <a:gridCol w="2285191"/>
                <a:gridCol w="5458353"/>
              </a:tblGrid>
              <a:tr h="560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№п/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параметра качества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Описание параметра качества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Вкус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Сладкий, с кисловатым привкусом.</a:t>
                      </a:r>
                    </a:p>
                  </a:txBody>
                  <a:tcPr marL="68580" marR="68580" marT="0" marB="0"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Яблочного пюре</a:t>
                      </a:r>
                    </a:p>
                  </a:txBody>
                  <a:tcPr marL="68580" marR="68580" marT="0" marB="0"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Однородная, пышная форма</a:t>
                      </a:r>
                    </a:p>
                  </a:txBody>
                  <a:tcPr marL="68580" marR="68580" marT="0" marB="0"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Светло розовый</a:t>
                      </a:r>
                    </a:p>
                  </a:txBody>
                  <a:tcPr marL="68580" marR="68580" marT="0" marB="0"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Консистенция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Мелкопористая, нежная, слегка упругая</a:t>
                      </a:r>
                    </a:p>
                  </a:txBody>
                  <a:tcPr marL="68580" marR="68580" marT="0" marB="0"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подачи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14-16 ºС</a:t>
                      </a:r>
                    </a:p>
                  </a:txBody>
                  <a:tcPr marL="68580" marR="68580" marT="0" marB="0"/>
                </a:tc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Выход порции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100,150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83568" y="430823"/>
            <a:ext cx="763284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Задача  3.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Эталон: Мусс укладывают в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креманки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или тарелки по 100-150 гр. на порцию и поливают сладким клюквенным сиропом. Если мусс формовали в лотке, то его нарезают на куски квадратной формы с волнистыми краями.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 3. Запишите в таблицу 3   требования к качеству блюда и их описание.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Максимальное количество баллов за задание № 4– 7  баллов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Таблица 3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Требования к качеству блюда «Мусс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Клюквенный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83568" y="319528"/>
            <a:ext cx="792088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Профессиональные компетенции: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ПК 1.1. Производить первичную обработку, нарезку и формовку традиционных видов овощей и плодов, подготовку пряностей и приправ.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ПК 1.2. Готовить и оформлять основные и простые блюда и гарниры из традиционных видов овощей и грибов.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Общие компетенции: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1. Понимать сущность и социальную значимость своей будущей профессии, проявлять к ней устойчивый интерес.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2. Организовывать собственную деятельность, исходя из цели и способов ее достижения, определенных руководителем.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3. 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4. Осуществлять поиск информации, необходимой для эффективного выполнения профессиональных задач.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5. Использовать информационно-коммуникационные технологии в профессиональной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6. Работать в команде, эффективно общаться с коллегами, руководством, клиентами.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7. Готовить к работе производственное помещение и поддерживать его санитарное состояние.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909FF"/>
                </a:solidFill>
                <a:effectLst/>
                <a:ea typeface="Times New Roman" pitchFamily="18" charset="0"/>
                <a:cs typeface="Times New Roman" pitchFamily="18" charset="0"/>
              </a:rPr>
              <a:t>ОК 8. Исполнять воинскую обязанность, в том числе с применением полученных профессиональных знаний (для юношей).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909FF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Tx/>
              <a:buNone/>
            </a:pPr>
            <a:r>
              <a:rPr lang="ru-RU" sz="2400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Решение ситуационной задачи № 2</a:t>
            </a:r>
            <a:endParaRPr lang="ru-RU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lvl="0" eaLnBrk="0" hangingPunct="0">
              <a:spcBef>
                <a:spcPct val="0"/>
              </a:spcBef>
              <a:buClrTx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Приготовление блюд и гарниров из овощей и грибов</a:t>
            </a:r>
            <a:endParaRPr lang="ru-RU" sz="24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96752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Tx/>
              <a:buNone/>
            </a:pPr>
            <a:r>
              <a:rPr lang="ru-RU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Наименование компетенций, на развитие которых направлена </a:t>
            </a:r>
          </a:p>
          <a:p>
            <a:pPr lvl="0" algn="ctr">
              <a:spcBef>
                <a:spcPct val="0"/>
              </a:spcBef>
              <a:buClrTx/>
              <a:buNone/>
            </a:pPr>
            <a:r>
              <a:rPr lang="ru-RU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ситуационная задача:</a:t>
            </a:r>
            <a:endParaRPr lang="ru-RU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67544" y="542673"/>
            <a:ext cx="82089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Инструкция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Внимательно прочитайте задание.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Оцените предложенную производственную ситуацию.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Ответьте на вопросы, указанные в задании.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Время выполнения задания – </a:t>
            </a:r>
            <a:r>
              <a:rPr lang="ru-RU" sz="1800" b="1" u="sng" dirty="0" smtClean="0">
                <a:solidFill>
                  <a:srgbClr val="000096"/>
                </a:solidFill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0 минут.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9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96"/>
              </a:solidFill>
              <a:effectLst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95536" y="2138951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 № 1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	Вам предстоит приготовить грибы в сметанном соусе. Но на предприятии общественного питания нет свежих грибов, есть только консервированные. Какие способы консервирования грибов вы знаете? Как из консервированных грибов приготовить горячее тушеное блюдо?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 № 2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	Приготовленное поваром картофельное пюре оказалось сероватого цвета, вязким и непышным. Найдите ошибки, которые  допустил повар при приготовлении блюда. К каким блюдам вы порекомендуете подать картофельное пюре?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 № 3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	Повар готовит блюдо «Картофель в молоке»: нарезал очищенный картофель брусочками, влил молоко, и варит картофель. Исправьте ошибки, допущенные  поваром. Ответ обоснуйте. Как вы подадите готовое блюдо «Картофель в молоке»?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 № 4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	В поступившей на предприятие общественного питания белокочанной капусте обнаружены гусеницы и их личинки.  Как подготовить такую капусту для приготовления блюд? Перечислите формы нарезки белокочанной капусты и их кулинарное использование.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4824536"/>
          </a:xfrm>
        </p:spPr>
        <p:txBody>
          <a:bodyPr>
            <a:normAutofit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№ 5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меню предприятия общественного питания имеется блюдо «Овощи припущенные». Посетитель не знаком с таким блюдом и просит вас, как повара, готовившего данное блюдо  объяснить значение способа припускания овощей. Что вы ответите посетителю?   Постарайтесь убедить его приобрести данное блюдо.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№ 6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меню предприятия общественного питания имеется блюдо «Котлеты морковные». Посетитель удивлен, он знает только мясные или рыбные котлеты, и просит вас, как повара, готовившего данное блюдо  рассказать о составе и о технологии приготовления котлет морковных. Что вы ответите посетителю?   Постарайтесь убедить его приобрести данное блюдо.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№ 7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работаете поваром, готовите овощные блюда.  Перечислите правила личной гигиены, которые вам необходимо соблюдать. Перечислите привила производственной санитарии, которые  необходимо соблюдать повару.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51520" y="340945"/>
            <a:ext cx="8568952" cy="704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Критерии оценивания решения ситуационной задачи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На 15 баллов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оценивается ответ, если обучающийся  свободно, с глубоким знанием материала,  правильно, последовательно  и полно выберет тактику действий,  и ответит на дополнительные вопросы по обработке овощей и приготовлению овощных блюд и гарниров.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10-14 баллов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выставляется, если обучающийся достаточно убедительно, с несущественными ошибками в теоретической подготовке и достаточно освоенными умениями по существу правильно ответил на вопрос с дополнительными комментариями педагога или допустил небольшие погрешности в ответе.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5-9 баллов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выставляется, если обучающийся  недостаточно уверенно, с существенными ошибками в теоретической подготовке и слабо освоенными умениями ответил на вопросы ситуационной задачи. Только с помощью наводящих вопросов преподавателя справился с вопросами разрешения производственной ситуации, не уверенно отвечал на дополнительно заданные вопросы. С затруднениями, он все же сможет при необходимости решить подобную ситуационную задачу на практике.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>
              <a:buNone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Менее 5 баллов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выставляется, если студент только имеет очень слабое представление о предмете и недостаточно, или вообще не освоил умения по разрешению </a:t>
            </a:r>
            <a:r>
              <a:rPr lang="ru-RU" sz="1600" b="1" dirty="0" smtClean="0">
                <a:solidFill>
                  <a:srgbClr val="C00000"/>
                </a:solidFill>
              </a:rPr>
              <a:t>производственной ситуации. Допустил существенные ошибки в ответе на большинство вопросов ситуационной задачи, неверно отвечал на дополнительно заданные ему вопросы, не может справиться с решением подобной ситуационной задачи на практике.</a:t>
            </a:r>
          </a:p>
          <a:p>
            <a:pPr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67544" y="474050"/>
            <a:ext cx="83529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Решение ситуационной задачи № 3 при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помощи справочной литературы</a:t>
            </a:r>
            <a:r>
              <a:rPr kumimoji="0" lang="ru-RU" sz="28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Сборника Рецептур</a:t>
            </a:r>
            <a:endParaRPr lang="ru-RU" sz="1600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Задача1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Сколько рыбы необходимо для приготовления 100 порций котлет рыбных по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З-ей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колонке, если в наличии треска крупного размера, используется филе без костей с кожей.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Для одной порции согласно СР требуется 66 гр., тогда для 100 п: 100*66 = 6600 гр.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Потери при холодной обработке составляют 24 %, тогда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Х = 6,6*100/765 = 8,68 кг.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Эталон ответа: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нужно 8,68 кг рыбы.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536" y="188640"/>
            <a:ext cx="8496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Задача2.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Необходимо приготовить 90 порций макарон запеченных с яйцом по 2-ой колонке сборника рецептур. Какое количество и каких продуктов необходимо для этой цели. Рецептура 449 стр. 200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На одну порцию:		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Эталон ответа: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на 90 порций, кг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Масса нетто отварных макарон 	150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гр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150*90= 13,5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Яйца 			              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шт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1*90=90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шт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Молоко			               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гр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		0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,50*90= 4,5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Маргарин столовый 		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гр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0,005*90=0,45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1520" y="3317864"/>
            <a:ext cx="83529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Задача3.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Определить количество порций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беф-строганов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в столовой 2 категории из 220 кг говядины 2 категории упитанности, весом брутто, учитывая кулинарное назначение частей.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Рец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. 598, таб.10, стр.501., таб.12, стр.502.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Решение: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Определяем % выхода мяса, пригодного для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беф-строганов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: 2,1+1,7+2,3+4,8= 10,9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220 кг – 100%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Х – 10,9 %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Х = 220*10,9/100 = 23,98 кг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Рбр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1 п = 23,98/0,162 = 148 порций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Эталон ответа: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148 порций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51520" y="744441"/>
            <a:ext cx="8424936" cy="531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Задача 4.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Сколько порций поджарки можно приготовить по колонке 2 СР, если в наличии 100 кг свинины обрезной? Таб. 10, стр.501; таб.12, стр.503; таб.15, стр.508.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Определяем % выхода мяса, пригодного для жаренья: 0,8+11,2+10,2+18,5 = 40,7 кг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Р пригодного мяса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= 100+40,7/100 = 40,7  кг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Р 1 п  по колонке 2 СР = 129 г, тогда: 40,7/0,129 = 315 порций.</a:t>
            </a:r>
          </a:p>
          <a:p>
            <a:pPr lvl="0">
              <a:buNone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Эталон ответа: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315 порций поджарки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</a:t>
            </a:r>
            <a:r>
              <a:rPr lang="ru-RU" sz="1800" b="1" dirty="0" smtClean="0"/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640"/>
            <a:ext cx="7543800" cy="136815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latin typeface="Times New Roman" pitchFamily="18" charset="0"/>
              </a:rPr>
              <a:t>Цель профессионального образования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99592" y="1898846"/>
            <a:ext cx="76328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аксимальное развитие личностных и профессиональных способностей каждого студента, формирование качественной основы профессиональных и общих компетенций, необходимых для их конкурентоспособности на рынке труда и успешной социализации в условиях современного общества.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39552" y="180531"/>
            <a:ext cx="828092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Нужно приготовить 40 порций супа овощного, но нет свежей капусты, поступили сушеные овощи. Ваши действия? Стр. 678, таб. 36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Дано: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40 п – суп овощной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Капуста белокочанная сушеная.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Рбр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кап.сушеной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-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Решение: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согласно таблице норм взаимозаменяемости продуктов сборника рецептур можно заменить свежую капусту сушеной. На 1000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выхода супа овощного по 2 колонке СР требуется 100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капусты белокочанной свежей. Примем за 1 порцию  500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супа.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500*40 = 20000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= 20 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На 1 п капусты = 100/2 = 50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, значит,  40 п * 50 = 2000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капусты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1000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капусты свежей соответствует 0,074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сушеной.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0,074*2 = 0,148 гр.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Эталон ответа: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нужно взять 0,148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гр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сушеной капусты.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66800" y="548680"/>
            <a:ext cx="7543800" cy="118804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Процесс учения/научения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420888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приобретения знаний, умений, навыков и опыта деятельности с целью достижения профессионально и социально </a:t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значимых компетентностей. 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Учебные задачи и ситуации  </a:t>
            </a:r>
            <a:r>
              <a:rPr lang="ru-RU" b="1" dirty="0">
                <a:solidFill>
                  <a:srgbClr val="00B050"/>
                </a:solidFill>
                <a:latin typeface="Arial Black" pitchFamily="34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2636912"/>
            <a:ext cx="2658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Технические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3582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Технологические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2177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Трудовые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5567" y="3861048"/>
            <a:ext cx="37089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Производственные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5085184"/>
            <a:ext cx="5683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Творческие познавательные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2631032">
            <a:off x="3524523" y="1639496"/>
            <a:ext cx="484632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499992" y="2564904"/>
            <a:ext cx="484632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3290201">
            <a:off x="1916839" y="14034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697481">
            <a:off x="6581987" y="1614471"/>
            <a:ext cx="485329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19546258">
            <a:off x="5281643" y="1719319"/>
            <a:ext cx="484632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Формулировка задач и проблем</a:t>
            </a: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12776"/>
            <a:ext cx="734481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Полная задача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Задача содержит описание условий проблемной ситуации и результат, который необходимо получить в ходе ее решения.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429000"/>
            <a:ext cx="7272808" cy="244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Неполная (сокращенная) задача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Задача может отражать либо проблемную ситуацию, либо результат решения проблемной ситуации. В любом случае формулировка задачи будет включать в себя некий глагол, указывающий на необходимость конкретного действия. 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4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учебной ситуации</a:t>
            </a:r>
            <a:br>
              <a:rPr lang="ru-RU" sz="4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9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2199663"/>
            <a:ext cx="835292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Авторство: </a:t>
            </a:r>
          </a:p>
          <a:p>
            <a:pPr algn="ctr" eaLnBrk="0" hangingPunct="0">
              <a:spcBef>
                <a:spcPct val="0"/>
              </a:spcBef>
              <a:buClrTx/>
              <a:buNone/>
            </a:pPr>
            <a:endParaRPr lang="ru-RU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ClrTx/>
              <a:buNone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Фамилия, Имя, Отчество автора ситуации, наименование ОУ, </a:t>
            </a:r>
          </a:p>
          <a:p>
            <a:pPr algn="ctr" eaLnBrk="0" hangingPunct="0">
              <a:spcBef>
                <a:spcPct val="0"/>
              </a:spcBef>
              <a:buClrTx/>
              <a:buNone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преподаваемый предмет,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pPr algn="ctr" eaLnBrk="0" hangingPunct="0">
              <a:spcBef>
                <a:spcPct val="0"/>
              </a:spcBef>
              <a:buClrTx/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учебный модуль, учебная тема</a:t>
            </a:r>
          </a:p>
          <a:p>
            <a:pPr algn="ctr" eaLnBrk="0" hangingPunct="0">
              <a:spcBef>
                <a:spcPct val="0"/>
              </a:spcBef>
              <a:buClrTx/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возраст обучающихся (курс, группа)</a:t>
            </a:r>
          </a:p>
          <a:p>
            <a:pPr algn="ctr" eaLnBrk="0" hangingPunct="0">
              <a:spcBef>
                <a:spcPct val="0"/>
              </a:spcBef>
              <a:buClrTx/>
              <a:buNone/>
            </a:pP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Планируемые результаты изучения учебной темы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Наименование компетенций, 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развитие которых направлена ситуация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(ОК1 - , ОК </a:t>
            </a:r>
            <a:r>
              <a:rPr lang="ru-RU" sz="27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ПК1 - , ПК </a:t>
            </a:r>
            <a:r>
              <a:rPr lang="ru-RU" sz="27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Личностные качества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познавательные,      регулятивные, коммуникативные (общекультурные компетенции)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(профессиональные компетенции)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3.Ситуация/профессиональное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Шаг 1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(последовательный ответ: Зачем? Что? Как? С помощью чего? Чего добьемся?)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учебная цель действия (сама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ситуация)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12">
      <a:dk1>
        <a:srgbClr val="2A5400"/>
      </a:dk1>
      <a:lt1>
        <a:srgbClr val="FFFFFF"/>
      </a:lt1>
      <a:dk2>
        <a:srgbClr val="AEFF5D"/>
      </a:dk2>
      <a:lt2>
        <a:srgbClr val="BAE8BA"/>
      </a:lt2>
      <a:accent1>
        <a:srgbClr val="33CC33"/>
      </a:accent1>
      <a:accent2>
        <a:srgbClr val="99CC00"/>
      </a:accent2>
      <a:accent3>
        <a:srgbClr val="D3FFB6"/>
      </a:accent3>
      <a:accent4>
        <a:srgbClr val="DADADA"/>
      </a:accent4>
      <a:accent5>
        <a:srgbClr val="ADE2AD"/>
      </a:accent5>
      <a:accent6>
        <a:srgbClr val="8AB900"/>
      </a:accent6>
      <a:hlink>
        <a:srgbClr val="99FF33"/>
      </a:hlink>
      <a:folHlink>
        <a:srgbClr val="FFFF9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Char char="§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Char char="§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000514"/>
        </a:dk1>
        <a:lt1>
          <a:srgbClr val="FFFFFF"/>
        </a:lt1>
        <a:dk2>
          <a:srgbClr val="FF33CC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FFADE2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514"/>
        </a:dk1>
        <a:lt1>
          <a:srgbClr val="FFFFFF"/>
        </a:lt1>
        <a:dk2>
          <a:srgbClr val="00FF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FF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2A5400"/>
        </a:dk1>
        <a:lt1>
          <a:srgbClr val="FFFFFF"/>
        </a:lt1>
        <a:dk2>
          <a:srgbClr val="AEFF5D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D3FFB6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000514"/>
        </a:dk1>
        <a:lt1>
          <a:srgbClr val="FFFFFF"/>
        </a:lt1>
        <a:dk2>
          <a:srgbClr val="00C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E2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1677</Words>
  <Application>Microsoft Office PowerPoint</Application>
  <PresentationFormat>Экран (4:3)</PresentationFormat>
  <Paragraphs>324</Paragraphs>
  <Slides>31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Сумерки</vt:lpstr>
      <vt:lpstr>Тема Office</vt:lpstr>
      <vt:lpstr> Ситуационные задания –  как метод  практико-ориентированного обучения квалифицированных рабочих по профессии  повар-кондитер.  </vt:lpstr>
      <vt:lpstr>Слайд 2</vt:lpstr>
      <vt:lpstr>Цель профессионального образования</vt:lpstr>
      <vt:lpstr>Процесс учения/научения  </vt:lpstr>
      <vt:lpstr> Учебные задачи и ситуации  : </vt:lpstr>
      <vt:lpstr>Формулировка задач и проблем </vt:lpstr>
      <vt:lpstr> Проект учебной ситуации </vt:lpstr>
      <vt:lpstr>          2. Планируемые результаты изучения учебной темы  Наименование компетенций,  на развитие которых направлена ситуация  (ОК1 - , ОК n - ) (ПК1 - , ПК n - )  Личностные качества Метапредметные:  познавательные,      регулятивные, коммуникативные (общекультурные компетенции)  Предметные  (профессиональные компетенции)             </vt:lpstr>
      <vt:lpstr>  3.Ситуация/профессиональное задание:  Шаг 1 – Мотивация.  (последовательный ответ: Зачем? Что? Как? С помощью чего? Чего добьемся?)  Шаг 2 – Текст задачи ( учебная цель действия (сама ситуация)  </vt:lpstr>
      <vt:lpstr>  Шаг 3 - Действия, которые приведут к успеху   (ключевые слова: проанализируйте, сопоставьте, опишите, спроектируйте, выполните. оцените, представьте и др)  </vt:lpstr>
      <vt:lpstr>4. Критерии оценивания: низкий уровень: средний уровень: высокий уровень: (разместить разработанные критерии оценки задания)</vt:lpstr>
      <vt:lpstr> Примеры решений ситуационных задач  </vt:lpstr>
      <vt:lpstr>                                                                Задание№1.    Инструкция Внимательно прочитайте задание.  Оцените предложенную производственную ситуацию. Ответьте на вопросы, указанные в задании. Время выполнения задания –10 минут.    Шаг 1 – мотивация. (последовательный ответ: Зачем? Что? Как? С помощью чего? Чего добьемся?) На производство поступил заказ на 7порций блюда «Мусс клюквенный». При помощи справочной литературы «Сборник рецептур» нужно выполнить заказ, рассчитав норму продуктов   Шаг 2 – текст задачи ( учебная цель действия (сама ситуация)                                                                                                  Используя нормы вложения продуктов (брутто и нетто) представленные в таблице 1, рассчитайте потребность в продуктах (брутто и нетто) на одну и семь порций для приготовления блюда  «Мусс клюквенный».    Шаг 3 - действия, которые приведут к успеху (ключевые слова: проанализируйте, сопоставьте, опишите, спроектируйте, выполните. оцените, представьте и др.)     Полученные данные представьте в пустые ячейки таблицы  1. </vt:lpstr>
      <vt:lpstr>Слайд 14</vt:lpstr>
      <vt:lpstr>                                                                Задание№2.    Инструкция Внимательно прочитайте задание.  Оцените предложенную производственную ситуацию. Ответьте на вопросы, указанные в задании. Время выполнения задания –10 минут.    Шаг 1 – мотивация. (последовательный ответ: Зачем? Что? Как? С помощью чего? Чего добьемся?)  Вам на производстве поступил заказ  приготовить «Мусс клюквенного»  Шаг 2 – текст задачи ( учебная цель действия (сама ситуация)                                                                                                  Составьте по памяти технологическую последовательность выполнения основных операций при приготовлении блюда «Мусс клюквенный». Общее количество операций не должно превышать 12-и операций.   Шаг 3 - действия, которые приведут к успеху (ключевые слова: проанализируйте, сопоставьте, опишите, спроектируйте, выполните. оцените, представьте и др.)     Полученные данные представьте в пустые ячейки таблицы  2. </vt:lpstr>
      <vt:lpstr>Полученные данные подставьте в пустые ячейки  таблицы2.    </vt:lpstr>
      <vt:lpstr>                                                                Задание№3.    Инструкция Внимательно прочитайте задание.  Оцените предложенную производственную ситуацию. Ответьте на вопросы, указанные в задании. Время выполнения задания –10 минут.    Шаг 1 – мотивация. (последовательный ответ: Зачем? Что? Как? С помощью чего? Чего добьемся?)  На производстве приготовили  заказ  «Мусса Клюквенный» вы должны произвести оценку качества блюда  Шаг 2 – текст задачи ( учебная цель действия (сама ситуация)                                                                                                 Опишите  требования к качеству блюда и их описание  Шаг 3 - действия, которые приведут к успеху (ключевые слова: проанализируйте, сопоставьте, опишите, спроектируйте, выполните. оцените, представьте и др.)     Полученные данные представьте в пустые ячейки таблицы  3. </vt:lpstr>
      <vt:lpstr>Слайд 18</vt:lpstr>
      <vt:lpstr>Слайд 19</vt:lpstr>
      <vt:lpstr>Слайд 20</vt:lpstr>
      <vt:lpstr>Полученные данные подставьте в пустые ячейки  таблицы2.    </vt:lpstr>
      <vt:lpstr>Слайд 22</vt:lpstr>
      <vt:lpstr>Слайд 23</vt:lpstr>
      <vt:lpstr>Слайд 24</vt:lpstr>
      <vt:lpstr>Задание № 5  В меню предприятия общественного питания имеется блюдо «Овощи припущенные». Посетитель не знаком с таким блюдом и просит вас, как повара, готовившего данное блюдо  объяснить значение способа припускания овощей. Что вы ответите посетителю?   Постарайтесь убедить его приобрести данное блюдо.   Задание № 6 В меню предприятия общественного питания имеется блюдо «Котлеты морковные». Посетитель удивлен, он знает только мясные или рыбные котлеты, и просит вас, как повара, готовившего данное блюдо  рассказать о составе и о технологии приготовления котлет морковных. Что вы ответите посетителю?   Постарайтесь убедить его приобрести данное блюдо.   Задание № 7 Вы работаете поваром, готовите овощные блюда.  Перечислите правила личной гигиены, которые вам необходимо соблюдать. Перечислите привила производственной санитарии, которые  необходимо соблюдать повару.   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Сервировка стола и правила этикета.</dc:title>
  <dc:creator>1</dc:creator>
  <cp:lastModifiedBy>Светлана</cp:lastModifiedBy>
  <cp:revision>124</cp:revision>
  <cp:lastPrinted>1601-01-01T00:00:00Z</cp:lastPrinted>
  <dcterms:created xsi:type="dcterms:W3CDTF">2007-10-06T14:25:44Z</dcterms:created>
  <dcterms:modified xsi:type="dcterms:W3CDTF">2015-05-13T03:27:17Z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