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Мельникова Т.В.</a:t>
            </a:r>
          </a:p>
          <a:p>
            <a:r>
              <a:rPr lang="ru-RU" i="1" dirty="0" smtClean="0"/>
              <a:t>ГБПОУКК  КПТ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Этапы</a:t>
            </a:r>
            <a:r>
              <a:rPr lang="ru-RU" smtClean="0"/>
              <a:t> </a:t>
            </a:r>
            <a:r>
              <a:rPr lang="ru-RU" dirty="0" smtClean="0"/>
              <a:t>развития русской литературы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59832" y="1484784"/>
            <a:ext cx="5626968" cy="4611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В первой четверти века Александр I совершает попытку введения общего образования. Открывается целый ряд высших учебных заведений в крупнейших центрах России: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университеты,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институты,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училища, лицеи (среди них Царскосельский лицей).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XIX </a:t>
            </a:r>
            <a:r>
              <a:rPr lang="ru-RU" dirty="0" smtClean="0"/>
              <a:t>век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Tanja Mel\Downloads\рисдляпре\3f62912076abb596cc3044061bb36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639457" cy="2016224"/>
          </a:xfrm>
          <a:prstGeom prst="rect">
            <a:avLst/>
          </a:prstGeom>
          <a:noFill/>
        </p:spPr>
      </p:pic>
      <p:pic>
        <p:nvPicPr>
          <p:cNvPr id="8195" name="Picture 3" descr="C:\Users\Tanja Mel\Downloads\рисдляпре\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664296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Русская национальная литература развивается на базе роста национального сознания. Усиливается общественная значимость литературы, усиливается движение к народности. Отход верхушки от русского языка и её литературы освобождает её от влияний на наименее близкой к народу среды. Но с другой стороны это презрение верхушки создавало атмосферу клеветы, ненависти для таких высоких поэтов как Пушкин, Глинка и другие. С другой стороны в науку и литературу широким потоком вливаются представители демократических слоёв населения.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XVIII-XIX </a:t>
            </a:r>
            <a:r>
              <a:rPr lang="ru-RU" dirty="0" smtClean="0"/>
              <a:t>вв.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основные этапы развития русской литературы.</a:t>
            </a:r>
          </a:p>
          <a:p>
            <a:r>
              <a:rPr lang="ru-RU" dirty="0" smtClean="0"/>
              <a:t>Что было характерно для каждого этапа?</a:t>
            </a:r>
          </a:p>
          <a:p>
            <a:r>
              <a:rPr lang="ru-RU" dirty="0" smtClean="0"/>
              <a:t>Почему М.В. Ломоносова называют « Отцом русской литературы»?</a:t>
            </a:r>
          </a:p>
          <a:p>
            <a:r>
              <a:rPr lang="ru-RU" dirty="0" smtClean="0"/>
              <a:t>Что предпринимает Александр </a:t>
            </a:r>
            <a:r>
              <a:rPr lang="en-US" dirty="0" smtClean="0"/>
              <a:t>I</a:t>
            </a:r>
            <a:r>
              <a:rPr lang="ru-RU" dirty="0" smtClean="0"/>
              <a:t> в первой четверти</a:t>
            </a:r>
            <a:r>
              <a:rPr lang="en-US" dirty="0" smtClean="0"/>
              <a:t> XIX</a:t>
            </a:r>
            <a:r>
              <a:rPr lang="ru-RU" dirty="0" smtClean="0"/>
              <a:t>  и  как это повлияло на дальнейшее развитие литературы и искусства в России?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самопроверки: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80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218" name="Picture 2" descr="C:\Users\Tanja Mel\Downloads\рисдляпре\104523548_add926fafd36fcecf7692167ab052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912768" cy="453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47864" y="1916832"/>
            <a:ext cx="5338936" cy="417916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Черты древнерусской литературы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Историзм</a:t>
            </a:r>
            <a:r>
              <a:rPr lang="ru-RU" sz="1400" dirty="0" smtClean="0">
                <a:solidFill>
                  <a:srgbClr val="002060"/>
                </a:solidFill>
              </a:rPr>
              <a:t> — привязанность произведения к определённой вехе в истории или историческому деятелю.</a:t>
            </a:r>
            <a:endParaRPr lang="ru-RU" sz="1400" baseline="30000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Гражданственность</a:t>
            </a:r>
            <a:r>
              <a:rPr lang="ru-RU" sz="1400" dirty="0" smtClean="0">
                <a:solidFill>
                  <a:srgbClr val="002060"/>
                </a:solidFill>
              </a:rPr>
              <a:t> — восприятие писателя своего труда как служение своей стране. Произведение отличается серьёзностью и пытается ответить на основные вопросы жизни, зовут к её преобразованию и обладает разнообразным, но всегда высоким идеалом</a:t>
            </a:r>
            <a:r>
              <a:rPr lang="ru-RU" sz="1400" baseline="30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Критика действительности</a:t>
            </a:r>
            <a:r>
              <a:rPr lang="ru-RU" sz="1400" dirty="0" smtClean="0">
                <a:solidFill>
                  <a:srgbClr val="002060"/>
                </a:solidFill>
              </a:rPr>
              <a:t> — обличение поступков или самих правителей. В XI веке летописец Никон вынужден бежать от гнева Изяслава в </a:t>
            </a:r>
            <a:r>
              <a:rPr lang="ru-RU" sz="1400" dirty="0" err="1" smtClean="0">
                <a:solidFill>
                  <a:srgbClr val="002060"/>
                </a:solidFill>
              </a:rPr>
              <a:t>Тмуторокань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Патриотизм</a:t>
            </a:r>
            <a:r>
              <a:rPr lang="ru-RU" sz="1400" dirty="0" smtClean="0">
                <a:solidFill>
                  <a:srgbClr val="002060"/>
                </a:solidFill>
              </a:rPr>
              <a:t> — отображение литературы  патриотических чувств  автора. Эта черта связана не только с гордостью за Русскую землю, но и со скорбью по поражениям, стремлением вразумить князей и боя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Исто́рия ру́сской литерату́ры</a:t>
            </a:r>
            <a:r>
              <a:rPr lang="ru-RU" sz="2000" dirty="0" smtClean="0">
                <a:solidFill>
                  <a:srgbClr val="002060"/>
                </a:solidFill>
              </a:rPr>
              <a:t> —это история развития литературы на русском языке. Русская литература существовала ещё до XI века и может быть отнесена к средневековой литературе.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Tanja Mel\Downloads\рисдляпре\Gertru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44824"/>
            <a:ext cx="302433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89924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Древнерусская литература принадлежит к средневековой литературе. Большая часть произведений не имела постоянного текста.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Произведения не стремятся поразить новизной, а напротив, успокаивают привычностью. Творя автор, словно, «совершает обряд»: рассказывает всё в подобающих церемониальных формах. Он восхваляет и порицает то, что принято восхвалять и порицать.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 </a:t>
            </a:r>
            <a:r>
              <a:rPr lang="en-US" dirty="0" smtClean="0"/>
              <a:t>XI </a:t>
            </a:r>
            <a:r>
              <a:rPr lang="ru-RU" dirty="0" smtClean="0"/>
              <a:t>века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35896" y="1052736"/>
            <a:ext cx="5050904" cy="5544616"/>
          </a:xfrm>
        </p:spPr>
        <p:txBody>
          <a:bodyPr numCol="1"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 век формирования монументально-исторического стиля литературы. Развитие происходит в двух культурных центрах: Киеве и Новгороде. Литература того времени полностью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рукописна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Создаются первые житие: «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Житие Бориса и Глеба» и «Повесть временных лет»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(первый дошедший до нас памятник летописания)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en-US" dirty="0" smtClean="0"/>
              <a:t>XI—XII </a:t>
            </a:r>
            <a:r>
              <a:rPr lang="ru-RU" dirty="0" smtClean="0"/>
              <a:t>века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Tanja Mel\Downloads\рисдляпре\1895326-2597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33056"/>
            <a:ext cx="2342457" cy="2342456"/>
          </a:xfrm>
          <a:prstGeom prst="rect">
            <a:avLst/>
          </a:prstGeom>
          <a:noFill/>
        </p:spPr>
      </p:pic>
      <p:pic>
        <p:nvPicPr>
          <p:cNvPr id="2051" name="Picture 3" descr="C:\Users\Tanja Mel\Downloads\рисдляпре\345x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2376263" cy="237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59832" y="1484784"/>
            <a:ext cx="5626968" cy="46112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Появляются слова и поучения 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дидактического типа</a:t>
            </a:r>
            <a:r>
              <a:rPr lang="ru-RU" dirty="0" smtClean="0">
                <a:solidFill>
                  <a:srgbClr val="002060"/>
                </a:solidFill>
              </a:rPr>
              <a:t> в поучении к духовному чаду, где автором является Григорий Философ, так же известный как «Георгия черноризца. </a:t>
            </a:r>
            <a:r>
              <a:rPr lang="ru-RU" dirty="0" err="1" smtClean="0">
                <a:solidFill>
                  <a:srgbClr val="002060"/>
                </a:solidFill>
              </a:rPr>
              <a:t>Зарубскыя</a:t>
            </a:r>
            <a:r>
              <a:rPr lang="ru-RU" dirty="0" smtClean="0">
                <a:solidFill>
                  <a:srgbClr val="002060"/>
                </a:solidFill>
              </a:rPr>
              <a:t> пещеры». Так же появляются риторика в словах, например, в «Слово святых апостол, иже от Адама во аде к Лазарю».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киевской письменности появляется новый жанр «</a:t>
            </a:r>
            <a:r>
              <a:rPr lang="ru-RU" dirty="0" err="1" smtClean="0">
                <a:solidFill>
                  <a:srgbClr val="002060"/>
                </a:solidFill>
              </a:rPr>
              <a:t>проложные</a:t>
            </a:r>
            <a:r>
              <a:rPr lang="ru-RU" dirty="0" smtClean="0">
                <a:solidFill>
                  <a:srgbClr val="002060"/>
                </a:solidFill>
              </a:rPr>
              <a:t> статьи», где описывается жития князей, они отличаются насыщенным фактическим материалом; продолжают развитие летописно-агиографические статьи. Создаётся книга-сборник Пролог. Создан </a:t>
            </a:r>
            <a:r>
              <a:rPr lang="ru-RU" dirty="0" err="1" smtClean="0">
                <a:solidFill>
                  <a:srgbClr val="002060"/>
                </a:solidFill>
              </a:rPr>
              <a:t>Киево</a:t>
            </a:r>
            <a:r>
              <a:rPr lang="ru-RU" dirty="0" smtClean="0">
                <a:solidFill>
                  <a:srgbClr val="002060"/>
                </a:solidFill>
              </a:rPr>
              <a:t>–Печерский патерик, который напомнил русским о былой мощи Киевского государства и нес идею единства Русской земли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XIII </a:t>
            </a:r>
            <a:r>
              <a:rPr lang="ru-RU" dirty="0" smtClean="0"/>
              <a:t>век</a:t>
            </a:r>
            <a:endParaRPr lang="ru-RU" dirty="0"/>
          </a:p>
        </p:txBody>
      </p:sp>
      <p:pic>
        <p:nvPicPr>
          <p:cNvPr id="3074" name="Picture 2" descr="C:\Users\Tanja Mel\Downloads\рисдляпре\Blagoveshensky_kоndok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340768"/>
            <a:ext cx="266429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19872" y="1556792"/>
            <a:ext cx="4824536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Начинают преобладать исторический жанр,. В летописях превозносится Москва как центр объединения.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Куликовская битва описана в нескольких памятниках, но лучшей повестью считается </a:t>
            </a:r>
            <a:r>
              <a:rPr lang="ru-RU" dirty="0" err="1" smtClean="0">
                <a:solidFill>
                  <a:srgbClr val="002060"/>
                </a:solidFill>
              </a:rPr>
              <a:t>Задонщина</a:t>
            </a:r>
            <a:r>
              <a:rPr lang="ru-RU" dirty="0" smtClean="0">
                <a:solidFill>
                  <a:srgbClr val="002060"/>
                </a:solidFill>
              </a:rPr>
              <a:t>. Былин о Мамаевом побоище не сохранилось, но их существование подтверждает исследования сказания о Мамаевом побоище.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Зарождается устная поэзия былинного характера (например, отрывки фольклорной повести о погибели от татар на Калке «великих и храбрых богатырей»).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XIV—XV </a:t>
            </a:r>
            <a:r>
              <a:rPr lang="ru-RU" dirty="0" smtClean="0"/>
              <a:t>век</a:t>
            </a:r>
            <a:endParaRPr lang="ru-RU" dirty="0"/>
          </a:p>
        </p:txBody>
      </p:sp>
      <p:pic>
        <p:nvPicPr>
          <p:cNvPr id="4098" name="Picture 2" descr="C:\Users\Tanja Mel\Downloads\рисдляпре\kulik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952328" cy="3325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59832" y="1628800"/>
            <a:ext cx="5626968" cy="4467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Централизация государства сосредотачивает на себе все духовные силы народа и тем самым нарушает «нормальное» развитие литературы. Также заторможено «Возрождение». Начинает развиваться </a:t>
            </a:r>
            <a:r>
              <a:rPr lang="ru-RU" u="sng" dirty="0" smtClean="0">
                <a:solidFill>
                  <a:srgbClr val="002060"/>
                </a:solidFill>
              </a:rPr>
              <a:t>публицистика</a:t>
            </a:r>
            <a:r>
              <a:rPr lang="ru-RU" dirty="0" smtClean="0">
                <a:solidFill>
                  <a:srgbClr val="002060"/>
                </a:solidFill>
              </a:rPr>
              <a:t>, внимание читателей и писателей занимает политика государства и преобразования общества. Наступает пора «второго </a:t>
            </a:r>
            <a:r>
              <a:rPr lang="ru-RU" dirty="0" err="1" smtClean="0">
                <a:solidFill>
                  <a:srgbClr val="002060"/>
                </a:solidFill>
              </a:rPr>
              <a:t>монументализма</a:t>
            </a:r>
            <a:r>
              <a:rPr lang="ru-RU" dirty="0" smtClean="0">
                <a:solidFill>
                  <a:srgbClr val="002060"/>
                </a:solidFill>
              </a:rPr>
              <a:t>», где доминируют традиционные формы литературы, подавляющие индивидуальное начало. Также развивается </a:t>
            </a:r>
            <a:r>
              <a:rPr lang="ru-RU" dirty="0" err="1" smtClean="0">
                <a:solidFill>
                  <a:srgbClr val="002060"/>
                </a:solidFill>
              </a:rPr>
              <a:t>беллетристичность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XVI </a:t>
            </a:r>
            <a:r>
              <a:rPr lang="ru-RU" dirty="0" smtClean="0"/>
              <a:t>век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Tanja Mel\Downloads\рисдляпре\03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280831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1920" y="1628800"/>
            <a:ext cx="4834880" cy="446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Век перехода к индивидуальному началу в литературе. Развиваются вкусы, стили, писательский профессионализм и чувства авторской собственности, индивидуального и личностного протеста (связанного с трагическими поворотами в биографии писателя). Также появляется </a:t>
            </a:r>
            <a:r>
              <a:rPr lang="ru-RU" i="1" dirty="0" smtClean="0">
                <a:solidFill>
                  <a:srgbClr val="002060"/>
                </a:solidFill>
              </a:rPr>
              <a:t>силлабическая система стихосложения и регулярный театр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XVII </a:t>
            </a:r>
            <a:r>
              <a:rPr lang="ru-RU" dirty="0" smtClean="0"/>
              <a:t>век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Tanja Mel\Downloads\рисдляпре\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09634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03848" y="908720"/>
            <a:ext cx="5482952" cy="51872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М. В. Ломоносов, по мнению В. Г. Белинского и  А. С. Пушкина является «отцом и Петром Великим» русской литературы. Он вёл работу над созданием русского национального литературного языка. Писатель стремился освободить культуру от церкви. Он стал первым русским поэтом, который выразил идею русского национального самосознания.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Работая в литературной области он стремился сделать русский язык, языком философии, литературы и науки. Пушкин, считает, что Ломоносов спас русский язык от чуждых влияний, и указал единственно правильный путь для его развития — это путь сближения народного и литературного языка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52928" cy="53285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Tanja Mel\Downloads\рисдляпре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952328" cy="4536504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395536" y="260648"/>
            <a:ext cx="8229600" cy="504056"/>
          </a:xfrm>
          <a:prstGeom prst="rect">
            <a:avLst/>
          </a:prstGeom>
          <a:ln w="6350" cap="rnd">
            <a:solidFill>
              <a:schemeClr val="accent1"/>
            </a:solidFill>
          </a:ln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1" y="220018"/>
            <a:ext cx="2375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XVIII </a:t>
            </a:r>
            <a:r>
              <a:rPr lang="ru-RU" sz="24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век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</TotalTime>
  <Words>240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Этапы развития русской литературы </vt:lpstr>
      <vt:lpstr>Исто́рия ру́сской литерату́ры —это история развития литературы на русском языке. Русская литература существовала ещё до XI века и может быть отнесена к средневековой литературе.</vt:lpstr>
      <vt:lpstr>До XI века </vt:lpstr>
      <vt:lpstr>     XI—XII века </vt:lpstr>
      <vt:lpstr>XIII век</vt:lpstr>
      <vt:lpstr>XIV—XV век</vt:lpstr>
      <vt:lpstr>XVI век </vt:lpstr>
      <vt:lpstr>XVII век </vt:lpstr>
      <vt:lpstr> </vt:lpstr>
      <vt:lpstr>XIX век </vt:lpstr>
      <vt:lpstr>XVIII-XIX вв.</vt:lpstr>
      <vt:lpstr>Вопросы для самопроверки: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русской литературы </dc:title>
  <dc:creator>mel tanja</dc:creator>
  <cp:lastModifiedBy>mel tanja</cp:lastModifiedBy>
  <cp:revision>20</cp:revision>
  <dcterms:created xsi:type="dcterms:W3CDTF">2014-09-01T18:14:45Z</dcterms:created>
  <dcterms:modified xsi:type="dcterms:W3CDTF">2014-11-18T17:36:56Z</dcterms:modified>
</cp:coreProperties>
</file>