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5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58" autoAdjust="0"/>
  </p:normalViewPr>
  <p:slideViewPr>
    <p:cSldViewPr>
      <p:cViewPr varScale="1">
        <p:scale>
          <a:sx n="82" d="100"/>
          <a:sy n="82" d="100"/>
        </p:scale>
        <p:origin x="-78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340768"/>
            <a:ext cx="8502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Опознавательные и регистрационные знаки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2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instructor-driving.ru/content/images/y3_resiz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14" y="188640"/>
            <a:ext cx="1608689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7917" y="1772816"/>
            <a:ext cx="8928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Учебное транспортное средство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– в виде равностороннего треугольника белого цвета вершиной вверх с каймой красного цвета, в который вписана буква «У» черного цвета (сторона не менее 200 мм, ширина каймы – 1/10 стороны), – спереди и сзади механических транспортных средств, используемых для обучения вождению (допускается установка двустороннего знака на крыше легкового автомобиля)</a:t>
            </a:r>
          </a:p>
        </p:txBody>
      </p:sp>
      <p:pic>
        <p:nvPicPr>
          <p:cNvPr id="9220" name="Picture 4" descr="Учебная езд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383" y="4653136"/>
            <a:ext cx="33337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5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nstructor-driving.ru/content/images/274-5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6632"/>
            <a:ext cx="1533549" cy="153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525" y="2348880"/>
            <a:ext cx="89289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Ограничение скорости </a:t>
            </a:r>
            <a:r>
              <a:rPr lang="ru-RU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– в виде уменьшенного цветного изображения дорожного знака 3.24 с указанием разрешенной скорости (диаметр знака – не менее 160 мм, ширина каймы – 1/10 диаметра) – на задней стороне кузова слева у механических транспортных средств, осуществляющих организованные перевозки групп детей, перевозящих крупногабаритные, тяжеловесные и опасные грузы, а также в случаях, когда максимальная скорость транспортного средства по технической характеристике ниже определенной пунктами 10.3 и 10.4 Правил дорожного движения Российской Федерации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10244" name="Picture 4" descr="http://im2-tub-ru.yandex.net/i?id=452fd62dda5a9eead29f20b17daafb0b-90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413" y="144341"/>
            <a:ext cx="21526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89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nstructor-driving.ru/content/images/news_3805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6969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6565" y="1844824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Constantia" pitchFamily="18" charset="0"/>
              </a:rPr>
              <a:t>Опасный </a:t>
            </a:r>
            <a:r>
              <a:rPr lang="ru-RU" sz="2400" b="1" dirty="0" smtClean="0">
                <a:solidFill>
                  <a:srgbClr val="C00000"/>
                </a:solidFill>
                <a:latin typeface="Constantia" pitchFamily="18" charset="0"/>
              </a:rPr>
              <a:t>груз </a:t>
            </a:r>
            <a:r>
              <a:rPr lang="ru-RU" sz="2400" b="1" dirty="0" smtClean="0">
                <a:solidFill>
                  <a:srgbClr val="000000"/>
                </a:solidFill>
                <a:latin typeface="Constantia" pitchFamily="18" charset="0"/>
              </a:rPr>
              <a:t>- при </a:t>
            </a:r>
            <a:r>
              <a:rPr lang="ru-RU" sz="2400" b="1" dirty="0">
                <a:solidFill>
                  <a:srgbClr val="000000"/>
                </a:solidFill>
                <a:latin typeface="Constantia" pitchFamily="18" charset="0"/>
              </a:rPr>
              <a:t>осуществлении международных перевозок опасных грузов – в виде прямоугольника размером 400 х 300 мм, имеющего </a:t>
            </a:r>
            <a:r>
              <a:rPr lang="ru-RU" sz="2400" b="1" dirty="0" err="1">
                <a:solidFill>
                  <a:srgbClr val="000000"/>
                </a:solidFill>
                <a:latin typeface="Constantia" pitchFamily="18" charset="0"/>
              </a:rPr>
              <a:t>световозвращающее</a:t>
            </a:r>
            <a:r>
              <a:rPr lang="ru-RU" sz="2400" b="1" dirty="0">
                <a:solidFill>
                  <a:srgbClr val="000000"/>
                </a:solidFill>
                <a:latin typeface="Constantia" pitchFamily="18" charset="0"/>
              </a:rPr>
              <a:t> покрытие оранжевого цвета с каймой черного цвета шириной не более 15 мм, – спереди и сзади транспортных средств, на боковых сторонах цистерн, а также в установленных случаях – на боковых сторонах транспортных средств и контейнеров;</a:t>
            </a:r>
          </a:p>
          <a:p>
            <a:r>
              <a:rPr lang="ru-RU" sz="2400" b="1" dirty="0">
                <a:solidFill>
                  <a:srgbClr val="000000"/>
                </a:solidFill>
                <a:latin typeface="Constantia" pitchFamily="18" charset="0"/>
              </a:rPr>
              <a:t>при осуществлении иных перевозок опасных грузов – в виде прямоугольника размером 690 х 300 мм, правая часть которого размером 400 х 300 мм окрашена в оранжевый, а левая – в белый цвет с каймой черного цвета шириной 15 мм, – спереди и сзади транспортных средств.</a:t>
            </a:r>
            <a:endParaRPr lang="ru-RU" sz="2400" b="1" i="0" dirty="0">
              <a:solidFill>
                <a:srgbClr val="000000"/>
              </a:solidFill>
              <a:effectLst/>
              <a:latin typeface="Constantia" pitchFamily="18" charset="0"/>
            </a:endParaRPr>
          </a:p>
        </p:txBody>
      </p:sp>
      <p:pic>
        <p:nvPicPr>
          <p:cNvPr id="11268" name="Picture 4" descr="http://www.vodish.ru/i/_/access/dangergood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373" y="463152"/>
            <a:ext cx="2208426" cy="94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://im1-tub-ru.yandex.net/i?id=194e0d9353e9925595d1b916a4dcf4e5-19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23588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26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instructor-driving.ru/content/images/f0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034" y="122954"/>
            <a:ext cx="1289822" cy="1289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2449" y="1844824"/>
            <a:ext cx="89289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Крупногабаритный груз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– в виде щитка размером 400 x 400 мм с нанесенными по диагонали красными и белыми чередующимися полосами шириной 50 мм со световозвращающей поверхностью</a:t>
            </a:r>
          </a:p>
        </p:txBody>
      </p:sp>
      <p:pic>
        <p:nvPicPr>
          <p:cNvPr id="12294" name="Picture 6" descr="Крупногабаритный груз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070" y="4077072"/>
            <a:ext cx="3333750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4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2258"/>
            <a:ext cx="1438275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571" y="1628800"/>
            <a:ext cx="8928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Тихоходное транспортное средство – в виде равностороннего треугольника с флюоресцирующим покрытием красного цвета и со световозвращающей каймой желтого или красного цвета (длина стороны треугольника от 350 до 365 мм, ширина каймы от 45 до 48 мм) – сзади механических транспортных средств, для которых предприятием-изготовителем установлена максимальная скорость не более 30 км/ч</a:t>
            </a:r>
            <a:endParaRPr lang="ru-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17412" name="Picture 4" descr="Водителей &quot;тихоходов&quot;, мешающих обгону, предложили штрафовать - штрафы, законопроект, ЛДПР - Сайт За рулем www.zr.r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950" y="4509120"/>
            <a:ext cx="2832245" cy="212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44" y="1412776"/>
            <a:ext cx="89289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Длинномерное транспортное средство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– в виде прямоугольника размером не менее 1200 x 200 мм желтого цвета с каймой красного цвета (ширина 40 мм), имеющего световозвращающую поверхность, – сзади транспортных средств, длина которых с грузом или без груза более 20 м, и автопоездов с двумя и более прицепами. При невозможности размещения знака указанного размера допускается установка двух одинаковых знаков размером не менее 600 x 200 мм симметрично оси транспортного средства</a:t>
            </a:r>
          </a:p>
        </p:txBody>
      </p:sp>
      <p:pic>
        <p:nvPicPr>
          <p:cNvPr id="3" name="Picture 2" descr="http://multimedia.3m.com/mws/mediawebserver?mwsId=sssss7hYH1VOz8UuPY9F5Y9bFWuRF_HTvWtsFWtsFssssss--&amp;fn=Prod_ECE104_Expl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869160"/>
            <a:ext cx="3352800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Транспортное средство большой длин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288" y="476672"/>
            <a:ext cx="2693946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95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270" y="1268760"/>
            <a:ext cx="8928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Начинающий водитель </a:t>
            </a:r>
            <a:r>
              <a:rPr lang="ru-RU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– в виде квадрата желтого цвета (сторона 150 мм) с изображением восклицательного знака черного цвета высотой 110 мм – сзади механических транспортных средств (за исключением тракторов, самоходных машин и мотоциклов), управляемых водителями, имеющими право на управление указанными транспортными средствами менее 2 лет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270" y="4797152"/>
            <a:ext cx="8928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Врач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– в виде квадрата синего цвета (сторона 140 мм) с вписанным белым кругом (диаметр 125 мм), на который нанесен красный крест (высота 90 мм, ширина штриха 25 мм), – спереди и сзади автомобилей, управляемых водителями-врачами</a:t>
            </a:r>
          </a:p>
        </p:txBody>
      </p:sp>
      <p:pic>
        <p:nvPicPr>
          <p:cNvPr id="15362" name="Picture 2" descr="http://www.vodish.ru/i/_/access/docto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215" y="3861048"/>
            <a:ext cx="1083034" cy="106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://www.vodish.ru/i/_/access/novice-driver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35435"/>
            <a:ext cx="1133322" cy="113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://im1-tub-ru.yandex.net/i?id=7b78407cf8e46a524e56dd3b51de4eae-123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897" y="181759"/>
            <a:ext cx="1574889" cy="104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://im2-tub-ru.yandex.net/i?id=5dba83530ef0a8112e25bd438d93c0cc-61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921" y="3861048"/>
            <a:ext cx="1419220" cy="1064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1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931" y="1772816"/>
            <a:ext cx="8928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Инвалид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– в виде квадрата желтого цвета со стороной 150 мм и изображением символа дорожного знака 8.17 черного цвета – спереди и сзади механических транспортных средств, управляемых инвалидами I и II групп или перевозящих таких инвалидов</a:t>
            </a:r>
          </a:p>
        </p:txBody>
      </p:sp>
      <p:pic>
        <p:nvPicPr>
          <p:cNvPr id="14338" name="Picture 2" descr="Инвали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915" y="260648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://im1-tub-ru.yandex.net/i?id=8ef642cae273c45a970133a3c204db9f-30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064" y="4365104"/>
            <a:ext cx="19907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91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140968"/>
            <a:ext cx="89289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На транспортных средствах может быть установлен опознавательный знак </a:t>
            </a: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«Федеральная служба охраны Российской Федерации»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, являющийся условным опознавательным знаком, в виде одного или двух фонарей с огнями синего цвета, работающих в мигающем режиме, расположенных не выше фар ближнего света в передней части транспортного средства, используемого для обеспечения безопасности лиц, подлежащих государственной охране</a:t>
            </a:r>
          </a:p>
        </p:txBody>
      </p:sp>
      <p:pic>
        <p:nvPicPr>
          <p:cNvPr id="16386" name="Picture 2" descr="D:\Мои документы\Мои рисунки\o001ooru_9may_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60648"/>
            <a:ext cx="4752527" cy="2602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63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6632"/>
            <a:ext cx="67160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Регистрационные номерные знаки</a:t>
            </a:r>
            <a:endParaRPr lang="ru-RU" sz="3200" b="0" i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190" y="903040"/>
            <a:ext cx="89289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>
                <a:solidFill>
                  <a:srgbClr val="5E5E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Автомобильные регистрационные знаки представляют собой средства для регистрации автомобиля, мотоцикла, техники специального назначения, прицепа или иного ТС на территории Российской Федерации и состоят из буквенных и цифровых символов, нанесенных, как правило, на металлическую пластину (хотя бывают и исключения) или на само ТС.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380" y="4381261"/>
            <a:ext cx="5462587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04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873" y="188640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Большинство используемых сейчас в нашей стране номерных знаков выполнены по стандарту 1993 года (ГОСТ Р 50577-93). Небольшие отклонения от этого стандарта имеют регистрационные номера, принадлежащие маршрутным ТС, ТС Министерства обороны, МВД и МИД, а также номера прицепов, мотоциклов и техники, работающей в строительстве.</a:t>
            </a:r>
          </a:p>
          <a:p>
            <a:pPr algn="just"/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Количество символов на номерах, выполненных по стандарту – 3 буквы и далее еще 3 цифры. Буквы – это серия регистрационного знака, а цифры – его номер. На номерном знаке может быть не любая буква из русского языка: к нанесению на опознавательную табличку ТС допущены лишь те кириллические буквы, которые имеют аналоги в латинском алфавите - А, В, Е, К, М, Н, О, Р, С, Т, У и Х. Справа стандартного номера выделяется отдельный четырехугольник, в котором находятся: внизу – флаг РФ и сокращенное название нашей страны в английском варианте (RUS), а над ними – числовой индекс (код) региона РФ, где данное ТС было поставлено на учет. Все цифры, находящиеся на регистрационном знаке, имеют размер больше, чем буквы.</a:t>
            </a:r>
            <a:endParaRPr lang="ru-RU" sz="20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49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243504"/>
            <a:ext cx="64274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Типы номерных знаков РФ</a:t>
            </a:r>
            <a:endParaRPr lang="ru-RU" sz="4000" b="0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0351" y="1052736"/>
            <a:ext cx="4106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Регистрационные знаки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ТС</a:t>
            </a:r>
            <a:endParaRPr lang="ru-RU" dirty="0"/>
          </a:p>
        </p:txBody>
      </p:sp>
      <p:pic>
        <p:nvPicPr>
          <p:cNvPr id="2050" name="Picture 2" descr="Автомобильный номер Т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561" y="1578831"/>
            <a:ext cx="28575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72209" y="2564904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Регистрационные знаки, выдаваемые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прицепам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2052" name="Picture 4" descr="Автомобильный номер для прицеп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622" y="3429000"/>
            <a:ext cx="28575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443711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Номерные знаки регистрации мотоциклов, мопедов, мотороллеров и мотонарт</a:t>
            </a:r>
          </a:p>
        </p:txBody>
      </p:sp>
      <p:pic>
        <p:nvPicPr>
          <p:cNvPr id="2054" name="Picture 6" descr="Автомобильный номер на мотоцикл, мопед, мотороллер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2436" y="5591004"/>
            <a:ext cx="104775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9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856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Номерные знаки регистрации тракторов и их прицепов, а также другой сельскохозяйственной, дорожно-строительной и самоходной техники.</a:t>
            </a:r>
            <a:r>
              <a:rPr lang="ru-RU" dirty="0">
                <a:solidFill>
                  <a:srgbClr val="5E5E5E"/>
                </a:solidFill>
                <a:latin typeface="Arial"/>
              </a:rPr>
              <a:t> </a:t>
            </a:r>
            <a:endParaRPr lang="ru-RU" dirty="0"/>
          </a:p>
        </p:txBody>
      </p:sp>
      <p:pic>
        <p:nvPicPr>
          <p:cNvPr id="3074" name="Picture 2" descr="Автомобильный номер на трактор и другую дорожную техник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84784"/>
            <a:ext cx="1438275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93912" y="2780928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Транзитные регистрационные номерные знаки</a:t>
            </a:r>
          </a:p>
        </p:txBody>
      </p:sp>
      <p:pic>
        <p:nvPicPr>
          <p:cNvPr id="3076" name="Picture 4" descr="Транзитный автомобильный номе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246" y="3429000"/>
            <a:ext cx="285750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4797152"/>
            <a:ext cx="8856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Номерной знак ТС, безвозвратно выезжающих за границы РФ</a:t>
            </a:r>
          </a:p>
        </p:txBody>
      </p:sp>
      <p:pic>
        <p:nvPicPr>
          <p:cNvPr id="3078" name="Picture 6" descr="Автомобильный номер для экспортируемого автомобиля (вывозимого за пределы РФ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562" y="5661248"/>
            <a:ext cx="285750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09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928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Номерные знаки регистрации ТС, принадлежащих МВД России</a:t>
            </a:r>
          </a:p>
        </p:txBody>
      </p:sp>
      <p:pic>
        <p:nvPicPr>
          <p:cNvPr id="4098" name="Picture 2" descr="Автомобильные номера МВД России, синие номе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24744"/>
            <a:ext cx="28575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504" y="2239997"/>
            <a:ext cx="8928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Регистрационные номерные знаки, принадлежащие транспорту иностранных дипломатических и торговых миссий</a:t>
            </a:r>
          </a:p>
        </p:txBody>
      </p:sp>
      <p:pic>
        <p:nvPicPr>
          <p:cNvPr id="4100" name="Picture 4" descr="Автомобильный номер дипломатического представительств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501008"/>
            <a:ext cx="2857500" cy="60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4509120"/>
            <a:ext cx="8928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Номерные знаки для регистрации ТС, принадлежащих войсковым частям или другим формированиям органов исполнительной власти РФ федерального уровня</a:t>
            </a:r>
          </a:p>
        </p:txBody>
      </p:sp>
      <p:pic>
        <p:nvPicPr>
          <p:cNvPr id="4102" name="Picture 6" descr="Автомобильные номера воинских формирований (военные номера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877272"/>
            <a:ext cx="2857500" cy="60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0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16632"/>
            <a:ext cx="53864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Опознавательные знаки </a:t>
            </a:r>
            <a:endParaRPr lang="ru-RU" sz="3600" b="0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5128" name="Picture 8" descr=".... Основные положения по допуску транспортных средств к эксплуатации и обязанности должностных лиц по обеспечению безопасности дорожного движения. Правила дорожного движения 2013 (со всеми последними изменениями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382331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7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nstructor-driving.ru/content/images/avtopoez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594"/>
            <a:ext cx="24384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6850" y="1245795"/>
            <a:ext cx="8928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Автопоезд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– в виде трех фонарей оранжевого цвета, расположенных горизонтально на крыше кабины с промежутками между ними от 150 до 300 мм – на грузовых автомобилях и колесных тракторах (класса 1,4 т и выше) с прицепами, а также на сочлененных автобусах и троллейбусах</a:t>
            </a:r>
          </a:p>
        </p:txBody>
      </p:sp>
      <p:pic>
        <p:nvPicPr>
          <p:cNvPr id="7172" name="Picture 4" descr="http://instructor-driving.ru/content/images/88ce71a6a3dacdce-ma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640" y="3202930"/>
            <a:ext cx="1711154" cy="1522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9151" y="4725144"/>
            <a:ext cx="8928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Шипы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– в виде равностороннего треугольника белого цвета вершиной вверх с каймой красного цвета, в который вписана буква Ш черного цвета (сторона треугольника не менее 200 мм, ширина каймы – 1/10 стороны) – сзади механических транспортных средств, имеющих ошипованные шины</a:t>
            </a:r>
          </a:p>
        </p:txBody>
      </p:sp>
    </p:spTree>
    <p:extLst>
      <p:ext uri="{BB962C8B-B14F-4D97-AF65-F5344CB8AC3E}">
        <p14:creationId xmlns:p14="http://schemas.microsoft.com/office/powerpoint/2010/main" val="279263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nstructor-driving.ru/content/images/Vezancio%20vaiku%20grupes%20_LTR_0008_en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567" y="4560"/>
            <a:ext cx="1308866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7108" y="1357347"/>
            <a:ext cx="89289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Перевозка детей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– в виде квадрата желтого цвета с каймой красного цвета (ширина каймы – 1/10 стороны), с черным изображением символа дорожного знака 1.23 (сторона квадрата опознавательного знака, расположенного спереди транспортного средства, должна быть не менее 250 мм, сзади – 400 мм)</a:t>
            </a:r>
          </a:p>
        </p:txBody>
      </p:sp>
      <p:pic>
        <p:nvPicPr>
          <p:cNvPr id="8196" name="Picture 4" descr="http://instructor-driving.ru/content/images/68771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5" y="3284984"/>
            <a:ext cx="1284663" cy="128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7108" y="4569647"/>
            <a:ext cx="89289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Глухой водитель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– в виде желтого круга диаметром 160 мм с нанесенными внутри тремя черными кружками диаметром 40 мм, расположенными по углам воображаемого равностороннего треугольника, вершина которого обращена вниз, – спереди и сзади механических транспортных средств, управляемых глухонемыми или глухими водителями</a:t>
            </a:r>
          </a:p>
        </p:txBody>
      </p:sp>
      <p:pic>
        <p:nvPicPr>
          <p:cNvPr id="8198" name="Picture 6" descr="http://im1-tub-ru.yandex.net/i?id=d277c0c202fa2da65f00231682f5548e-82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3834"/>
            <a:ext cx="1688976" cy="1266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ttp://im0-tub-ru.yandex.net/i?id=9b4e3e817a5ff0a43da28fcf50f3b28f-58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372899"/>
            <a:ext cx="1656184" cy="124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17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84</TotalTime>
  <Words>1118</Words>
  <Application>Microsoft Office PowerPoint</Application>
  <PresentationFormat>Экран (4:3)</PresentationFormat>
  <Paragraphs>31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Admin</cp:lastModifiedBy>
  <cp:revision>9</cp:revision>
  <dcterms:modified xsi:type="dcterms:W3CDTF">2014-09-11T07:43:47Z</dcterms:modified>
</cp:coreProperties>
</file>