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9" r:id="rId2"/>
    <p:sldId id="270" r:id="rId3"/>
    <p:sldId id="281" r:id="rId4"/>
    <p:sldId id="282" r:id="rId5"/>
    <p:sldId id="283" r:id="rId6"/>
    <p:sldId id="263" r:id="rId7"/>
    <p:sldId id="265" r:id="rId8"/>
    <p:sldId id="267" r:id="rId9"/>
    <p:sldId id="268" r:id="rId10"/>
    <p:sldId id="273" r:id="rId11"/>
    <p:sldId id="271" r:id="rId12"/>
    <p:sldId id="274" r:id="rId13"/>
    <p:sldId id="276" r:id="rId14"/>
    <p:sldId id="262" r:id="rId15"/>
    <p:sldId id="264" r:id="rId16"/>
    <p:sldId id="266" r:id="rId17"/>
    <p:sldId id="278" r:id="rId18"/>
    <p:sldId id="279" r:id="rId19"/>
    <p:sldId id="280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02.10.2016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6357" y="188640"/>
            <a:ext cx="8624115" cy="914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Строение вещества. Типы химической связи. </a:t>
            </a:r>
          </a:p>
          <a:p>
            <a:pPr algn="ctr"/>
            <a:r>
              <a:rPr lang="ru-RU" sz="2800" b="1" dirty="0" smtClean="0"/>
              <a:t>Кристаллические решетки веществ</a:t>
            </a:r>
            <a:r>
              <a:rPr lang="ru-RU" b="1" dirty="0" smtClean="0"/>
              <a:t>.</a:t>
            </a:r>
            <a:endParaRPr lang="ru-RU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844824"/>
            <a:ext cx="8424936" cy="374441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FF0000"/>
                </a:solidFill>
              </a:rPr>
              <a:t>Химическая связь </a:t>
            </a:r>
            <a:r>
              <a:rPr lang="ru-RU" sz="2800" dirty="0"/>
              <a:t>– это такое взаимодействие атомов, которое связывает их в молекулы, </a:t>
            </a:r>
            <a:r>
              <a:rPr lang="ru-RU" sz="2800" dirty="0" smtClean="0"/>
              <a:t>ионы, </a:t>
            </a:r>
            <a:r>
              <a:rPr lang="ru-RU" sz="2800" dirty="0"/>
              <a:t>кристаллы</a:t>
            </a:r>
            <a:r>
              <a:rPr lang="ru-RU" sz="2800" dirty="0" smtClean="0"/>
              <a:t>.</a:t>
            </a:r>
          </a:p>
          <a:p>
            <a:pPr algn="ctr"/>
            <a:r>
              <a:rPr lang="ru-RU" sz="2800" dirty="0"/>
              <a:t>Химическая связь имеет </a:t>
            </a:r>
            <a:r>
              <a:rPr lang="ru-RU" sz="2800" dirty="0">
                <a:solidFill>
                  <a:schemeClr val="bg1"/>
                </a:solidFill>
              </a:rPr>
              <a:t>электронную природу.</a:t>
            </a:r>
          </a:p>
          <a:p>
            <a:pPr algn="ctr"/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4069120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Фото\5d31d8b2cc1e4562fc717965427131d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32656"/>
            <a:ext cx="8568952" cy="6120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70130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Фото\6804787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44824"/>
            <a:ext cx="8640960" cy="472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619672" y="216625"/>
            <a:ext cx="60181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FF00"/>
                </a:solidFill>
              </a:rPr>
              <a:t>Кристаллические решетки веществ</a:t>
            </a:r>
            <a:endParaRPr lang="ru-RU" sz="2800" b="1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868070"/>
            <a:ext cx="87849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FF00"/>
                </a:solidFill>
              </a:rPr>
              <a:t>Кристаллическая решетка – упорядоченное расположение частиц вещества</a:t>
            </a:r>
            <a:endParaRPr lang="ru-RU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4308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Фото\img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8424936" cy="633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3652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D:\Фото\img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1055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3630" y="260648"/>
            <a:ext cx="4680520" cy="914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Вещества с КНС имеют: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05458" y="1340768"/>
            <a:ext cx="3096344" cy="93610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Атомную кристаллическую решетку (C, </a:t>
            </a:r>
            <a:r>
              <a:rPr lang="ru-RU" b="1" dirty="0" err="1"/>
              <a:t>Si</a:t>
            </a:r>
            <a:r>
              <a:rPr lang="ru-RU" b="1" dirty="0"/>
              <a:t>, B)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159102" y="1365176"/>
            <a:ext cx="3456384" cy="93610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Молекулярную кристаллическую </a:t>
            </a:r>
            <a:r>
              <a:rPr lang="ru-RU" b="1" dirty="0" smtClean="0"/>
              <a:t>решетку</a:t>
            </a:r>
            <a:endParaRPr lang="ru-RU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19597" y="2636912"/>
            <a:ext cx="2556284" cy="326441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i="1" dirty="0"/>
              <a:t>Свойства веществ: </a:t>
            </a:r>
          </a:p>
          <a:p>
            <a:pPr algn="ctr"/>
            <a:r>
              <a:rPr lang="ru-RU" sz="2400" i="1" dirty="0" smtClean="0"/>
              <a:t>1</a:t>
            </a:r>
            <a:r>
              <a:rPr lang="ru-RU" sz="2400" i="1" dirty="0"/>
              <a:t>. Твердые; </a:t>
            </a:r>
            <a:endParaRPr lang="ru-RU" sz="2400" i="1" dirty="0" smtClean="0"/>
          </a:p>
          <a:p>
            <a:pPr algn="ctr"/>
            <a:r>
              <a:rPr lang="ru-RU" sz="2400" i="1" dirty="0" smtClean="0"/>
              <a:t>2</a:t>
            </a:r>
            <a:r>
              <a:rPr lang="ru-RU" sz="2400" i="1" dirty="0"/>
              <a:t>. Имеют высокие температуры плавления</a:t>
            </a:r>
            <a:r>
              <a:rPr lang="ru-RU" sz="2400" dirty="0"/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197388" y="2758455"/>
            <a:ext cx="3420380" cy="38884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i="1" dirty="0"/>
              <a:t>Свойства веществ: </a:t>
            </a:r>
            <a:endParaRPr lang="ru-RU" sz="2000" i="1" dirty="0" smtClean="0"/>
          </a:p>
          <a:p>
            <a:pPr marL="342900" indent="-342900" algn="ctr">
              <a:buAutoNum type="arabicPeriod"/>
            </a:pPr>
            <a:r>
              <a:rPr lang="ru-RU" sz="2000" i="1" dirty="0" smtClean="0"/>
              <a:t>При </a:t>
            </a:r>
            <a:r>
              <a:rPr lang="ru-RU" sz="2000" i="1" dirty="0"/>
              <a:t>обычных условиях вещества газообразные (</a:t>
            </a:r>
            <a:r>
              <a:rPr lang="ru-RU" sz="2000" i="1" dirty="0" smtClean="0"/>
              <a:t>H</a:t>
            </a:r>
            <a:r>
              <a:rPr lang="ru-RU" sz="2000" i="1" dirty="0" smtClean="0">
                <a:latin typeface="Verdana"/>
                <a:ea typeface="Verdana"/>
                <a:cs typeface="Verdana"/>
              </a:rPr>
              <a:t>₂</a:t>
            </a:r>
            <a:r>
              <a:rPr lang="ru-RU" sz="2000" i="1" dirty="0" smtClean="0"/>
              <a:t>, O</a:t>
            </a:r>
            <a:r>
              <a:rPr lang="ru-RU" sz="2000" i="1" dirty="0" smtClean="0">
                <a:latin typeface="Verdana"/>
                <a:ea typeface="Verdana"/>
                <a:cs typeface="Verdana"/>
              </a:rPr>
              <a:t>₂</a:t>
            </a:r>
            <a:r>
              <a:rPr lang="ru-RU" sz="2000" i="1" dirty="0" smtClean="0"/>
              <a:t>), </a:t>
            </a:r>
            <a:r>
              <a:rPr lang="ru-RU" sz="2000" i="1" dirty="0"/>
              <a:t>жидкие (</a:t>
            </a:r>
            <a:r>
              <a:rPr lang="ru-RU" sz="2000" i="1" dirty="0" err="1" smtClean="0"/>
              <a:t>Br</a:t>
            </a:r>
            <a:r>
              <a:rPr lang="ru-RU" sz="2000" i="1" dirty="0" smtClean="0">
                <a:latin typeface="Verdana"/>
                <a:ea typeface="Verdana"/>
                <a:cs typeface="Verdana"/>
              </a:rPr>
              <a:t>₂</a:t>
            </a:r>
            <a:r>
              <a:rPr lang="ru-RU" sz="2000" i="1" dirty="0" smtClean="0"/>
              <a:t>), </a:t>
            </a:r>
            <a:r>
              <a:rPr lang="ru-RU" sz="2000" i="1" dirty="0"/>
              <a:t>твердые (</a:t>
            </a:r>
            <a:r>
              <a:rPr lang="ru-RU" sz="2000" i="1" dirty="0" smtClean="0"/>
              <a:t>I</a:t>
            </a:r>
            <a:r>
              <a:rPr lang="ru-RU" sz="2000" i="1" dirty="0" smtClean="0">
                <a:latin typeface="Verdana"/>
                <a:ea typeface="Verdana"/>
                <a:cs typeface="Verdana"/>
              </a:rPr>
              <a:t>₂</a:t>
            </a:r>
            <a:r>
              <a:rPr lang="ru-RU" sz="2000" i="1" dirty="0" smtClean="0"/>
              <a:t>); </a:t>
            </a:r>
          </a:p>
          <a:p>
            <a:pPr marL="342900" indent="-342900" algn="ctr">
              <a:buAutoNum type="arabicPeriod"/>
            </a:pPr>
            <a:r>
              <a:rPr lang="ru-RU" sz="2000" i="1" dirty="0" smtClean="0"/>
              <a:t> </a:t>
            </a:r>
            <a:r>
              <a:rPr lang="ru-RU" sz="2000" i="1" dirty="0"/>
              <a:t>Большинство веществ сильно летучие, т.е. имеют низкие t o кипения и плавления; </a:t>
            </a:r>
            <a:endParaRPr lang="ru-RU" sz="2000" i="1" dirty="0" smtClean="0"/>
          </a:p>
          <a:p>
            <a:pPr algn="ctr"/>
            <a:r>
              <a:rPr lang="ru-RU" sz="2000" i="1" dirty="0" smtClean="0"/>
              <a:t>3</a:t>
            </a:r>
            <a:r>
              <a:rPr lang="ru-RU" sz="2000" i="1" dirty="0"/>
              <a:t>. Растворы и расплавы не проводят электрический ток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67084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7664" y="188640"/>
            <a:ext cx="5256584" cy="100811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Вещества с КПС имеют: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79401" y="1484784"/>
            <a:ext cx="3168352" cy="10801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Атомную </a:t>
            </a:r>
            <a:r>
              <a:rPr lang="ru-RU" sz="2000" dirty="0" smtClean="0"/>
              <a:t>кристаллическую решетку </a:t>
            </a:r>
            <a:r>
              <a:rPr lang="ru-RU" sz="2000" dirty="0"/>
              <a:t>(</a:t>
            </a:r>
            <a:r>
              <a:rPr lang="ru-RU" sz="2000" dirty="0" err="1"/>
              <a:t>SiC</a:t>
            </a:r>
            <a:r>
              <a:rPr lang="ru-RU" sz="2000" dirty="0"/>
              <a:t>, </a:t>
            </a:r>
            <a:r>
              <a:rPr lang="ru-RU" sz="2000" dirty="0" smtClean="0"/>
              <a:t>SiO</a:t>
            </a:r>
            <a:r>
              <a:rPr lang="ru-RU" sz="2000" dirty="0" smtClean="0">
                <a:latin typeface="Verdana"/>
                <a:ea typeface="Verdana"/>
                <a:cs typeface="Verdana"/>
              </a:rPr>
              <a:t>₂</a:t>
            </a:r>
            <a:r>
              <a:rPr lang="ru-RU" sz="2000" dirty="0" smtClean="0"/>
              <a:t> </a:t>
            </a:r>
            <a:r>
              <a:rPr lang="ru-RU" sz="2000" dirty="0"/>
              <a:t>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716016" y="1484784"/>
            <a:ext cx="3528392" cy="115212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Молекулярную кристаллическую </a:t>
            </a:r>
            <a:r>
              <a:rPr lang="ru-RU" sz="2000" dirty="0" smtClean="0"/>
              <a:t>решетку(</a:t>
            </a:r>
            <a:r>
              <a:rPr lang="en-US" sz="2000" dirty="0" smtClean="0"/>
              <a:t>CO</a:t>
            </a:r>
            <a:r>
              <a:rPr lang="en-US" sz="2000" dirty="0" smtClean="0">
                <a:latin typeface="Verdana"/>
                <a:ea typeface="Verdana"/>
                <a:cs typeface="Verdana"/>
              </a:rPr>
              <a:t>₂;H₂O; CaO)</a:t>
            </a:r>
            <a:endParaRPr lang="ru-RU" sz="2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2780928"/>
            <a:ext cx="2808312" cy="36004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/>
              <a:t>Свойства веществ: 1. Твердые; </a:t>
            </a:r>
            <a:endParaRPr lang="ru-RU" sz="2400" dirty="0" smtClean="0"/>
          </a:p>
          <a:p>
            <a:pPr algn="ctr"/>
            <a:r>
              <a:rPr lang="ru-RU" sz="2400" dirty="0" smtClean="0"/>
              <a:t>2</a:t>
            </a:r>
            <a:r>
              <a:rPr lang="ru-RU" sz="2400" dirty="0"/>
              <a:t>. Имеют высокие t </a:t>
            </a:r>
            <a:r>
              <a:rPr lang="ru-RU" sz="2400" dirty="0" smtClean="0"/>
              <a:t> </a:t>
            </a:r>
            <a:r>
              <a:rPr lang="ru-RU" sz="2400" dirty="0"/>
              <a:t>плавления.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788024" y="2852936"/>
            <a:ext cx="3672408" cy="381642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/>
              <a:t>Свойства </a:t>
            </a:r>
            <a:r>
              <a:rPr lang="ru-RU" sz="2400" dirty="0" smtClean="0"/>
              <a:t>веществ:</a:t>
            </a:r>
          </a:p>
          <a:p>
            <a:pPr algn="ctr"/>
            <a:r>
              <a:rPr lang="ru-RU" sz="2400" dirty="0" smtClean="0"/>
              <a:t>1</a:t>
            </a:r>
            <a:r>
              <a:rPr lang="ru-RU" sz="2400" dirty="0"/>
              <a:t>. При обычных условиях вещества газообразные, жидкие, твердые; </a:t>
            </a:r>
            <a:endParaRPr lang="ru-RU" sz="2400" dirty="0" smtClean="0"/>
          </a:p>
          <a:p>
            <a:pPr algn="ctr"/>
            <a:r>
              <a:rPr lang="ru-RU" sz="2400" dirty="0" smtClean="0"/>
              <a:t>2</a:t>
            </a:r>
            <a:r>
              <a:rPr lang="ru-RU" sz="2400" dirty="0"/>
              <a:t>. Большинство веществ </a:t>
            </a:r>
            <a:r>
              <a:rPr lang="ru-RU" sz="2400" dirty="0" smtClean="0"/>
              <a:t>летучие</a:t>
            </a:r>
            <a:r>
              <a:rPr lang="ru-RU" sz="2400" dirty="0"/>
              <a:t>, т.е. имеют низкие t </a:t>
            </a:r>
            <a:r>
              <a:rPr lang="ru-RU" sz="2400" dirty="0" smtClean="0"/>
              <a:t> </a:t>
            </a:r>
            <a:r>
              <a:rPr lang="ru-RU" sz="2400" dirty="0"/>
              <a:t>кипения и плавления; </a:t>
            </a:r>
            <a:endParaRPr lang="ru-RU" sz="2400" dirty="0" smtClean="0"/>
          </a:p>
          <a:p>
            <a:pPr algn="ctr"/>
            <a:r>
              <a:rPr lang="ru-RU" sz="2400" dirty="0" smtClean="0"/>
              <a:t>3</a:t>
            </a:r>
            <a:r>
              <a:rPr lang="ru-RU" sz="2400" dirty="0"/>
              <a:t>. Растворы и расплавы проводят электрический ток.</a:t>
            </a:r>
          </a:p>
        </p:txBody>
      </p:sp>
    </p:spTree>
    <p:extLst>
      <p:ext uri="{BB962C8B-B14F-4D97-AF65-F5344CB8AC3E}">
        <p14:creationId xmlns:p14="http://schemas.microsoft.com/office/powerpoint/2010/main" val="4199741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548680"/>
            <a:ext cx="6768752" cy="914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Вещества с </a:t>
            </a:r>
            <a:r>
              <a:rPr lang="ru-RU" sz="3200" dirty="0">
                <a:solidFill>
                  <a:srgbClr val="FFFF00"/>
                </a:solidFill>
              </a:rPr>
              <a:t>ИС </a:t>
            </a:r>
            <a:r>
              <a:rPr lang="ru-RU" sz="3200" dirty="0"/>
              <a:t>имеют 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187624" y="2204864"/>
            <a:ext cx="6768752" cy="914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rgbClr val="FFFF00"/>
                </a:solidFill>
              </a:rPr>
              <a:t>Ионную кристаллическую решетку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3429000"/>
            <a:ext cx="7560840" cy="302433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rgbClr val="FFFF00"/>
                </a:solidFill>
              </a:rPr>
              <a:t>Свойства веществ: </a:t>
            </a:r>
            <a:endParaRPr lang="ru-RU" sz="2800" dirty="0" smtClean="0">
              <a:solidFill>
                <a:srgbClr val="FFFF00"/>
              </a:solidFill>
            </a:endParaRPr>
          </a:p>
          <a:p>
            <a:pPr marL="342900" indent="-342900" algn="ctr">
              <a:buAutoNum type="arabicPeriod"/>
            </a:pPr>
            <a:r>
              <a:rPr lang="ru-RU" sz="2800" dirty="0" smtClean="0"/>
              <a:t>Все </a:t>
            </a:r>
            <a:r>
              <a:rPr lang="ru-RU" sz="2800" dirty="0"/>
              <a:t>вещества при обычных условиях твердые. </a:t>
            </a:r>
            <a:endParaRPr lang="ru-RU" sz="2800" dirty="0" smtClean="0"/>
          </a:p>
          <a:p>
            <a:pPr algn="ctr"/>
            <a:r>
              <a:rPr lang="ru-RU" sz="2800" dirty="0" smtClean="0"/>
              <a:t>2</a:t>
            </a:r>
            <a:r>
              <a:rPr lang="ru-RU" sz="2800" dirty="0"/>
              <a:t>. Имеют высокие температуры кипения и плавления. </a:t>
            </a:r>
            <a:endParaRPr lang="ru-RU" sz="2800" dirty="0" smtClean="0"/>
          </a:p>
          <a:p>
            <a:pPr algn="ctr"/>
            <a:r>
              <a:rPr lang="ru-RU" sz="2800" dirty="0" smtClean="0"/>
              <a:t>3</a:t>
            </a:r>
            <a:r>
              <a:rPr lang="ru-RU" sz="2800" dirty="0"/>
              <a:t>. Расплавы и растворы проводят электрический ток.</a:t>
            </a:r>
          </a:p>
        </p:txBody>
      </p:sp>
    </p:spTree>
    <p:extLst>
      <p:ext uri="{BB962C8B-B14F-4D97-AF65-F5344CB8AC3E}">
        <p14:creationId xmlns:p14="http://schemas.microsoft.com/office/powerpoint/2010/main" val="312670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504" y="63585"/>
            <a:ext cx="8892480" cy="52322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Сравним заполненную таблицу с эталоном</a:t>
            </a:r>
            <a:endParaRPr lang="ru-RU" sz="28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815226"/>
            <a:ext cx="7848872" cy="5782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801341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1674386"/>
            <a:ext cx="7056784" cy="52322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Код ответов</a:t>
            </a:r>
            <a:endParaRPr lang="ru-RU" sz="28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3063351"/>
              </p:ext>
            </p:extLst>
          </p:nvPr>
        </p:nvGraphicFramePr>
        <p:xfrm>
          <a:off x="1259632" y="3068960"/>
          <a:ext cx="6077585" cy="9192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4096"/>
                <a:gridCol w="647204"/>
                <a:gridCol w="761365"/>
                <a:gridCol w="760730"/>
                <a:gridCol w="760730"/>
                <a:gridCol w="760730"/>
                <a:gridCol w="761365"/>
                <a:gridCol w="76136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bg1"/>
                          </a:solidFill>
                          <a:effectLst/>
                        </a:rPr>
                        <a:t>вопрос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ru-RU" sz="28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ru-RU" sz="28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ru-RU" sz="28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ru-RU" sz="28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bg1"/>
                          </a:solidFill>
                          <a:effectLst/>
                        </a:rPr>
                        <a:t>5</a:t>
                      </a:r>
                      <a:endParaRPr lang="ru-RU" sz="28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bg1"/>
                          </a:solidFill>
                          <a:effectLst/>
                        </a:rPr>
                        <a:t>6</a:t>
                      </a:r>
                      <a:endParaRPr lang="ru-RU" sz="28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bg1"/>
                          </a:solidFill>
                          <a:effectLst/>
                        </a:rPr>
                        <a:t>7</a:t>
                      </a:r>
                      <a:endParaRPr lang="ru-RU" sz="28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00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effectLst/>
                        </a:rPr>
                        <a:t>ответ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chemeClr val="bg1"/>
                          </a:solidFill>
                          <a:effectLst/>
                        </a:rPr>
                        <a:t>в</a:t>
                      </a:r>
                      <a:endParaRPr lang="ru-RU" sz="2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bg1"/>
                          </a:solidFill>
                          <a:effectLst/>
                        </a:rPr>
                        <a:t>б</a:t>
                      </a:r>
                      <a:endParaRPr lang="ru-RU" sz="28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bg1"/>
                          </a:solidFill>
                          <a:effectLst/>
                        </a:rPr>
                        <a:t>б</a:t>
                      </a:r>
                      <a:endParaRPr lang="ru-RU" sz="28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bg1"/>
                          </a:solidFill>
                          <a:effectLst/>
                        </a:rPr>
                        <a:t>в</a:t>
                      </a:r>
                      <a:endParaRPr lang="ru-RU" sz="28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bg1"/>
                          </a:solidFill>
                          <a:effectLst/>
                        </a:rPr>
                        <a:t>г</a:t>
                      </a:r>
                      <a:endParaRPr lang="ru-RU" sz="28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bg1"/>
                          </a:solidFill>
                          <a:effectLst/>
                        </a:rPr>
                        <a:t>в</a:t>
                      </a:r>
                      <a:endParaRPr lang="ru-RU" sz="28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bg1"/>
                          </a:solidFill>
                          <a:effectLst/>
                        </a:rPr>
                        <a:t>а</a:t>
                      </a:r>
                      <a:endParaRPr lang="ru-RU" sz="28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7504" y="620688"/>
            <a:ext cx="8712968" cy="52322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prstClr val="white"/>
                </a:solidFill>
              </a:rPr>
              <a:t>Проверим тестовое </a:t>
            </a:r>
            <a:r>
              <a:rPr lang="ru-RU" sz="2800" dirty="0">
                <a:solidFill>
                  <a:prstClr val="white"/>
                </a:solidFill>
              </a:rPr>
              <a:t>задание для закрепление знаний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90916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620688"/>
            <a:ext cx="6120680" cy="52322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/>
              <a:t>Анализ. Рефлексия </a:t>
            </a:r>
            <a:r>
              <a:rPr lang="ru-RU" sz="2800" b="1" dirty="0" smtClean="0"/>
              <a:t>деятельности</a:t>
            </a:r>
            <a:r>
              <a:rPr lang="ru-RU" sz="2400" b="1" dirty="0" smtClean="0"/>
              <a:t>.</a:t>
            </a:r>
            <a:endParaRPr lang="ru-RU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395536" y="1628800"/>
            <a:ext cx="8424936" cy="418576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2400" b="1" dirty="0"/>
              <a:t>«ВЫБЕРИ ВЕРНОЕ УТВЕРЖДЕНИЕ»</a:t>
            </a:r>
            <a:endParaRPr lang="ru-RU" sz="2400" dirty="0"/>
          </a:p>
          <a:p>
            <a:endParaRPr lang="ru-RU" dirty="0" smtClean="0"/>
          </a:p>
          <a:p>
            <a:r>
              <a:rPr lang="ru-RU" sz="2800" b="1" i="1" dirty="0" smtClean="0"/>
              <a:t>1</a:t>
            </a:r>
            <a:r>
              <a:rPr lang="ru-RU" sz="2800" b="1" i="1" dirty="0"/>
              <a:t>) Я сам не смог справиться с затруднением;</a:t>
            </a:r>
          </a:p>
          <a:p>
            <a:r>
              <a:rPr lang="ru-RU" sz="2800" b="1" i="1" dirty="0"/>
              <a:t>2) У меня не было затруднений;</a:t>
            </a:r>
          </a:p>
          <a:p>
            <a:r>
              <a:rPr lang="ru-RU" sz="2800" b="1" i="1" dirty="0"/>
              <a:t>3) Я только слушал предложения других;</a:t>
            </a:r>
          </a:p>
          <a:p>
            <a:r>
              <a:rPr lang="ru-RU" sz="2800" b="1" i="1" dirty="0"/>
              <a:t>4) Я выдвигал идеи….</a:t>
            </a:r>
          </a:p>
          <a:p>
            <a:r>
              <a:rPr lang="ru-RU" sz="2800" b="1" i="1" dirty="0"/>
              <a:t>5) Мне было интересно работать в группе</a:t>
            </a:r>
          </a:p>
          <a:p>
            <a:r>
              <a:rPr lang="ru-RU" sz="2800" b="1" i="1" dirty="0"/>
              <a:t>6) Я самостоятельно изучил тему</a:t>
            </a:r>
          </a:p>
          <a:p>
            <a:r>
              <a:rPr lang="ru-RU" sz="2800" b="1" i="1" dirty="0"/>
              <a:t>7) Я помогал  в вопросах, вызывающих затруднение</a:t>
            </a:r>
          </a:p>
          <a:p>
            <a:r>
              <a:rPr lang="ru-RU" sz="2800" b="1" i="1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91798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2825" y="188640"/>
            <a:ext cx="8714000" cy="160014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 smtClean="0"/>
              <a:t>                                                                             </a:t>
            </a:r>
            <a:r>
              <a:rPr lang="en-US" sz="1400" b="1" dirty="0" smtClean="0"/>
              <a:t>1</a:t>
            </a:r>
            <a:endParaRPr lang="ru-RU" sz="1400" b="1" dirty="0" smtClean="0"/>
          </a:p>
          <a:p>
            <a:r>
              <a:rPr lang="ru-RU" sz="2000" b="1" dirty="0" smtClean="0"/>
              <a:t>Электронная формула атома водорода – 1</a:t>
            </a:r>
            <a:r>
              <a:rPr lang="en-US" sz="2000" b="1" dirty="0" smtClean="0"/>
              <a:t>S</a:t>
            </a:r>
            <a:r>
              <a:rPr lang="ru-RU" sz="2000" b="1" dirty="0" smtClean="0"/>
              <a:t>. Атомы неустойчивы и не существуют в свободном состоянии.</a:t>
            </a:r>
            <a:endParaRPr lang="en-US" sz="2000" b="1" dirty="0" smtClean="0"/>
          </a:p>
          <a:p>
            <a:r>
              <a:rPr lang="ru-RU" sz="2000" b="1" dirty="0" smtClean="0"/>
              <a:t>В пространстве образование связи между атомами выглядит следующим образом</a:t>
            </a:r>
            <a:endParaRPr lang="ru-RU" sz="2000" b="1" dirty="0"/>
          </a:p>
        </p:txBody>
      </p:sp>
      <p:sp>
        <p:nvSpPr>
          <p:cNvPr id="3" name="Овал 2"/>
          <p:cNvSpPr/>
          <p:nvPr/>
        </p:nvSpPr>
        <p:spPr>
          <a:xfrm>
            <a:off x="729579" y="2487652"/>
            <a:ext cx="914400" cy="91440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</a:rPr>
              <a:t>+</a:t>
            </a:r>
            <a:endParaRPr lang="ru-RU" b="1" dirty="0"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79712" y="2726649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+</a:t>
            </a:r>
            <a:endParaRPr lang="ru-RU" b="1" dirty="0"/>
          </a:p>
        </p:txBody>
      </p:sp>
      <p:sp>
        <p:nvSpPr>
          <p:cNvPr id="5" name="Овал 4"/>
          <p:cNvSpPr/>
          <p:nvPr/>
        </p:nvSpPr>
        <p:spPr>
          <a:xfrm>
            <a:off x="2488750" y="2492022"/>
            <a:ext cx="914400" cy="91440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</a:rPr>
              <a:t>+</a:t>
            </a:r>
            <a:endParaRPr lang="ru-RU" b="1" dirty="0"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flipV="1">
            <a:off x="3779912" y="2911315"/>
            <a:ext cx="664789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0" name="Овал 9"/>
          <p:cNvSpPr/>
          <p:nvPr/>
        </p:nvSpPr>
        <p:spPr>
          <a:xfrm>
            <a:off x="4645535" y="2521299"/>
            <a:ext cx="914400" cy="91440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</a:rPr>
              <a:t>+</a:t>
            </a:r>
            <a:endParaRPr lang="ru-RU" b="1" dirty="0"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5380448" y="2512204"/>
            <a:ext cx="914400" cy="91440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</a:rPr>
              <a:t>+</a:t>
            </a:r>
            <a:endParaRPr lang="ru-RU" b="1" dirty="0"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01137" y="3501008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Н</a:t>
            </a:r>
            <a:endParaRPr lang="ru-RU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852408" y="3456703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Н</a:t>
            </a:r>
            <a:endParaRPr lang="ru-RU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1112384" y="2069070"/>
            <a:ext cx="421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1S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1314691" y="1884323"/>
            <a:ext cx="4203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</a:t>
            </a:r>
            <a:endParaRPr lang="ru-RU" sz="1200" dirty="0"/>
          </a:p>
        </p:txBody>
      </p:sp>
      <p:sp>
        <p:nvSpPr>
          <p:cNvPr id="16" name="TextBox 15"/>
          <p:cNvSpPr txBox="1"/>
          <p:nvPr/>
        </p:nvSpPr>
        <p:spPr>
          <a:xfrm>
            <a:off x="2853584" y="1967559"/>
            <a:ext cx="421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1S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3124244" y="1788784"/>
            <a:ext cx="2616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</a:t>
            </a:r>
            <a:endParaRPr lang="ru-RU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5415738" y="2000083"/>
            <a:ext cx="421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1S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5678210" y="1829059"/>
            <a:ext cx="2616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</a:t>
            </a:r>
            <a:endParaRPr lang="ru-RU" sz="1200" dirty="0"/>
          </a:p>
        </p:txBody>
      </p:sp>
      <p:sp>
        <p:nvSpPr>
          <p:cNvPr id="20" name="TextBox 19"/>
          <p:cNvSpPr txBox="1"/>
          <p:nvPr/>
        </p:nvSpPr>
        <p:spPr>
          <a:xfrm>
            <a:off x="5319227" y="3456703"/>
            <a:ext cx="5148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H</a:t>
            </a:r>
            <a:r>
              <a:rPr lang="en-US" b="1" dirty="0" smtClean="0">
                <a:latin typeface="Verdana"/>
                <a:ea typeface="Verdana"/>
                <a:cs typeface="Verdana"/>
              </a:rPr>
              <a:t>₂</a:t>
            </a:r>
            <a:endParaRPr lang="ru-RU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172825" y="3933056"/>
            <a:ext cx="871965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Перекрывание электронных облаков и есть химическая </a:t>
            </a:r>
            <a:r>
              <a:rPr lang="ru-RU" sz="2400" b="1" dirty="0" smtClean="0"/>
              <a:t>связь. </a:t>
            </a:r>
            <a:r>
              <a:rPr lang="ru-RU" sz="2400" b="1" dirty="0"/>
              <a:t>Молекула водорода прочное соединение.</a:t>
            </a:r>
            <a:endParaRPr lang="ru-RU" sz="2400" b="1" dirty="0" smtClean="0"/>
          </a:p>
          <a:p>
            <a:r>
              <a:rPr lang="ru-RU" sz="2400" b="1" dirty="0" smtClean="0"/>
              <a:t>Химическая связь образуется за счет  сил притяжения между ядром одного атома и электронным облаком другого атома, и силой отталкивания между ядрами. Эти силы равны. </a:t>
            </a:r>
            <a:r>
              <a:rPr lang="ru-RU" sz="2400" b="1" dirty="0" smtClean="0"/>
              <a:t>Их называют межъядерные силы. Молекула </a:t>
            </a:r>
            <a:r>
              <a:rPr lang="ru-RU" sz="2400" b="1" dirty="0" smtClean="0"/>
              <a:t>водорода прочное соединение.</a:t>
            </a:r>
            <a:endParaRPr lang="ru-RU" b="1" dirty="0"/>
          </a:p>
        </p:txBody>
      </p:sp>
      <p:cxnSp>
        <p:nvCxnSpPr>
          <p:cNvPr id="23" name="Прямая со стрелкой 22"/>
          <p:cNvCxnSpPr/>
          <p:nvPr/>
        </p:nvCxnSpPr>
        <p:spPr>
          <a:xfrm flipV="1">
            <a:off x="1193503" y="2978499"/>
            <a:ext cx="1295247" cy="536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flipH="1" flipV="1">
            <a:off x="1557161" y="2826996"/>
            <a:ext cx="1295247" cy="5837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5111094" y="2889968"/>
            <a:ext cx="726554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4907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23728" y="988973"/>
            <a:ext cx="4375942" cy="58477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3200" dirty="0" smtClean="0"/>
              <a:t>Типы химической связи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2348880"/>
            <a:ext cx="7920880" cy="310854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/>
            <a:r>
              <a:rPr lang="ru-RU" sz="2800" b="1" dirty="0">
                <a:solidFill>
                  <a:prstClr val="white"/>
                </a:solidFill>
              </a:rPr>
              <a:t>Различают четыре типа химических связей, в зависимости от механизма взаимодействия электронов</a:t>
            </a:r>
          </a:p>
          <a:p>
            <a:pPr marL="514350" lvl="0" indent="-514350">
              <a:buAutoNum type="arabicPeriod"/>
            </a:pPr>
            <a:r>
              <a:rPr lang="ru-RU" sz="2800" b="1" dirty="0">
                <a:solidFill>
                  <a:srgbClr val="FFFF00"/>
                </a:solidFill>
              </a:rPr>
              <a:t>ковалентную</a:t>
            </a:r>
          </a:p>
          <a:p>
            <a:pPr marL="514350" lvl="0" indent="-514350">
              <a:buAutoNum type="arabicPeriod"/>
            </a:pPr>
            <a:r>
              <a:rPr lang="ru-RU" sz="2800" b="1" dirty="0">
                <a:solidFill>
                  <a:srgbClr val="FFFF00"/>
                </a:solidFill>
              </a:rPr>
              <a:t>ионную</a:t>
            </a:r>
          </a:p>
          <a:p>
            <a:pPr marL="514350" lvl="0" indent="-514350">
              <a:buAutoNum type="arabicPeriod"/>
            </a:pPr>
            <a:r>
              <a:rPr lang="ru-RU" sz="2800" b="1" dirty="0">
                <a:solidFill>
                  <a:srgbClr val="FFFF00"/>
                </a:solidFill>
              </a:rPr>
              <a:t>металлическую</a:t>
            </a:r>
          </a:p>
          <a:p>
            <a:pPr lvl="0"/>
            <a:r>
              <a:rPr lang="ru-RU" sz="2800" b="1" dirty="0">
                <a:solidFill>
                  <a:srgbClr val="FFFF00"/>
                </a:solidFill>
              </a:rPr>
              <a:t>4.  водородную</a:t>
            </a:r>
            <a:endParaRPr lang="ru-RU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4942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99792" y="620688"/>
            <a:ext cx="4320480" cy="58477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1. Ковалентная связь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916832"/>
            <a:ext cx="8280920" cy="26776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dirty="0"/>
              <a:t>Ковалентная связь это связь, возникающая между атомами за счет образования общих электронных пар. </a:t>
            </a:r>
          </a:p>
          <a:p>
            <a:pPr algn="ctr"/>
            <a:r>
              <a:rPr lang="ru-RU" sz="2800" dirty="0"/>
              <a:t>По степени смещенности общих электронных пар к одному из связанных ими атомов ковалентная связь может быть </a:t>
            </a:r>
            <a:r>
              <a:rPr lang="ru-RU" sz="2800" dirty="0">
                <a:solidFill>
                  <a:srgbClr val="FFFF00"/>
                </a:solidFill>
              </a:rPr>
              <a:t>полярной </a:t>
            </a:r>
            <a:r>
              <a:rPr lang="ru-RU" sz="2800" dirty="0"/>
              <a:t>и </a:t>
            </a:r>
            <a:r>
              <a:rPr lang="ru-RU" sz="2800" dirty="0">
                <a:solidFill>
                  <a:srgbClr val="FFFF00"/>
                </a:solidFill>
              </a:rPr>
              <a:t>неполярной</a:t>
            </a:r>
            <a:endParaRPr lang="ru-RU"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6746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395536" y="620688"/>
                <a:ext cx="8496944" cy="5262979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pPr algn="ctr"/>
                <a:r>
                  <a:rPr lang="ru-RU" sz="2800" dirty="0">
                    <a:solidFill>
                      <a:srgbClr val="FFFF00"/>
                    </a:solidFill>
                  </a:rPr>
                  <a:t>КНС </a:t>
                </a:r>
                <a:r>
                  <a:rPr lang="ru-RU" sz="2800" dirty="0"/>
                  <a:t>образуют атомы одного и того же химического </a:t>
                </a:r>
                <a:r>
                  <a:rPr lang="ru-RU" sz="2800" dirty="0"/>
                  <a:t>элемента или атомы с одинаковой электроотрицательностью. </a:t>
                </a:r>
              </a:p>
              <a:p>
                <a:pPr algn="ctr"/>
                <a:r>
                  <a:rPr lang="ru-RU" sz="2800" dirty="0">
                    <a:solidFill>
                      <a:srgbClr val="FFFF00"/>
                    </a:solidFill>
                  </a:rPr>
                  <a:t>Механизм </a:t>
                </a:r>
                <a:r>
                  <a:rPr lang="ru-RU" sz="2800" dirty="0">
                    <a:solidFill>
                      <a:srgbClr val="FFFF00"/>
                    </a:solidFill>
                  </a:rPr>
                  <a:t>образования связи. </a:t>
                </a:r>
                <a:endParaRPr lang="ru-RU" sz="2800" dirty="0">
                  <a:solidFill>
                    <a:srgbClr val="FFFF00"/>
                  </a:solidFill>
                </a:endParaRPr>
              </a:p>
              <a:p>
                <a:pPr algn="ctr"/>
                <a:r>
                  <a:rPr lang="ru-RU" sz="2800" dirty="0"/>
                  <a:t>Каждый </a:t>
                </a:r>
                <a:r>
                  <a:rPr lang="ru-RU" sz="2800" dirty="0"/>
                  <a:t>атом неметалла отдает в общее пользование другому атому наружные неспаренные электроны. Образуются общие электронные пары. Электронная пара принадлежит в </a:t>
                </a:r>
                <a:r>
                  <a:rPr lang="ru-RU" sz="2800" dirty="0"/>
                  <a:t>равной мере </a:t>
                </a:r>
                <a:r>
                  <a:rPr lang="ru-RU" sz="2800" dirty="0"/>
                  <a:t>обоим атомам. </a:t>
                </a:r>
                <a:r>
                  <a:rPr lang="ru-RU" sz="2800" dirty="0"/>
                  <a:t> </a:t>
                </a:r>
              </a:p>
              <a:p>
                <a:pPr algn="ctr"/>
                <a:endParaRPr lang="ru-RU" sz="2800" dirty="0"/>
              </a:p>
              <a:p>
                <a:pPr algn="ctr"/>
                <a:r>
                  <a:rPr lang="ru-RU" sz="2800" dirty="0"/>
                  <a:t>Пример </a:t>
                </a:r>
                <a:r>
                  <a:rPr lang="ru-RU" sz="2800" dirty="0"/>
                  <a:t>образования КНС: </a:t>
                </a:r>
                <a:endParaRPr lang="ru-RU" sz="2800" dirty="0"/>
              </a:p>
              <a:p>
                <a:pPr algn="ctr"/>
                <a:endParaRPr lang="ru-RU" sz="2800" dirty="0"/>
              </a:p>
              <a:p>
                <a:pPr algn="ctr"/>
                <a:r>
                  <a:rPr lang="ru-RU" sz="2800" dirty="0"/>
                  <a:t>H </a:t>
                </a:r>
                <a:r>
                  <a:rPr lang="ru-RU" sz="2800" dirty="0"/>
                  <a:t>. + . H </a:t>
                </a:r>
                <a14:m>
                  <m:oMath xmlns:m="http://schemas.openxmlformats.org/officeDocument/2006/math">
                    <m:r>
                      <a:rPr lang="ru-RU" sz="2800" i="1">
                        <a:latin typeface="Cambria Math"/>
                      </a:rPr>
                      <m:t>→</m:t>
                    </m:r>
                  </m:oMath>
                </a14:m>
                <a:r>
                  <a:rPr lang="ru-RU" sz="2800" dirty="0"/>
                  <a:t> H </a:t>
                </a:r>
                <a:r>
                  <a:rPr lang="ru-RU" sz="2800" dirty="0"/>
                  <a:t>: H </a:t>
                </a:r>
                <a:r>
                  <a:rPr lang="ru-RU" sz="2800" dirty="0"/>
                  <a:t> или   H-H  H</a:t>
                </a:r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620688"/>
                <a:ext cx="8496944" cy="5262979"/>
              </a:xfrm>
              <a:prstGeom prst="rect">
                <a:avLst/>
              </a:prstGeom>
              <a:blipFill rotWithShape="1">
                <a:blip r:embed="rId2"/>
                <a:stretch>
                  <a:fillRect t="-923" r="-572" b="-20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6907009" y="5514335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4816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0777" y="209999"/>
            <a:ext cx="8496944" cy="633670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rgbClr val="FFFF00"/>
                </a:solidFill>
              </a:rPr>
              <a:t>КПС</a:t>
            </a:r>
            <a:r>
              <a:rPr lang="ru-RU" sz="2800" dirty="0"/>
              <a:t> образуют атомы разных </a:t>
            </a:r>
            <a:r>
              <a:rPr lang="ru-RU" sz="2800" dirty="0" smtClean="0"/>
              <a:t>химических элементов </a:t>
            </a:r>
            <a:r>
              <a:rPr lang="ru-RU" sz="2800" dirty="0"/>
              <a:t>(с разной </a:t>
            </a:r>
            <a:r>
              <a:rPr lang="ru-RU" sz="2800" dirty="0" smtClean="0"/>
              <a:t>электроотрицательностью). </a:t>
            </a:r>
          </a:p>
          <a:p>
            <a:pPr algn="ctr"/>
            <a:endParaRPr lang="ru-RU" sz="2800" dirty="0" smtClean="0">
              <a:solidFill>
                <a:srgbClr val="FFFF00"/>
              </a:solidFill>
            </a:endParaRPr>
          </a:p>
          <a:p>
            <a:pPr algn="ctr"/>
            <a:r>
              <a:rPr lang="ru-RU" sz="2400" dirty="0" smtClean="0">
                <a:solidFill>
                  <a:srgbClr val="FFFF00"/>
                </a:solidFill>
              </a:rPr>
              <a:t>Механизм образования связи. </a:t>
            </a:r>
          </a:p>
          <a:p>
            <a:pPr algn="ctr"/>
            <a:r>
              <a:rPr lang="ru-RU" sz="2400" dirty="0" smtClean="0"/>
              <a:t>Каждый </a:t>
            </a:r>
            <a:r>
              <a:rPr lang="ru-RU" sz="2400" dirty="0"/>
              <a:t>атом неметалла отдает в общее пользование другому атому свои наружные неспаренные электроны. Образуются общие электронные пары. Общая электронная пара смещена к более электроотрицательному элементу</a:t>
            </a:r>
            <a:r>
              <a:rPr lang="ru-RU" sz="2400" dirty="0" smtClean="0"/>
              <a:t>.</a:t>
            </a:r>
          </a:p>
          <a:p>
            <a:pPr algn="ctr"/>
            <a:endParaRPr lang="ru-RU" sz="2400" dirty="0" smtClean="0"/>
          </a:p>
          <a:p>
            <a:r>
              <a:rPr lang="ru-RU" sz="2400" dirty="0" smtClean="0"/>
              <a:t>Примеры образования связи</a:t>
            </a:r>
          </a:p>
          <a:p>
            <a:r>
              <a:rPr lang="ru-RU" sz="2400" dirty="0" smtClean="0"/>
              <a:t>        </a:t>
            </a:r>
          </a:p>
          <a:p>
            <a:r>
              <a:rPr lang="ru-RU" sz="2400" dirty="0"/>
              <a:t> </a:t>
            </a:r>
            <a:r>
              <a:rPr lang="ru-RU" sz="2400" dirty="0" smtClean="0"/>
              <a:t>                                              </a:t>
            </a:r>
            <a:r>
              <a:rPr lang="en-US" sz="2400" dirty="0" smtClean="0"/>
              <a:t>H   </a:t>
            </a:r>
            <a:r>
              <a:rPr lang="ru-RU" sz="2400" dirty="0" smtClean="0"/>
              <a:t>+</a:t>
            </a:r>
            <a:r>
              <a:rPr lang="en-US" sz="2400" dirty="0" smtClean="0"/>
              <a:t>   Cl</a:t>
            </a:r>
            <a:endParaRPr lang="ru-RU" sz="2400" dirty="0" smtClean="0"/>
          </a:p>
        </p:txBody>
      </p:sp>
      <p:sp>
        <p:nvSpPr>
          <p:cNvPr id="7" name="Прямоугольник 6"/>
          <p:cNvSpPr/>
          <p:nvPr/>
        </p:nvSpPr>
        <p:spPr>
          <a:xfrm>
            <a:off x="4230952" y="5149427"/>
            <a:ext cx="108012" cy="43833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627328" y="5276726"/>
            <a:ext cx="160695" cy="45653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860031" y="4839566"/>
            <a:ext cx="376853" cy="41947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..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230815" y="5199866"/>
            <a:ext cx="135610" cy="44789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860031" y="5733256"/>
            <a:ext cx="304843" cy="20738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..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316542" y="5276726"/>
            <a:ext cx="914400" cy="66391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5868144" y="5085796"/>
            <a:ext cx="429290" cy="914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H</a:t>
            </a:r>
            <a:endParaRPr lang="ru-RU" sz="24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6739266" y="5242122"/>
            <a:ext cx="511816" cy="57606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Cl</a:t>
            </a:r>
            <a:endParaRPr lang="ru-RU" sz="24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6523242" y="5271521"/>
            <a:ext cx="216024" cy="58327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: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6611430" y="4948068"/>
            <a:ext cx="720079" cy="34685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..</a:t>
            </a:r>
            <a:endParaRPr lang="ru-RU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7209375" y="5386138"/>
            <a:ext cx="244269" cy="28803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6581108" y="5733256"/>
            <a:ext cx="648071" cy="26694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..</a:t>
            </a:r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7187493" y="5013174"/>
            <a:ext cx="532301" cy="34419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-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228184" y="5098993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+</a:t>
            </a:r>
            <a:endParaRPr lang="ru-RU" dirty="0"/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5436096" y="5608685"/>
            <a:ext cx="33764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230952" y="4528744"/>
            <a:ext cx="35662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Молекула </a:t>
            </a:r>
            <a:r>
              <a:rPr lang="en-US" sz="2400" dirty="0" smtClean="0"/>
              <a:t>HCl </a:t>
            </a:r>
            <a:r>
              <a:rPr lang="ru-RU" sz="2400" dirty="0" smtClean="0"/>
              <a:t>или </a:t>
            </a:r>
            <a:r>
              <a:rPr lang="en-US" sz="2400" dirty="0" smtClean="0"/>
              <a:t>H - Cl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501307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2656"/>
            <a:ext cx="8136904" cy="640871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 smtClean="0">
              <a:solidFill>
                <a:srgbClr val="FFFF00"/>
              </a:solidFill>
            </a:endParaRPr>
          </a:p>
          <a:p>
            <a:pPr algn="ctr"/>
            <a:r>
              <a:rPr lang="ru-RU" sz="2800" dirty="0" smtClean="0">
                <a:solidFill>
                  <a:srgbClr val="FFFF00"/>
                </a:solidFill>
              </a:rPr>
              <a:t>ИС</a:t>
            </a:r>
            <a:r>
              <a:rPr lang="ru-RU" sz="2800" dirty="0" smtClean="0"/>
              <a:t> </a:t>
            </a:r>
            <a:r>
              <a:rPr lang="ru-RU" sz="2800" dirty="0"/>
              <a:t>образуется между атомами металлов и неметаллов, т.е. между атомами резко отличающимися друг от друга по электроотрицательности. </a:t>
            </a:r>
            <a:endParaRPr lang="ru-RU" sz="2800" dirty="0" smtClean="0"/>
          </a:p>
          <a:p>
            <a:pPr algn="ctr"/>
            <a:r>
              <a:rPr lang="ru-RU" sz="2800" dirty="0" smtClean="0"/>
              <a:t> </a:t>
            </a:r>
            <a:r>
              <a:rPr lang="ru-RU" sz="2400" dirty="0">
                <a:solidFill>
                  <a:srgbClr val="FFFF00"/>
                </a:solidFill>
              </a:rPr>
              <a:t>Механизм образования связи. </a:t>
            </a:r>
            <a:endParaRPr lang="ru-RU" sz="2400" dirty="0" smtClean="0">
              <a:solidFill>
                <a:srgbClr val="FFFF00"/>
              </a:solidFill>
            </a:endParaRPr>
          </a:p>
          <a:p>
            <a:pPr algn="ctr"/>
            <a:r>
              <a:rPr lang="ru-RU" sz="2400" dirty="0" smtClean="0"/>
              <a:t>Атом </a:t>
            </a:r>
            <a:r>
              <a:rPr lang="ru-RU" sz="2400" dirty="0"/>
              <a:t>неметалла забирает наружные электроны у атома металла и превращается в анион (отрицательно заряженный ион). Атом металла теряет электроны и превращается в катион (положительно заряженный ион). Ионы связаны электростатическими силами. </a:t>
            </a:r>
            <a:endParaRPr lang="ru-RU" sz="2400" dirty="0" smtClean="0"/>
          </a:p>
          <a:p>
            <a:r>
              <a:rPr lang="ru-RU" sz="2400" dirty="0" smtClean="0"/>
              <a:t>Пример образования:</a:t>
            </a:r>
          </a:p>
          <a:p>
            <a:pPr algn="ctr"/>
            <a:endParaRPr lang="ru-RU" sz="2800" dirty="0"/>
          </a:p>
          <a:p>
            <a:pPr algn="ctr"/>
            <a:r>
              <a:rPr lang="ru-RU" sz="2800" dirty="0" smtClean="0"/>
              <a:t>Na +  Cl </a:t>
            </a:r>
            <a:r>
              <a:rPr lang="ru-RU" sz="2800" dirty="0" smtClean="0">
                <a:latin typeface="Times New Roman"/>
                <a:cs typeface="Times New Roman"/>
              </a:rPr>
              <a:t>→</a:t>
            </a:r>
            <a:r>
              <a:rPr lang="ru-RU" sz="2800" dirty="0" smtClean="0"/>
              <a:t> </a:t>
            </a:r>
            <a:r>
              <a:rPr lang="ru-RU" sz="2800" dirty="0"/>
              <a:t>[ Na ] + [ </a:t>
            </a:r>
            <a:r>
              <a:rPr lang="ru-RU" sz="2800" dirty="0" smtClean="0"/>
              <a:t>: </a:t>
            </a:r>
            <a:r>
              <a:rPr lang="ru-RU" sz="2800" dirty="0"/>
              <a:t>Cl : ] </a:t>
            </a:r>
            <a:r>
              <a:rPr lang="ru-RU" sz="2800" dirty="0" smtClean="0"/>
              <a:t>или Na - </a:t>
            </a:r>
            <a:r>
              <a:rPr lang="ru-RU" sz="2800" dirty="0"/>
              <a:t>Cl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979712" y="5931276"/>
            <a:ext cx="72008" cy="30603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90603" y="6142929"/>
            <a:ext cx="96583" cy="1666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.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483769" y="5661248"/>
            <a:ext cx="376916" cy="23132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..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771800" y="5892570"/>
            <a:ext cx="108012" cy="41675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: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385471" y="6277084"/>
            <a:ext cx="440335" cy="22584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..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716016" y="5661248"/>
            <a:ext cx="648072" cy="23132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..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582852" y="6294867"/>
            <a:ext cx="914400" cy="30716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..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588224" y="5661248"/>
            <a:ext cx="457200" cy="30735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+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7236296" y="5661248"/>
            <a:ext cx="360040" cy="29002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-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2684430" y="476672"/>
            <a:ext cx="41323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2. Ионная связь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3455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90972"/>
            <a:ext cx="8424936" cy="623081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rgbClr val="FFFF00"/>
                </a:solidFill>
              </a:rPr>
              <a:t>Металлическая связь </a:t>
            </a:r>
            <a:r>
              <a:rPr lang="ru-RU" sz="2800" dirty="0"/>
              <a:t>– связь в металлах и сплавах, которую выполняют относительно свободные электроны между ионами металлов в металлической кристаллической решетке. </a:t>
            </a:r>
            <a:r>
              <a:rPr lang="ru-RU" sz="2800" dirty="0" smtClean="0"/>
              <a:t> </a:t>
            </a:r>
          </a:p>
          <a:p>
            <a:pPr algn="ctr"/>
            <a:r>
              <a:rPr lang="ru-RU" sz="2800" dirty="0" smtClean="0"/>
              <a:t>М</a:t>
            </a:r>
            <a:r>
              <a:rPr lang="ru-RU" sz="2800" dirty="0" smtClean="0">
                <a:latin typeface="Verdana"/>
                <a:ea typeface="Verdana"/>
                <a:cs typeface="Verdana"/>
              </a:rPr>
              <a:t>⁰</a:t>
            </a:r>
            <a:r>
              <a:rPr lang="ru-RU" sz="2800" dirty="0" smtClean="0"/>
              <a:t>  </a:t>
            </a:r>
            <a:r>
              <a:rPr lang="ru-RU" sz="2800" dirty="0"/>
              <a:t>– </a:t>
            </a:r>
            <a:r>
              <a:rPr lang="ru-RU" sz="2800" dirty="0" err="1"/>
              <a:t>ne</a:t>
            </a:r>
            <a:r>
              <a:rPr lang="ru-RU" sz="2800" dirty="0"/>
              <a:t> </a:t>
            </a:r>
            <a:r>
              <a:rPr lang="ru-RU" sz="2800" dirty="0" smtClean="0">
                <a:latin typeface="Times New Roman"/>
                <a:cs typeface="Times New Roman"/>
              </a:rPr>
              <a:t>→</a:t>
            </a:r>
            <a:r>
              <a:rPr lang="ru-RU" sz="2800" dirty="0" smtClean="0"/>
              <a:t>M</a:t>
            </a:r>
            <a:r>
              <a:rPr lang="en-US" sz="2800" dirty="0" smtClean="0">
                <a:latin typeface="Times New Roman"/>
                <a:cs typeface="Times New Roman"/>
              </a:rPr>
              <a:t>ⁿ</a:t>
            </a:r>
            <a:endParaRPr lang="ru-RU" sz="2800" dirty="0"/>
          </a:p>
          <a:p>
            <a:pPr algn="ctr"/>
            <a:r>
              <a:rPr lang="ru-RU" sz="2800" dirty="0" smtClean="0"/>
              <a:t>Свойства </a:t>
            </a:r>
            <a:r>
              <a:rPr lang="ru-RU" sz="2800" dirty="0"/>
              <a:t>веществ: </a:t>
            </a:r>
            <a:endParaRPr lang="ru-RU" sz="2800" dirty="0" smtClean="0"/>
          </a:p>
          <a:p>
            <a:pPr algn="ctr"/>
            <a:r>
              <a:rPr lang="ru-RU" sz="2800" dirty="0" smtClean="0"/>
              <a:t>Твердость</a:t>
            </a:r>
            <a:r>
              <a:rPr lang="ru-RU" sz="2800" dirty="0"/>
              <a:t>, ковкость, электрическая проводимость и теплопроводность, ковкость, пластичность, металлический блеск.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532065" y="3310363"/>
            <a:ext cx="216024" cy="34097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+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971600" y="764704"/>
            <a:ext cx="720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</a:rPr>
              <a:t>3. Металлическая связь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78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6"/>
            <a:ext cx="8496944" cy="266429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rgbClr val="FFFF00"/>
                </a:solidFill>
              </a:rPr>
              <a:t>Водородная связь </a:t>
            </a:r>
            <a:r>
              <a:rPr lang="ru-RU" sz="3200" dirty="0"/>
              <a:t>– связь между атомами водорода одной молекулы и сильноотрицательными элементами (O, N, F) другой молекулы. </a:t>
            </a:r>
            <a:endParaRPr lang="ru-RU" sz="3200" dirty="0" smtClean="0"/>
          </a:p>
        </p:txBody>
      </p:sp>
      <p:sp>
        <p:nvSpPr>
          <p:cNvPr id="11" name="Прямоугольник 10"/>
          <p:cNvSpPr/>
          <p:nvPr/>
        </p:nvSpPr>
        <p:spPr>
          <a:xfrm>
            <a:off x="323528" y="3356992"/>
            <a:ext cx="8352928" cy="295232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rgbClr val="FFFF00"/>
                </a:solidFill>
              </a:rPr>
              <a:t>Механизм возникновения связи: </a:t>
            </a:r>
            <a:endParaRPr lang="ru-RU" sz="2800" dirty="0" smtClean="0">
              <a:solidFill>
                <a:srgbClr val="FFFF00"/>
              </a:solidFill>
            </a:endParaRPr>
          </a:p>
          <a:p>
            <a:pPr algn="ctr"/>
            <a:r>
              <a:rPr lang="ru-RU" sz="2800" dirty="0" smtClean="0"/>
              <a:t>Протон (Н) </a:t>
            </a:r>
            <a:r>
              <a:rPr lang="ru-RU" sz="2800" dirty="0"/>
              <a:t>одной молекулы притягивается </a:t>
            </a:r>
            <a:r>
              <a:rPr lang="ru-RU" sz="2800" dirty="0" smtClean="0"/>
              <a:t>не поделённой </a:t>
            </a:r>
            <a:r>
              <a:rPr lang="ru-RU" sz="2800" dirty="0"/>
              <a:t>электронной парой атома другой молекулы. </a:t>
            </a:r>
            <a:r>
              <a:rPr lang="ru-RU" sz="2800" dirty="0" smtClean="0"/>
              <a:t> </a:t>
            </a:r>
            <a:r>
              <a:rPr lang="ru-RU" sz="2800" dirty="0"/>
              <a:t>Примеры веществ: водородные соединения F, O, </a:t>
            </a:r>
            <a:r>
              <a:rPr lang="ru-RU" sz="2800" dirty="0" smtClean="0"/>
              <a:t>N, спирт, вода.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9783736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468</TotalTime>
  <Words>824</Words>
  <Application>Microsoft Office PowerPoint</Application>
  <PresentationFormat>Экран (4:3)</PresentationFormat>
  <Paragraphs>145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Апекс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Natasha</dc:creator>
  <cp:lastModifiedBy>Natasha</cp:lastModifiedBy>
  <cp:revision>48</cp:revision>
  <dcterms:created xsi:type="dcterms:W3CDTF">2016-08-19T13:42:01Z</dcterms:created>
  <dcterms:modified xsi:type="dcterms:W3CDTF">2016-10-02T14:57:22Z</dcterms:modified>
</cp:coreProperties>
</file>