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70" r:id="rId3"/>
    <p:sldId id="281" r:id="rId4"/>
    <p:sldId id="282" r:id="rId5"/>
    <p:sldId id="283" r:id="rId6"/>
    <p:sldId id="263" r:id="rId7"/>
    <p:sldId id="265" r:id="rId8"/>
    <p:sldId id="267" r:id="rId9"/>
    <p:sldId id="268" r:id="rId10"/>
    <p:sldId id="273" r:id="rId11"/>
    <p:sldId id="271" r:id="rId12"/>
    <p:sldId id="274" r:id="rId13"/>
    <p:sldId id="276" r:id="rId14"/>
    <p:sldId id="262" r:id="rId15"/>
    <p:sldId id="264" r:id="rId16"/>
    <p:sldId id="266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357" y="188640"/>
            <a:ext cx="8624115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Строение вещества. Типы химической связи. </a:t>
            </a:r>
          </a:p>
          <a:p>
            <a:pPr algn="ctr"/>
            <a:r>
              <a:rPr lang="ru-RU" sz="2800" b="1" dirty="0" smtClean="0"/>
              <a:t>Кристаллические решетки веществ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44824"/>
            <a:ext cx="8424936" cy="37444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Химическая связь </a:t>
            </a:r>
            <a:r>
              <a:rPr lang="ru-RU" sz="2800" dirty="0"/>
              <a:t>– это такое взаимодействие атомов, которое связывает их в молекулы, </a:t>
            </a:r>
            <a:r>
              <a:rPr lang="ru-RU" sz="2800" dirty="0" smtClean="0"/>
              <a:t>ионы, </a:t>
            </a:r>
            <a:r>
              <a:rPr lang="ru-RU" sz="2800" dirty="0"/>
              <a:t>кристаллы</a:t>
            </a:r>
            <a:r>
              <a:rPr lang="ru-RU" sz="2800" dirty="0" smtClean="0"/>
              <a:t>.</a:t>
            </a:r>
          </a:p>
          <a:p>
            <a:pPr algn="ctr"/>
            <a:r>
              <a:rPr lang="ru-RU" sz="2800" dirty="0"/>
              <a:t>Химическая связь имеет </a:t>
            </a:r>
            <a:r>
              <a:rPr lang="ru-RU" sz="2800" dirty="0">
                <a:solidFill>
                  <a:schemeClr val="bg1"/>
                </a:solidFill>
              </a:rPr>
              <a:t>электронную природу.</a:t>
            </a: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06912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о\5d31d8b2cc1e4562fc717965427131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895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01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680478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64096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216625"/>
            <a:ext cx="6018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Кристаллические решетки веществ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86807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Кристаллическая решетка – упорядоченное расположение частиц вещества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Фото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2493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6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Фото\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0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3630" y="260648"/>
            <a:ext cx="468052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Вещества с КНС имеют: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5458" y="1340768"/>
            <a:ext cx="3096344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Атомную кристаллическую решетку (C, </a:t>
            </a:r>
            <a:r>
              <a:rPr lang="ru-RU" b="1" dirty="0" err="1"/>
              <a:t>Si</a:t>
            </a:r>
            <a:r>
              <a:rPr lang="ru-RU" b="1" dirty="0"/>
              <a:t>, B)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59102" y="1365176"/>
            <a:ext cx="3456384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Молекулярную кристаллическую </a:t>
            </a:r>
            <a:r>
              <a:rPr lang="ru-RU" b="1" dirty="0" smtClean="0"/>
              <a:t>решетку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9597" y="2636912"/>
            <a:ext cx="2556284" cy="32644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/>
              <a:t>Свойства веществ: </a:t>
            </a:r>
          </a:p>
          <a:p>
            <a:pPr algn="ctr"/>
            <a:r>
              <a:rPr lang="ru-RU" sz="2400" i="1" dirty="0" smtClean="0"/>
              <a:t>1</a:t>
            </a:r>
            <a:r>
              <a:rPr lang="ru-RU" sz="2400" i="1" dirty="0"/>
              <a:t>. Твердые; </a:t>
            </a:r>
            <a:endParaRPr lang="ru-RU" sz="2400" i="1" dirty="0" smtClean="0"/>
          </a:p>
          <a:p>
            <a:pPr algn="ctr"/>
            <a:r>
              <a:rPr lang="ru-RU" sz="2400" i="1" dirty="0" smtClean="0"/>
              <a:t>2</a:t>
            </a:r>
            <a:r>
              <a:rPr lang="ru-RU" sz="2400" i="1" dirty="0"/>
              <a:t>. Имеют высокие температуры плавления</a:t>
            </a:r>
            <a:r>
              <a:rPr lang="ru-RU" sz="2400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97388" y="2758455"/>
            <a:ext cx="3420380" cy="38884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/>
              <a:t>Свойства веществ: </a:t>
            </a:r>
            <a:endParaRPr lang="ru-RU" sz="2000" i="1" dirty="0" smtClean="0"/>
          </a:p>
          <a:p>
            <a:pPr marL="342900" indent="-342900" algn="ctr">
              <a:buAutoNum type="arabicPeriod"/>
            </a:pPr>
            <a:r>
              <a:rPr lang="ru-RU" sz="2000" i="1" dirty="0" smtClean="0"/>
              <a:t>При </a:t>
            </a:r>
            <a:r>
              <a:rPr lang="ru-RU" sz="2000" i="1" dirty="0"/>
              <a:t>обычных условиях вещества газообразные (</a:t>
            </a:r>
            <a:r>
              <a:rPr lang="ru-RU" sz="2000" i="1" dirty="0" smtClean="0"/>
              <a:t>H</a:t>
            </a:r>
            <a:r>
              <a:rPr lang="ru-RU" sz="2000" i="1" dirty="0" smtClean="0">
                <a:latin typeface="Verdana"/>
                <a:ea typeface="Verdana"/>
                <a:cs typeface="Verdana"/>
              </a:rPr>
              <a:t>₂</a:t>
            </a:r>
            <a:r>
              <a:rPr lang="ru-RU" sz="2000" i="1" dirty="0" smtClean="0"/>
              <a:t>, O</a:t>
            </a:r>
            <a:r>
              <a:rPr lang="ru-RU" sz="2000" i="1" dirty="0" smtClean="0">
                <a:latin typeface="Verdana"/>
                <a:ea typeface="Verdana"/>
                <a:cs typeface="Verdana"/>
              </a:rPr>
              <a:t>₂</a:t>
            </a:r>
            <a:r>
              <a:rPr lang="ru-RU" sz="2000" i="1" dirty="0" smtClean="0"/>
              <a:t>), </a:t>
            </a:r>
            <a:r>
              <a:rPr lang="ru-RU" sz="2000" i="1" dirty="0"/>
              <a:t>жидкие (</a:t>
            </a:r>
            <a:r>
              <a:rPr lang="ru-RU" sz="2000" i="1" dirty="0" err="1" smtClean="0"/>
              <a:t>Br</a:t>
            </a:r>
            <a:r>
              <a:rPr lang="ru-RU" sz="2000" i="1" dirty="0" smtClean="0">
                <a:latin typeface="Verdana"/>
                <a:ea typeface="Verdana"/>
                <a:cs typeface="Verdana"/>
              </a:rPr>
              <a:t>₂</a:t>
            </a:r>
            <a:r>
              <a:rPr lang="ru-RU" sz="2000" i="1" dirty="0" smtClean="0"/>
              <a:t>), </a:t>
            </a:r>
            <a:r>
              <a:rPr lang="ru-RU" sz="2000" i="1" dirty="0"/>
              <a:t>твердые (</a:t>
            </a:r>
            <a:r>
              <a:rPr lang="ru-RU" sz="2000" i="1" dirty="0" smtClean="0"/>
              <a:t>I</a:t>
            </a:r>
            <a:r>
              <a:rPr lang="ru-RU" sz="2000" i="1" dirty="0" smtClean="0">
                <a:latin typeface="Verdana"/>
                <a:ea typeface="Verdana"/>
                <a:cs typeface="Verdana"/>
              </a:rPr>
              <a:t>₂</a:t>
            </a:r>
            <a:r>
              <a:rPr lang="ru-RU" sz="2000" i="1" dirty="0" smtClean="0"/>
              <a:t>); </a:t>
            </a:r>
          </a:p>
          <a:p>
            <a:pPr marL="342900" indent="-342900" algn="ctr">
              <a:buAutoNum type="arabicPeriod"/>
            </a:pPr>
            <a:r>
              <a:rPr lang="ru-RU" sz="2000" i="1" dirty="0" smtClean="0"/>
              <a:t> </a:t>
            </a:r>
            <a:r>
              <a:rPr lang="ru-RU" sz="2000" i="1" dirty="0"/>
              <a:t>Большинство веществ сильно летучие, т.е. имеют низкие t o кипения и плавления; 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3</a:t>
            </a:r>
            <a:r>
              <a:rPr lang="ru-RU" sz="2000" i="1" dirty="0"/>
              <a:t>. Растворы и расплавы не проводят электрический ток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0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88640"/>
            <a:ext cx="5256584" cy="10081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Вещества с КПС имеют: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9401" y="1484784"/>
            <a:ext cx="3168352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Атомную </a:t>
            </a:r>
            <a:r>
              <a:rPr lang="ru-RU" sz="2000" dirty="0" smtClean="0"/>
              <a:t>кристаллическую решетку </a:t>
            </a:r>
            <a:r>
              <a:rPr lang="ru-RU" sz="2000" dirty="0"/>
              <a:t>(</a:t>
            </a:r>
            <a:r>
              <a:rPr lang="ru-RU" sz="2000" dirty="0" err="1"/>
              <a:t>SiC</a:t>
            </a:r>
            <a:r>
              <a:rPr lang="ru-RU" sz="2000" dirty="0"/>
              <a:t>, </a:t>
            </a:r>
            <a:r>
              <a:rPr lang="ru-RU" sz="2000" dirty="0" smtClean="0"/>
              <a:t>SiO</a:t>
            </a:r>
            <a:r>
              <a:rPr lang="ru-RU" sz="2000" dirty="0" smtClean="0">
                <a:latin typeface="Verdana"/>
                <a:ea typeface="Verdana"/>
                <a:cs typeface="Verdana"/>
              </a:rPr>
              <a:t>₂</a:t>
            </a:r>
            <a:r>
              <a:rPr lang="ru-RU" sz="2000" dirty="0" smtClean="0"/>
              <a:t> </a:t>
            </a:r>
            <a:r>
              <a:rPr lang="ru-RU" sz="2000" dirty="0"/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1484784"/>
            <a:ext cx="3528392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Молекулярную кристаллическую </a:t>
            </a:r>
            <a:r>
              <a:rPr lang="ru-RU" sz="2000" dirty="0" smtClean="0"/>
              <a:t>решетку(</a:t>
            </a:r>
            <a:r>
              <a:rPr lang="en-US" sz="2000" dirty="0" smtClean="0"/>
              <a:t>CO</a:t>
            </a:r>
            <a:r>
              <a:rPr lang="en-US" sz="2000" dirty="0" smtClean="0">
                <a:latin typeface="Verdana"/>
                <a:ea typeface="Verdana"/>
                <a:cs typeface="Verdana"/>
              </a:rPr>
              <a:t>₂;H₂O; CaO)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780928"/>
            <a:ext cx="2808312" cy="3600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Свойства веществ: 1. Твердые; </a:t>
            </a:r>
            <a:endParaRPr lang="ru-RU" sz="2400" dirty="0" smtClean="0"/>
          </a:p>
          <a:p>
            <a:pPr algn="ctr"/>
            <a:r>
              <a:rPr lang="ru-RU" sz="2400" dirty="0" smtClean="0"/>
              <a:t>2</a:t>
            </a:r>
            <a:r>
              <a:rPr lang="ru-RU" sz="2400" dirty="0"/>
              <a:t>. Имеют высокие t </a:t>
            </a:r>
            <a:r>
              <a:rPr lang="ru-RU" sz="2400" dirty="0" smtClean="0"/>
              <a:t> </a:t>
            </a:r>
            <a:r>
              <a:rPr lang="ru-RU" sz="2400" dirty="0"/>
              <a:t>плавления.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852936"/>
            <a:ext cx="3672408" cy="38164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Свойства </a:t>
            </a:r>
            <a:r>
              <a:rPr lang="ru-RU" sz="2400" dirty="0" smtClean="0"/>
              <a:t>веществ:</a:t>
            </a:r>
          </a:p>
          <a:p>
            <a:pPr algn="ctr"/>
            <a:r>
              <a:rPr lang="ru-RU" sz="2400" dirty="0" smtClean="0"/>
              <a:t>1</a:t>
            </a:r>
            <a:r>
              <a:rPr lang="ru-RU" sz="2400" dirty="0"/>
              <a:t>. При обычных условиях вещества газообразные, жидкие, твердые; </a:t>
            </a:r>
            <a:endParaRPr lang="ru-RU" sz="2400" dirty="0" smtClean="0"/>
          </a:p>
          <a:p>
            <a:pPr algn="ctr"/>
            <a:r>
              <a:rPr lang="ru-RU" sz="2400" dirty="0" smtClean="0"/>
              <a:t>2</a:t>
            </a:r>
            <a:r>
              <a:rPr lang="ru-RU" sz="2400" dirty="0"/>
              <a:t>. Большинство веществ </a:t>
            </a:r>
            <a:r>
              <a:rPr lang="ru-RU" sz="2400" dirty="0" smtClean="0"/>
              <a:t>летучие</a:t>
            </a:r>
            <a:r>
              <a:rPr lang="ru-RU" sz="2400" dirty="0"/>
              <a:t>, т.е. имеют низкие t </a:t>
            </a:r>
            <a:r>
              <a:rPr lang="ru-RU" sz="2400" dirty="0" smtClean="0"/>
              <a:t> </a:t>
            </a:r>
            <a:r>
              <a:rPr lang="ru-RU" sz="2400" dirty="0"/>
              <a:t>кипения и плавления; </a:t>
            </a:r>
            <a:endParaRPr lang="ru-RU" sz="2400" dirty="0" smtClean="0"/>
          </a:p>
          <a:p>
            <a:pPr algn="ctr"/>
            <a:r>
              <a:rPr lang="ru-RU" sz="2400" dirty="0" smtClean="0"/>
              <a:t>3</a:t>
            </a:r>
            <a:r>
              <a:rPr lang="ru-RU" sz="2400" dirty="0"/>
              <a:t>. Растворы и расплавы проводят электрический ток.</a:t>
            </a:r>
          </a:p>
        </p:txBody>
      </p:sp>
    </p:spTree>
    <p:extLst>
      <p:ext uri="{BB962C8B-B14F-4D97-AF65-F5344CB8AC3E}">
        <p14:creationId xmlns:p14="http://schemas.microsoft.com/office/powerpoint/2010/main" val="4199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6768752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Вещества с </a:t>
            </a:r>
            <a:r>
              <a:rPr lang="ru-RU" sz="3200" dirty="0">
                <a:solidFill>
                  <a:srgbClr val="FFFF00"/>
                </a:solidFill>
              </a:rPr>
              <a:t>ИС </a:t>
            </a:r>
            <a:r>
              <a:rPr lang="ru-RU" sz="3200" dirty="0"/>
              <a:t>имеют 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204864"/>
            <a:ext cx="6768752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Ионную кристаллическую решетку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429000"/>
            <a:ext cx="7560840" cy="302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Свойства веществ: </a:t>
            </a:r>
            <a:endParaRPr lang="ru-RU" sz="2800" dirty="0" smtClean="0">
              <a:solidFill>
                <a:srgbClr val="FFFF00"/>
              </a:solidFill>
            </a:endParaRPr>
          </a:p>
          <a:p>
            <a:pPr marL="342900" indent="-342900" algn="ctr">
              <a:buAutoNum type="arabicPeriod"/>
            </a:pPr>
            <a:r>
              <a:rPr lang="ru-RU" sz="2800" dirty="0" smtClean="0"/>
              <a:t>Все </a:t>
            </a:r>
            <a:r>
              <a:rPr lang="ru-RU" sz="2800" dirty="0"/>
              <a:t>вещества при обычных условиях твердые. </a:t>
            </a:r>
            <a:endParaRPr lang="ru-RU" sz="2800" dirty="0" smtClean="0"/>
          </a:p>
          <a:p>
            <a:pPr algn="ctr"/>
            <a:r>
              <a:rPr lang="ru-RU" sz="2800" dirty="0" smtClean="0"/>
              <a:t>2</a:t>
            </a:r>
            <a:r>
              <a:rPr lang="ru-RU" sz="2800" dirty="0"/>
              <a:t>. Имеют высокие температуры кипения и плавления. </a:t>
            </a:r>
            <a:endParaRPr lang="ru-RU" sz="2800" dirty="0" smtClean="0"/>
          </a:p>
          <a:p>
            <a:pPr algn="ctr"/>
            <a:r>
              <a:rPr lang="ru-RU" sz="2800" dirty="0" smtClean="0"/>
              <a:t>3</a:t>
            </a:r>
            <a:r>
              <a:rPr lang="ru-RU" sz="2800" dirty="0"/>
              <a:t>. Расплавы и растворы проводят электрический ток.</a:t>
            </a:r>
          </a:p>
        </p:txBody>
      </p:sp>
    </p:spTree>
    <p:extLst>
      <p:ext uri="{BB962C8B-B14F-4D97-AF65-F5344CB8AC3E}">
        <p14:creationId xmlns:p14="http://schemas.microsoft.com/office/powerpoint/2010/main" val="31267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63585"/>
            <a:ext cx="889248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Сравним заполненную таблицу с эталоном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15226"/>
            <a:ext cx="7848872" cy="578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134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674386"/>
            <a:ext cx="7056784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Код ответов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63351"/>
              </p:ext>
            </p:extLst>
          </p:nvPr>
        </p:nvGraphicFramePr>
        <p:xfrm>
          <a:off x="1259632" y="3068960"/>
          <a:ext cx="6077585" cy="919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647204"/>
                <a:gridCol w="761365"/>
                <a:gridCol w="760730"/>
                <a:gridCol w="760730"/>
                <a:gridCol w="760730"/>
                <a:gridCol w="761365"/>
                <a:gridCol w="7613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вопрос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ответ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</a:rPr>
                        <a:t>в</a:t>
                      </a:r>
                      <a:endParaRPr lang="ru-RU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в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г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в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</a:rPr>
                        <a:t>а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620688"/>
            <a:ext cx="8712968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prstClr val="white"/>
                </a:solidFill>
              </a:rPr>
              <a:t>Проверим тестовое </a:t>
            </a:r>
            <a:r>
              <a:rPr lang="ru-RU" sz="2800" dirty="0">
                <a:solidFill>
                  <a:prstClr val="white"/>
                </a:solidFill>
              </a:rPr>
              <a:t>задание для закрепление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091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20688"/>
            <a:ext cx="612068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Анализ. Рефлексия </a:t>
            </a:r>
            <a:r>
              <a:rPr lang="ru-RU" sz="2800" b="1" dirty="0" smtClean="0"/>
              <a:t>деятельности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424936" cy="41857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«ВЫБЕРИ ВЕРНОЕ УТВЕРЖДЕНИЕ»</a:t>
            </a:r>
            <a:endParaRPr lang="ru-RU" sz="2400" dirty="0"/>
          </a:p>
          <a:p>
            <a:endParaRPr lang="ru-RU" dirty="0" smtClean="0"/>
          </a:p>
          <a:p>
            <a:r>
              <a:rPr lang="ru-RU" sz="2800" b="1" i="1" dirty="0" smtClean="0"/>
              <a:t>1</a:t>
            </a:r>
            <a:r>
              <a:rPr lang="ru-RU" sz="2800" b="1" i="1" dirty="0"/>
              <a:t>) Я сам не смог справиться с затруднением;</a:t>
            </a:r>
          </a:p>
          <a:p>
            <a:r>
              <a:rPr lang="ru-RU" sz="2800" b="1" i="1" dirty="0"/>
              <a:t>2) У меня не было затруднений;</a:t>
            </a:r>
          </a:p>
          <a:p>
            <a:r>
              <a:rPr lang="ru-RU" sz="2800" b="1" i="1" dirty="0"/>
              <a:t>3) Я только слушал предложения других;</a:t>
            </a:r>
          </a:p>
          <a:p>
            <a:r>
              <a:rPr lang="ru-RU" sz="2800" b="1" i="1" dirty="0"/>
              <a:t>4) Я выдвигал идеи….</a:t>
            </a:r>
          </a:p>
          <a:p>
            <a:r>
              <a:rPr lang="ru-RU" sz="2800" b="1" i="1" dirty="0"/>
              <a:t>5) Мне было интересно работать в группе</a:t>
            </a:r>
          </a:p>
          <a:p>
            <a:r>
              <a:rPr lang="ru-RU" sz="2800" b="1" i="1" dirty="0"/>
              <a:t>6) Я самостоятельно изучил тему</a:t>
            </a:r>
          </a:p>
          <a:p>
            <a:r>
              <a:rPr lang="ru-RU" sz="2800" b="1" i="1" dirty="0"/>
              <a:t>7) Я помогал  в вопросах, вызывающих затруднение</a:t>
            </a:r>
          </a:p>
          <a:p>
            <a:r>
              <a:rPr lang="ru-RU" sz="2800" b="1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179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825" y="188640"/>
            <a:ext cx="8714000" cy="1600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                                                                             </a:t>
            </a:r>
            <a:r>
              <a:rPr lang="en-US" sz="1400" b="1" dirty="0" smtClean="0"/>
              <a:t>1</a:t>
            </a:r>
            <a:endParaRPr lang="ru-RU" sz="1400" b="1" dirty="0" smtClean="0"/>
          </a:p>
          <a:p>
            <a:r>
              <a:rPr lang="ru-RU" sz="2000" b="1" dirty="0" smtClean="0"/>
              <a:t>Электронная формула атома водорода – 1</a:t>
            </a:r>
            <a:r>
              <a:rPr lang="en-US" sz="2000" b="1" dirty="0" smtClean="0"/>
              <a:t>S</a:t>
            </a:r>
            <a:r>
              <a:rPr lang="ru-RU" sz="2000" b="1" dirty="0" smtClean="0"/>
              <a:t>. Атомы неустойчивы и не существуют в свободном состоянии.</a:t>
            </a:r>
            <a:endParaRPr lang="en-US" sz="2000" b="1" dirty="0" smtClean="0"/>
          </a:p>
          <a:p>
            <a:r>
              <a:rPr lang="ru-RU" sz="2000" b="1" dirty="0" smtClean="0"/>
              <a:t>В пространстве образование связи между атомами выглядит следующим образом</a:t>
            </a:r>
            <a:endParaRPr lang="ru-RU" sz="2000" b="1" dirty="0"/>
          </a:p>
        </p:txBody>
      </p:sp>
      <p:sp>
        <p:nvSpPr>
          <p:cNvPr id="3" name="Овал 2"/>
          <p:cNvSpPr/>
          <p:nvPr/>
        </p:nvSpPr>
        <p:spPr>
          <a:xfrm>
            <a:off x="729579" y="2487652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+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72664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2488750" y="2492022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+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779912" y="2911315"/>
            <a:ext cx="66478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645535" y="2521299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+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80448" y="2512204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+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1137" y="350100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2408" y="345670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12384" y="206907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1S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14691" y="1884323"/>
            <a:ext cx="42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3584" y="1967559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1S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44" y="178878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415738" y="200008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1S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678210" y="182905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319227" y="3456703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</a:t>
            </a:r>
            <a:r>
              <a:rPr lang="en-US" b="1" dirty="0" smtClean="0">
                <a:latin typeface="Verdana"/>
                <a:ea typeface="Verdana"/>
                <a:cs typeface="Verdana"/>
              </a:rPr>
              <a:t>₂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2825" y="3933056"/>
            <a:ext cx="87196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Перекрывание электронных облаков и есть химическая </a:t>
            </a:r>
            <a:r>
              <a:rPr lang="ru-RU" sz="2400" b="1" dirty="0" smtClean="0"/>
              <a:t>связь. </a:t>
            </a:r>
            <a:r>
              <a:rPr lang="ru-RU" sz="2400" b="1" dirty="0"/>
              <a:t>Молекула водорода прочное соединение.</a:t>
            </a:r>
            <a:endParaRPr lang="ru-RU" sz="2400" b="1" dirty="0" smtClean="0"/>
          </a:p>
          <a:p>
            <a:r>
              <a:rPr lang="ru-RU" sz="2400" b="1" dirty="0" smtClean="0"/>
              <a:t>Химическая связь образуется за счет  сил притяжения между ядром одного атома и электронным облаком другого атома, и силой отталкивания между ядрами. Эти силы равны. </a:t>
            </a:r>
            <a:r>
              <a:rPr lang="ru-RU" sz="2400" b="1" dirty="0" smtClean="0"/>
              <a:t>Их называют межъядерные силы. Молекула </a:t>
            </a:r>
            <a:r>
              <a:rPr lang="ru-RU" sz="2400" b="1" dirty="0" smtClean="0"/>
              <a:t>водорода прочное соединение.</a:t>
            </a:r>
            <a:endParaRPr lang="ru-RU" b="1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1193503" y="2978499"/>
            <a:ext cx="1295247" cy="53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1557161" y="2826996"/>
            <a:ext cx="1295247" cy="58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111094" y="2889968"/>
            <a:ext cx="72655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90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988973"/>
            <a:ext cx="4375942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Типы химической связи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348880"/>
            <a:ext cx="7920880" cy="3108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white"/>
                </a:solidFill>
              </a:rPr>
              <a:t>Различают четыре типа химических связей, в зависимости от механизма взаимодействия электронов</a:t>
            </a:r>
          </a:p>
          <a:p>
            <a:pPr marL="514350" lvl="0" indent="-514350">
              <a:buAutoNum type="arabicPeriod"/>
            </a:pPr>
            <a:r>
              <a:rPr lang="ru-RU" sz="2800" b="1" dirty="0">
                <a:solidFill>
                  <a:srgbClr val="FFFF00"/>
                </a:solidFill>
              </a:rPr>
              <a:t>ковалентную</a:t>
            </a:r>
          </a:p>
          <a:p>
            <a:pPr marL="514350" lvl="0" indent="-514350">
              <a:buAutoNum type="arabicPeriod"/>
            </a:pPr>
            <a:r>
              <a:rPr lang="ru-RU" sz="2800" b="1" dirty="0">
                <a:solidFill>
                  <a:srgbClr val="FFFF00"/>
                </a:solidFill>
              </a:rPr>
              <a:t>ионную</a:t>
            </a:r>
          </a:p>
          <a:p>
            <a:pPr marL="514350" lvl="0" indent="-514350">
              <a:buAutoNum type="arabicPeriod"/>
            </a:pPr>
            <a:r>
              <a:rPr lang="ru-RU" sz="2800" b="1" dirty="0">
                <a:solidFill>
                  <a:srgbClr val="FFFF00"/>
                </a:solidFill>
              </a:rPr>
              <a:t>металлическую</a:t>
            </a:r>
          </a:p>
          <a:p>
            <a:pPr lvl="0"/>
            <a:r>
              <a:rPr lang="ru-RU" sz="2800" b="1" dirty="0">
                <a:solidFill>
                  <a:srgbClr val="FFFF00"/>
                </a:solidFill>
              </a:rPr>
              <a:t>4.  водородную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42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620688"/>
            <a:ext cx="432048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1. Ковалентная связь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16832"/>
            <a:ext cx="8280920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/>
              <a:t>Ковалентная связь это связь, возникающая между атомами за счет образования общих электронных пар. </a:t>
            </a:r>
          </a:p>
          <a:p>
            <a:pPr algn="ctr"/>
            <a:r>
              <a:rPr lang="ru-RU" sz="2800" dirty="0"/>
              <a:t>По степени смещенности общих электронных пар к одному из связанных ими атомов ковалентная связь может быть </a:t>
            </a:r>
            <a:r>
              <a:rPr lang="ru-RU" sz="2800" dirty="0">
                <a:solidFill>
                  <a:srgbClr val="FFFF00"/>
                </a:solidFill>
              </a:rPr>
              <a:t>полярной </a:t>
            </a:r>
            <a:r>
              <a:rPr lang="ru-RU" sz="2800" dirty="0"/>
              <a:t>и </a:t>
            </a:r>
            <a:r>
              <a:rPr lang="ru-RU" sz="2800" dirty="0">
                <a:solidFill>
                  <a:srgbClr val="FFFF00"/>
                </a:solidFill>
              </a:rPr>
              <a:t>неполярной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4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95536" y="620688"/>
                <a:ext cx="8496944" cy="526297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ru-RU" sz="2800" dirty="0">
                    <a:solidFill>
                      <a:srgbClr val="FFFF00"/>
                    </a:solidFill>
                  </a:rPr>
                  <a:t>КНС </a:t>
                </a:r>
                <a:r>
                  <a:rPr lang="ru-RU" sz="2800" dirty="0"/>
                  <a:t>образуют атомы одного и того же химического </a:t>
                </a:r>
                <a:r>
                  <a:rPr lang="ru-RU" sz="2800" dirty="0"/>
                  <a:t>элемента или атомы с одинаковой электроотрицательностью. </a:t>
                </a:r>
              </a:p>
              <a:p>
                <a:pPr algn="ctr"/>
                <a:r>
                  <a:rPr lang="ru-RU" sz="2800" dirty="0">
                    <a:solidFill>
                      <a:srgbClr val="FFFF00"/>
                    </a:solidFill>
                  </a:rPr>
                  <a:t>Механизм </a:t>
                </a:r>
                <a:r>
                  <a:rPr lang="ru-RU" sz="2800" dirty="0">
                    <a:solidFill>
                      <a:srgbClr val="FFFF00"/>
                    </a:solidFill>
                  </a:rPr>
                  <a:t>образования связи. </a:t>
                </a:r>
                <a:endParaRPr lang="ru-RU" sz="2800" dirty="0">
                  <a:solidFill>
                    <a:srgbClr val="FFFF00"/>
                  </a:solidFill>
                </a:endParaRPr>
              </a:p>
              <a:p>
                <a:pPr algn="ctr"/>
                <a:r>
                  <a:rPr lang="ru-RU" sz="2800" dirty="0"/>
                  <a:t>Каждый </a:t>
                </a:r>
                <a:r>
                  <a:rPr lang="ru-RU" sz="2800" dirty="0"/>
                  <a:t>атом неметалла отдает в общее пользование другому атому наружные неспаренные электроны. Образуются общие электронные пары. Электронная пара принадлежит в </a:t>
                </a:r>
                <a:r>
                  <a:rPr lang="ru-RU" sz="2800" dirty="0"/>
                  <a:t>равной мере </a:t>
                </a:r>
                <a:r>
                  <a:rPr lang="ru-RU" sz="2800" dirty="0"/>
                  <a:t>обоим атомам. </a:t>
                </a:r>
                <a:r>
                  <a:rPr lang="ru-RU" sz="2800" dirty="0"/>
                  <a:t> </a:t>
                </a:r>
              </a:p>
              <a:p>
                <a:pPr algn="ctr"/>
                <a:endParaRPr lang="ru-RU" sz="2800" dirty="0"/>
              </a:p>
              <a:p>
                <a:pPr algn="ctr"/>
                <a:r>
                  <a:rPr lang="ru-RU" sz="2800" dirty="0"/>
                  <a:t>Пример </a:t>
                </a:r>
                <a:r>
                  <a:rPr lang="ru-RU" sz="2800" dirty="0"/>
                  <a:t>образования КНС: </a:t>
                </a:r>
                <a:endParaRPr lang="ru-RU" sz="2800" dirty="0"/>
              </a:p>
              <a:p>
                <a:pPr algn="ctr"/>
                <a:endParaRPr lang="ru-RU" sz="2800" dirty="0"/>
              </a:p>
              <a:p>
                <a:pPr algn="ctr"/>
                <a:r>
                  <a:rPr lang="ru-RU" sz="2800" dirty="0"/>
                  <a:t>H </a:t>
                </a:r>
                <a:r>
                  <a:rPr lang="ru-RU" sz="2800" dirty="0"/>
                  <a:t>. + . H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→</m:t>
                    </m:r>
                  </m:oMath>
                </a14:m>
                <a:r>
                  <a:rPr lang="ru-RU" sz="2800" dirty="0"/>
                  <a:t> H </a:t>
                </a:r>
                <a:r>
                  <a:rPr lang="ru-RU" sz="2800" dirty="0"/>
                  <a:t>: H </a:t>
                </a:r>
                <a:r>
                  <a:rPr lang="ru-RU" sz="2800" dirty="0"/>
                  <a:t> или   H-H  H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20688"/>
                <a:ext cx="8496944" cy="5262979"/>
              </a:xfrm>
              <a:prstGeom prst="rect">
                <a:avLst/>
              </a:prstGeom>
              <a:blipFill rotWithShape="1">
                <a:blip r:embed="rId2"/>
                <a:stretch>
                  <a:fillRect t="-923" r="-572" b="-20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907009" y="55143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81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777" y="209999"/>
            <a:ext cx="8496944" cy="63367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КПС</a:t>
            </a:r>
            <a:r>
              <a:rPr lang="ru-RU" sz="2800" dirty="0"/>
              <a:t> образуют атомы разных </a:t>
            </a:r>
            <a:r>
              <a:rPr lang="ru-RU" sz="2800" dirty="0" smtClean="0"/>
              <a:t>химических элементов </a:t>
            </a:r>
            <a:r>
              <a:rPr lang="ru-RU" sz="2800" dirty="0"/>
              <a:t>(с разной </a:t>
            </a:r>
            <a:r>
              <a:rPr lang="ru-RU" sz="2800" dirty="0" smtClean="0"/>
              <a:t>электроотрицательностью). </a:t>
            </a:r>
          </a:p>
          <a:p>
            <a:pPr algn="ctr"/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Механизм образования связи. </a:t>
            </a:r>
          </a:p>
          <a:p>
            <a:pPr algn="ctr"/>
            <a:r>
              <a:rPr lang="ru-RU" sz="2400" dirty="0" smtClean="0"/>
              <a:t>Каждый </a:t>
            </a:r>
            <a:r>
              <a:rPr lang="ru-RU" sz="2400" dirty="0"/>
              <a:t>атом неметалла отдает в общее пользование другому атому свои наружные неспаренные электроны. Образуются общие электронные пары. Общая электронная пара смещена к более электроотрицательному элементу</a:t>
            </a:r>
            <a:r>
              <a:rPr lang="ru-RU" sz="2400" dirty="0" smtClean="0"/>
              <a:t>.</a:t>
            </a:r>
          </a:p>
          <a:p>
            <a:pPr algn="ctr"/>
            <a:endParaRPr lang="ru-RU" sz="2400" dirty="0" smtClean="0"/>
          </a:p>
          <a:p>
            <a:r>
              <a:rPr lang="ru-RU" sz="2400" dirty="0" smtClean="0"/>
              <a:t>Примеры образования связи</a:t>
            </a:r>
          </a:p>
          <a:p>
            <a:r>
              <a:rPr lang="ru-RU" sz="2400" dirty="0" smtClean="0"/>
              <a:t>      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        </a:t>
            </a:r>
            <a:r>
              <a:rPr lang="en-US" sz="2400" dirty="0" smtClean="0"/>
              <a:t>H   </a:t>
            </a:r>
            <a:r>
              <a:rPr lang="ru-RU" sz="2400" dirty="0" smtClean="0"/>
              <a:t>+</a:t>
            </a:r>
            <a:r>
              <a:rPr lang="en-US" sz="2400" dirty="0" smtClean="0"/>
              <a:t>   Cl</a:t>
            </a:r>
            <a:endParaRPr lang="ru-RU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230952" y="5149427"/>
            <a:ext cx="108012" cy="438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27328" y="5276726"/>
            <a:ext cx="160695" cy="4565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60031" y="4839566"/>
            <a:ext cx="376853" cy="4194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30815" y="5199866"/>
            <a:ext cx="135610" cy="4478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60031" y="5733256"/>
            <a:ext cx="304843" cy="2073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16542" y="5276726"/>
            <a:ext cx="914400" cy="6639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85796"/>
            <a:ext cx="42929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739266" y="5242122"/>
            <a:ext cx="511816" cy="5760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523242" y="5271521"/>
            <a:ext cx="216024" cy="5832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: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611430" y="4948068"/>
            <a:ext cx="720079" cy="3468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09375" y="5386138"/>
            <a:ext cx="244269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81108" y="5733256"/>
            <a:ext cx="648071" cy="266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187493" y="5013174"/>
            <a:ext cx="532301" cy="3441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509899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436096" y="5608685"/>
            <a:ext cx="3376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30952" y="4528744"/>
            <a:ext cx="356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Молекула </a:t>
            </a:r>
            <a:r>
              <a:rPr lang="en-US" sz="2400" dirty="0" smtClean="0"/>
              <a:t>HCl </a:t>
            </a:r>
            <a:r>
              <a:rPr lang="ru-RU" sz="2400" dirty="0" smtClean="0"/>
              <a:t>или </a:t>
            </a:r>
            <a:r>
              <a:rPr lang="en-US" sz="2400" dirty="0" smtClean="0"/>
              <a:t>H - Cl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130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64087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ИС</a:t>
            </a:r>
            <a:r>
              <a:rPr lang="ru-RU" sz="2800" dirty="0" smtClean="0"/>
              <a:t> </a:t>
            </a:r>
            <a:r>
              <a:rPr lang="ru-RU" sz="2800" dirty="0"/>
              <a:t>образуется между атомами металлов и неметаллов, т.е. между атомами резко отличающимися друг от друга по электроотрицательности. 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400" dirty="0">
                <a:solidFill>
                  <a:srgbClr val="FFFF00"/>
                </a:solidFill>
              </a:rPr>
              <a:t>Механизм образования связи. </a:t>
            </a:r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dirty="0" smtClean="0"/>
              <a:t>Атом </a:t>
            </a:r>
            <a:r>
              <a:rPr lang="ru-RU" sz="2400" dirty="0"/>
              <a:t>неметалла забирает наружные электроны у атома металла и превращается в анион (отрицательно заряженный ион). Атом металла теряет электроны и превращается в катион (положительно заряженный ион). Ионы связаны электростатическими силами. </a:t>
            </a:r>
            <a:endParaRPr lang="ru-RU" sz="2400" dirty="0" smtClean="0"/>
          </a:p>
          <a:p>
            <a:r>
              <a:rPr lang="ru-RU" sz="2400" dirty="0" smtClean="0"/>
              <a:t>Пример образования: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Na +  Cl </a:t>
            </a:r>
            <a:r>
              <a:rPr lang="ru-RU" sz="2800" dirty="0" smtClean="0">
                <a:latin typeface="Times New Roman"/>
                <a:cs typeface="Times New Roman"/>
              </a:rPr>
              <a:t>→</a:t>
            </a:r>
            <a:r>
              <a:rPr lang="ru-RU" sz="2800" dirty="0" smtClean="0"/>
              <a:t> </a:t>
            </a:r>
            <a:r>
              <a:rPr lang="ru-RU" sz="2800" dirty="0"/>
              <a:t>[ Na ] + [ </a:t>
            </a:r>
            <a:r>
              <a:rPr lang="ru-RU" sz="2800" dirty="0" smtClean="0"/>
              <a:t>: </a:t>
            </a:r>
            <a:r>
              <a:rPr lang="ru-RU" sz="2800" dirty="0"/>
              <a:t>Cl : ] </a:t>
            </a:r>
            <a:r>
              <a:rPr lang="ru-RU" sz="2800" dirty="0" smtClean="0"/>
              <a:t>или Na - </a:t>
            </a:r>
            <a:r>
              <a:rPr lang="ru-RU" sz="2800" dirty="0"/>
              <a:t>Cl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5931276"/>
            <a:ext cx="72008" cy="3060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90603" y="6142929"/>
            <a:ext cx="96583" cy="1666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9" y="5661248"/>
            <a:ext cx="376916" cy="231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5892570"/>
            <a:ext cx="108012" cy="416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5471" y="6277084"/>
            <a:ext cx="440335" cy="2258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5661248"/>
            <a:ext cx="648072" cy="231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82852" y="6294867"/>
            <a:ext cx="914400" cy="3071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5661248"/>
            <a:ext cx="457200" cy="3073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5661248"/>
            <a:ext cx="360040" cy="290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84430" y="476672"/>
            <a:ext cx="4132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2. Ионная связь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4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90972"/>
            <a:ext cx="8424936" cy="62308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Металлическая связь </a:t>
            </a:r>
            <a:r>
              <a:rPr lang="ru-RU" sz="2800" dirty="0"/>
              <a:t>– связь в металлах и сплавах, которую выполняют относительно свободные электроны между ионами металлов в металлической кристаллической решетке. 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/>
              <a:t>М</a:t>
            </a:r>
            <a:r>
              <a:rPr lang="ru-RU" sz="2800" dirty="0" smtClean="0">
                <a:latin typeface="Verdana"/>
                <a:ea typeface="Verdana"/>
                <a:cs typeface="Verdana"/>
              </a:rPr>
              <a:t>⁰</a:t>
            </a:r>
            <a:r>
              <a:rPr lang="ru-RU" sz="2800" dirty="0" smtClean="0"/>
              <a:t>  </a:t>
            </a:r>
            <a:r>
              <a:rPr lang="ru-RU" sz="2800" dirty="0"/>
              <a:t>– </a:t>
            </a:r>
            <a:r>
              <a:rPr lang="ru-RU" sz="2800" dirty="0" err="1"/>
              <a:t>ne</a:t>
            </a:r>
            <a:r>
              <a:rPr lang="ru-RU" sz="2800" dirty="0"/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→</a:t>
            </a:r>
            <a:r>
              <a:rPr lang="ru-RU" sz="2800" dirty="0" smtClean="0"/>
              <a:t>M</a:t>
            </a:r>
            <a:r>
              <a:rPr lang="en-US" sz="2800" dirty="0" smtClean="0">
                <a:latin typeface="Times New Roman"/>
                <a:cs typeface="Times New Roman"/>
              </a:rPr>
              <a:t>ⁿ</a:t>
            </a:r>
            <a:endParaRPr lang="ru-RU" sz="2800" dirty="0"/>
          </a:p>
          <a:p>
            <a:pPr algn="ctr"/>
            <a:r>
              <a:rPr lang="ru-RU" sz="2800" dirty="0" smtClean="0"/>
              <a:t>Свойства </a:t>
            </a:r>
            <a:r>
              <a:rPr lang="ru-RU" sz="2800" dirty="0"/>
              <a:t>веществ: </a:t>
            </a:r>
            <a:endParaRPr lang="ru-RU" sz="2800" dirty="0" smtClean="0"/>
          </a:p>
          <a:p>
            <a:pPr algn="ctr"/>
            <a:r>
              <a:rPr lang="ru-RU" sz="2800" dirty="0" smtClean="0"/>
              <a:t>Твердость</a:t>
            </a:r>
            <a:r>
              <a:rPr lang="ru-RU" sz="2800" dirty="0"/>
              <a:t>, ковкость, электрическая проводимость и теплопроводность, ковкость, пластичность, металлический блеск.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32065" y="3310363"/>
            <a:ext cx="216024" cy="3409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764704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3. Металлическая связь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26642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FF00"/>
                </a:solidFill>
              </a:rPr>
              <a:t>Водородная связь </a:t>
            </a:r>
            <a:r>
              <a:rPr lang="ru-RU" sz="3200" dirty="0"/>
              <a:t>– связь между атомами водорода одной молекулы и сильноотрицательными элементами (O, N, F) другой молекулы. </a:t>
            </a:r>
            <a:endParaRPr lang="ru-RU" sz="32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356992"/>
            <a:ext cx="8352928" cy="2952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Механизм возникновения связи: 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/>
              <a:t>Протон (Н) </a:t>
            </a:r>
            <a:r>
              <a:rPr lang="ru-RU" sz="2800" dirty="0"/>
              <a:t>одной молекулы притягивается </a:t>
            </a:r>
            <a:r>
              <a:rPr lang="ru-RU" sz="2800" dirty="0" smtClean="0"/>
              <a:t>не поделённой </a:t>
            </a:r>
            <a:r>
              <a:rPr lang="ru-RU" sz="2800" dirty="0"/>
              <a:t>электронной парой атома другой молекулы. </a:t>
            </a:r>
            <a:r>
              <a:rPr lang="ru-RU" sz="2800" dirty="0" smtClean="0"/>
              <a:t> </a:t>
            </a:r>
            <a:r>
              <a:rPr lang="ru-RU" sz="2800" dirty="0"/>
              <a:t>Примеры веществ: водородные соединения F, O, </a:t>
            </a:r>
            <a:r>
              <a:rPr lang="ru-RU" sz="2800" dirty="0" smtClean="0"/>
              <a:t>N, спирт, вода.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78373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468</TotalTime>
  <Words>824</Words>
  <Application>Microsoft Office PowerPoint</Application>
  <PresentationFormat>Экран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Natasha</dc:creator>
  <cp:lastModifiedBy>Natasha</cp:lastModifiedBy>
  <cp:revision>48</cp:revision>
  <dcterms:created xsi:type="dcterms:W3CDTF">2016-08-19T13:42:01Z</dcterms:created>
  <dcterms:modified xsi:type="dcterms:W3CDTF">2016-10-02T14:57:22Z</dcterms:modified>
</cp:coreProperties>
</file>