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8" autoAdjust="0"/>
    <p:restoredTop sz="94660"/>
  </p:normalViewPr>
  <p:slideViewPr>
    <p:cSldViewPr>
      <p:cViewPr varScale="1">
        <p:scale>
          <a:sx n="68" d="100"/>
          <a:sy n="68" d="100"/>
        </p:scale>
        <p:origin x="-14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71BBACAB-3EEB-4575-A849-400E6140DCAA}" type="datetimeFigureOut">
              <a:rPr lang="ru-RU" smtClean="0"/>
              <a:pPr/>
              <a:t>12.12.2016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5C0DC3A2-E17E-40AB-B43D-D6D747A101F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1BBACAB-3EEB-4575-A849-400E6140DCAA}" type="datetimeFigureOut">
              <a:rPr lang="ru-RU" smtClean="0"/>
              <a:pPr/>
              <a:t>12.12.2016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C0DC3A2-E17E-40AB-B43D-D6D747A101F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1BBACAB-3EEB-4575-A849-400E6140DCAA}" type="datetimeFigureOut">
              <a:rPr lang="ru-RU" smtClean="0"/>
              <a:pPr/>
              <a:t>12.12.2016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C0DC3A2-E17E-40AB-B43D-D6D747A101F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1BBACAB-3EEB-4575-A849-400E6140DCAA}" type="datetimeFigureOut">
              <a:rPr lang="ru-RU" smtClean="0"/>
              <a:pPr/>
              <a:t>12.12.2016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C0DC3A2-E17E-40AB-B43D-D6D747A101FE}"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1BBACAB-3EEB-4575-A849-400E6140DCAA}" type="datetimeFigureOut">
              <a:rPr lang="ru-RU" smtClean="0"/>
              <a:pPr/>
              <a:t>12.12.2016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C0DC3A2-E17E-40AB-B43D-D6D747A101FE}"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1BBACAB-3EEB-4575-A849-400E6140DCAA}" type="datetimeFigureOut">
              <a:rPr lang="ru-RU" smtClean="0"/>
              <a:pPr/>
              <a:t>12.12.2016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C0DC3A2-E17E-40AB-B43D-D6D747A101FE}"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1BBACAB-3EEB-4575-A849-400E6140DCAA}" type="datetimeFigureOut">
              <a:rPr lang="ru-RU" smtClean="0"/>
              <a:pPr/>
              <a:t>12.12.2016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C0DC3A2-E17E-40AB-B43D-D6D747A101F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71BBACAB-3EEB-4575-A849-400E6140DCAA}" type="datetimeFigureOut">
              <a:rPr lang="ru-RU" smtClean="0"/>
              <a:pPr/>
              <a:t>12.12.2016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C0DC3A2-E17E-40AB-B43D-D6D747A101FE}"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71BBACAB-3EEB-4575-A849-400E6140DCAA}" type="datetimeFigureOut">
              <a:rPr lang="ru-RU" smtClean="0"/>
              <a:pPr/>
              <a:t>12.12.2016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C0DC3A2-E17E-40AB-B43D-D6D747A101F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71BBACAB-3EEB-4575-A849-400E6140DCAA}" type="datetimeFigureOut">
              <a:rPr lang="ru-RU" smtClean="0"/>
              <a:pPr/>
              <a:t>12.12.2016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C0DC3A2-E17E-40AB-B43D-D6D747A101F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71BBACAB-3EEB-4575-A849-400E6140DCAA}" type="datetimeFigureOut">
              <a:rPr lang="ru-RU" smtClean="0"/>
              <a:pPr/>
              <a:t>12.12.2016</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5C0DC3A2-E17E-40AB-B43D-D6D747A101FE}"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1BBACAB-3EEB-4575-A849-400E6140DCAA}" type="datetimeFigureOut">
              <a:rPr lang="ru-RU" smtClean="0"/>
              <a:pPr/>
              <a:t>12.12.2016</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C0DC3A2-E17E-40AB-B43D-D6D747A101F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332656"/>
            <a:ext cx="7772400" cy="1829761"/>
          </a:xfrm>
        </p:spPr>
        <p:txBody>
          <a:bodyPr>
            <a:normAutofit/>
          </a:bodyPr>
          <a:lstStyle/>
          <a:p>
            <a:r>
              <a:rPr lang="ru-RU"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Трансакционный анализ</a:t>
            </a:r>
          </a:p>
        </p:txBody>
      </p:sp>
      <p:sp>
        <p:nvSpPr>
          <p:cNvPr id="3" name="Подзаголовок 2"/>
          <p:cNvSpPr>
            <a:spLocks noGrp="1"/>
          </p:cNvSpPr>
          <p:nvPr>
            <p:ph type="subTitle" idx="1"/>
          </p:nvPr>
        </p:nvSpPr>
        <p:spPr>
          <a:xfrm>
            <a:off x="3491880" y="3717032"/>
            <a:ext cx="5400600" cy="1415728"/>
          </a:xfrm>
        </p:spPr>
        <p:txBody>
          <a:bodyPr>
            <a:noAutofit/>
          </a:bodyPr>
          <a:lstStyle/>
          <a:p>
            <a:r>
              <a:rPr lang="ru-RU" sz="1800" i="1" dirty="0" smtClean="0">
                <a:solidFill>
                  <a:schemeClr val="accent6">
                    <a:lumMod val="50000"/>
                  </a:schemeClr>
                </a:solidFill>
              </a:rPr>
              <a:t>Презентацию разработал </a:t>
            </a:r>
            <a:r>
              <a:rPr lang="ru-RU" sz="1800" i="1" dirty="0" smtClean="0">
                <a:solidFill>
                  <a:schemeClr val="accent6">
                    <a:lumMod val="50000"/>
                  </a:schemeClr>
                </a:solidFill>
              </a:rPr>
              <a:t>преподаватель ГАПОУ МОК им. В. Талалихина г. Москва</a:t>
            </a:r>
          </a:p>
          <a:p>
            <a:endParaRPr lang="ru-RU" sz="1800" i="1" dirty="0" smtClean="0">
              <a:solidFill>
                <a:schemeClr val="accent6">
                  <a:lumMod val="50000"/>
                </a:schemeClr>
              </a:solidFill>
            </a:endParaRPr>
          </a:p>
          <a:p>
            <a:r>
              <a:rPr lang="ru-RU" sz="1800" i="1" dirty="0" smtClean="0">
                <a:solidFill>
                  <a:schemeClr val="accent6">
                    <a:lumMod val="50000"/>
                  </a:schemeClr>
                </a:solidFill>
              </a:rPr>
              <a:t>Васильева </a:t>
            </a:r>
            <a:r>
              <a:rPr lang="ru-RU" sz="1800" i="1" dirty="0" smtClean="0">
                <a:solidFill>
                  <a:schemeClr val="accent6">
                    <a:lumMod val="50000"/>
                  </a:schemeClr>
                </a:solidFill>
              </a:rPr>
              <a:t>Ирина Анатольевна</a:t>
            </a:r>
            <a:endParaRPr lang="ru-RU" sz="1800" i="1" dirty="0" smtClean="0">
              <a:solidFill>
                <a:schemeClr val="accent6">
                  <a:lumMod val="50000"/>
                </a:schemeClr>
              </a:solidFill>
            </a:endParaRPr>
          </a:p>
        </p:txBody>
      </p:sp>
      <p:pic>
        <p:nvPicPr>
          <p:cNvPr id="23556" name="Picture 4" descr="http://s4.live4fun.ru/pictures/s3img_7120701_23349_1.jpg"/>
          <p:cNvPicPr>
            <a:picLocks noChangeAspect="1" noChangeArrowheads="1"/>
          </p:cNvPicPr>
          <p:nvPr/>
        </p:nvPicPr>
        <p:blipFill>
          <a:blip r:embed="rId2" cstate="print"/>
          <a:srcRect/>
          <a:stretch>
            <a:fillRect/>
          </a:stretch>
        </p:blipFill>
        <p:spPr bwMode="auto">
          <a:xfrm>
            <a:off x="539552" y="1484784"/>
            <a:ext cx="3378402" cy="352720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340768"/>
            <a:ext cx="8640960" cy="4525963"/>
          </a:xfrm>
        </p:spPr>
        <p:txBody>
          <a:bodyPr>
            <a:normAutofit/>
          </a:bodyPr>
          <a:lstStyle/>
          <a:p>
            <a:pPr algn="just">
              <a:buNone/>
            </a:pPr>
            <a:r>
              <a:rPr lang="ru-RU" sz="1800" dirty="0" smtClean="0">
                <a:solidFill>
                  <a:srgbClr val="002060"/>
                </a:solidFill>
                <a:latin typeface="Century" pitchFamily="18" charset="0"/>
              </a:rPr>
              <a:t>	       Трансакция — единица общения, т. е. взаимодействие двух или более людей. Единичным актом человеческих взаимоотношений является обмен ходами. Трансакция начинается с </a:t>
            </a:r>
            <a:r>
              <a:rPr lang="ru-RU" sz="1800" dirty="0" err="1" smtClean="0">
                <a:solidFill>
                  <a:srgbClr val="002060"/>
                </a:solidFill>
                <a:latin typeface="Century" pitchFamily="18" charset="0"/>
              </a:rPr>
              <a:t>трансакционного</a:t>
            </a:r>
            <a:r>
              <a:rPr lang="ru-RU" sz="1800" dirty="0" smtClean="0">
                <a:solidFill>
                  <a:srgbClr val="002060"/>
                </a:solidFill>
                <a:latin typeface="Century" pitchFamily="18" charset="0"/>
              </a:rPr>
              <a:t> стимула, или побуждающего хода. Трансакция (</a:t>
            </a:r>
            <a:r>
              <a:rPr lang="ru-RU" sz="1800" dirty="0" err="1" smtClean="0">
                <a:solidFill>
                  <a:srgbClr val="002060"/>
                </a:solidFill>
                <a:latin typeface="Century" pitchFamily="18" charset="0"/>
              </a:rPr>
              <a:t>трансакт</a:t>
            </a:r>
            <a:r>
              <a:rPr lang="ru-RU" sz="1800" dirty="0" smtClean="0">
                <a:solidFill>
                  <a:srgbClr val="002060"/>
                </a:solidFill>
                <a:latin typeface="Century" pitchFamily="18" charset="0"/>
              </a:rPr>
              <a:t>) — обмен действиями. Ответ называется </a:t>
            </a:r>
            <a:r>
              <a:rPr lang="ru-RU" sz="1800" dirty="0" err="1" smtClean="0">
                <a:solidFill>
                  <a:srgbClr val="002060"/>
                </a:solidFill>
                <a:latin typeface="Century" pitchFamily="18" charset="0"/>
              </a:rPr>
              <a:t>трансакционной</a:t>
            </a:r>
            <a:r>
              <a:rPr lang="ru-RU" sz="1800" dirty="0" smtClean="0">
                <a:solidFill>
                  <a:srgbClr val="002060"/>
                </a:solidFill>
                <a:latin typeface="Century" pitchFamily="18" charset="0"/>
              </a:rPr>
              <a:t> реакцией или ответным ходом.</a:t>
            </a:r>
          </a:p>
          <a:p>
            <a:pPr algn="just">
              <a:buNone/>
            </a:pPr>
            <a:r>
              <a:rPr lang="ru-RU" sz="1800" dirty="0" smtClean="0">
                <a:solidFill>
                  <a:srgbClr val="002060"/>
                </a:solidFill>
                <a:latin typeface="Century" pitchFamily="18" charset="0"/>
              </a:rPr>
              <a:t>	       Трансакции могут быть как положительными, доброжелательными, так и отрицательными, недоброжелательными и даже агрессивными.</a:t>
            </a:r>
          </a:p>
          <a:p>
            <a:pPr algn="just">
              <a:buNone/>
            </a:pPr>
            <a:r>
              <a:rPr lang="ru-RU" sz="1800" dirty="0" smtClean="0">
                <a:solidFill>
                  <a:srgbClr val="002060"/>
                </a:solidFill>
                <a:latin typeface="Century" pitchFamily="18" charset="0"/>
              </a:rPr>
              <a:t>	       В </a:t>
            </a:r>
            <a:r>
              <a:rPr lang="ru-RU" sz="1800" dirty="0" err="1" smtClean="0">
                <a:solidFill>
                  <a:srgbClr val="002060"/>
                </a:solidFill>
                <a:latin typeface="Century" pitchFamily="18" charset="0"/>
              </a:rPr>
              <a:t>трансакционном</a:t>
            </a:r>
            <a:r>
              <a:rPr lang="ru-RU" sz="1800" dirty="0" smtClean="0">
                <a:solidFill>
                  <a:srgbClr val="002060"/>
                </a:solidFill>
                <a:latin typeface="Century" pitchFamily="18" charset="0"/>
              </a:rPr>
              <a:t> анализе рассматриваются четыре возможные жизненные позиции, определяющие отношение к себе и к другим:</a:t>
            </a:r>
          </a:p>
          <a:p>
            <a:pPr algn="just">
              <a:buNone/>
            </a:pPr>
            <a:r>
              <a:rPr lang="ru-RU" sz="1800" dirty="0" smtClean="0">
                <a:solidFill>
                  <a:srgbClr val="002060"/>
                </a:solidFill>
                <a:latin typeface="Century" pitchFamily="18" charset="0"/>
              </a:rPr>
              <a:t>    1)         я плохой, ты хороший;</a:t>
            </a:r>
          </a:p>
          <a:p>
            <a:pPr algn="just">
              <a:buNone/>
            </a:pPr>
            <a:r>
              <a:rPr lang="ru-RU" sz="1800" dirty="0" smtClean="0">
                <a:solidFill>
                  <a:srgbClr val="002060"/>
                </a:solidFill>
                <a:latin typeface="Century" pitchFamily="18" charset="0"/>
              </a:rPr>
              <a:t>    2)         я плохой, ты плохой;</a:t>
            </a:r>
          </a:p>
          <a:p>
            <a:pPr algn="just">
              <a:buNone/>
            </a:pPr>
            <a:r>
              <a:rPr lang="ru-RU" sz="1800" dirty="0" smtClean="0">
                <a:solidFill>
                  <a:srgbClr val="002060"/>
                </a:solidFill>
                <a:latin typeface="Century" pitchFamily="18" charset="0"/>
              </a:rPr>
              <a:t>    3)         я хороший, ты плохой;</a:t>
            </a:r>
          </a:p>
          <a:p>
            <a:pPr algn="just">
              <a:buNone/>
            </a:pPr>
            <a:r>
              <a:rPr lang="ru-RU" sz="1800" dirty="0" smtClean="0">
                <a:solidFill>
                  <a:srgbClr val="002060"/>
                </a:solidFill>
                <a:latin typeface="Century" pitchFamily="18" charset="0"/>
              </a:rPr>
              <a:t>    4)         я хороший, ты хороший.</a:t>
            </a:r>
          </a:p>
          <a:p>
            <a:pPr algn="just">
              <a:buNone/>
            </a:pPr>
            <a:endParaRPr lang="ru-RU" sz="1800" dirty="0">
              <a:solidFill>
                <a:srgbClr val="002060"/>
              </a:solidFill>
              <a:latin typeface="Century" pitchFamily="18" charset="0"/>
            </a:endParaRPr>
          </a:p>
        </p:txBody>
      </p:sp>
      <p:sp>
        <p:nvSpPr>
          <p:cNvPr id="3" name="Заголовок 2"/>
          <p:cNvSpPr>
            <a:spLocks noGrp="1"/>
          </p:cNvSpPr>
          <p:nvPr>
            <p:ph type="title"/>
          </p:nvPr>
        </p:nvSpPr>
        <p:spPr>
          <a:xfrm>
            <a:off x="457200" y="274638"/>
            <a:ext cx="8229600" cy="922114"/>
          </a:xfrm>
        </p:spPr>
        <p:txBody>
          <a:bodyPr>
            <a:normAutofit/>
          </a:bodyPr>
          <a:lstStyle/>
          <a:p>
            <a:pPr algn="ctr"/>
            <a:r>
              <a:rPr lang="ru-RU" sz="3600"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Трансакционный анализ</a:t>
            </a:r>
          </a:p>
        </p:txBody>
      </p:sp>
      <p:pic>
        <p:nvPicPr>
          <p:cNvPr id="4" name="Picture 4" descr="http://biz-market.ru/s_images/12399436729324.jpg"/>
          <p:cNvPicPr>
            <a:picLocks noChangeAspect="1" noChangeArrowheads="1"/>
          </p:cNvPicPr>
          <p:nvPr/>
        </p:nvPicPr>
        <p:blipFill>
          <a:blip r:embed="rId2" cstate="print"/>
          <a:srcRect/>
          <a:stretch>
            <a:fillRect/>
          </a:stretch>
        </p:blipFill>
        <p:spPr bwMode="auto">
          <a:xfrm>
            <a:off x="5868144" y="4365104"/>
            <a:ext cx="2906688" cy="21800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620688"/>
            <a:ext cx="8589640" cy="5328591"/>
          </a:xfrm>
        </p:spPr>
        <p:txBody>
          <a:bodyPr>
            <a:normAutofit lnSpcReduction="10000"/>
          </a:bodyPr>
          <a:lstStyle/>
          <a:p>
            <a:pPr algn="just">
              <a:buNone/>
            </a:pPr>
            <a:r>
              <a:rPr lang="ru-RU" sz="1900" dirty="0" smtClean="0">
                <a:solidFill>
                  <a:srgbClr val="002060"/>
                </a:solidFill>
                <a:latin typeface="Century" pitchFamily="18" charset="0"/>
              </a:rPr>
              <a:t>	       Целью анализа трансакций является получение навыка определения, какого рода трансакция имеет место, какое состояние Я ответственно за трансакционный стимул и какое состояние Я партнера откликнулось действием.</a:t>
            </a:r>
          </a:p>
          <a:p>
            <a:pPr algn="just">
              <a:buNone/>
            </a:pPr>
            <a:r>
              <a:rPr lang="ru-RU" sz="1900" dirty="0" smtClean="0">
                <a:solidFill>
                  <a:srgbClr val="002060"/>
                </a:solidFill>
                <a:latin typeface="Century" pitchFamily="18" charset="0"/>
              </a:rPr>
              <a:t>	        Формы </a:t>
            </a:r>
            <a:r>
              <a:rPr lang="ru-RU" sz="1900" dirty="0" err="1" smtClean="0">
                <a:solidFill>
                  <a:srgbClr val="002060"/>
                </a:solidFill>
                <a:latin typeface="Century" pitchFamily="18" charset="0"/>
              </a:rPr>
              <a:t>трансакта</a:t>
            </a:r>
            <a:r>
              <a:rPr lang="ru-RU" sz="1900" dirty="0" smtClean="0">
                <a:solidFill>
                  <a:srgbClr val="002060"/>
                </a:solidFill>
                <a:latin typeface="Century" pitchFamily="18" charset="0"/>
              </a:rPr>
              <a:t>: дополнительные (параллельные), перекрестные (пересекающиеся) и скрытые.</a:t>
            </a:r>
          </a:p>
          <a:p>
            <a:pPr algn="just">
              <a:buNone/>
            </a:pPr>
            <a:r>
              <a:rPr lang="ru-RU" sz="1900" dirty="0" smtClean="0">
                <a:solidFill>
                  <a:srgbClr val="002060"/>
                </a:solidFill>
                <a:latin typeface="Century" pitchFamily="18" charset="0"/>
              </a:rPr>
              <a:t>	        Самыми зрелыми и здоровыми являются дополнительные трансакции, когда стимул, посланный человеком, встречает адекватную, естественную в данной ситуации реакцию.</a:t>
            </a:r>
          </a:p>
          <a:p>
            <a:pPr algn="just">
              <a:buNone/>
            </a:pPr>
            <a:r>
              <a:rPr lang="ru-RU" sz="1900" dirty="0" smtClean="0">
                <a:solidFill>
                  <a:srgbClr val="002060"/>
                </a:solidFill>
                <a:latin typeface="Century" pitchFamily="18" charset="0"/>
              </a:rPr>
              <a:t>	        Основная особенность дополнительных трансакций заключается в том, что векторы взаимодействия параллельны, а следовательно, никогда не пересекаются. Данное правило не зависит ни от природы трансакций, ни от их содержания. Пока трансакции будут сохранять дополнительный (параллельный) характер, правило будет выполняться независимо от того, заняты ли ее участники на производстве обсуждением домашних дел (Родитель—Родитель), решают ли реальную производственную проблему (Взрослый—Взрослый) или просто играют вместе (Ребенок—Ребенок).</a:t>
            </a:r>
          </a:p>
          <a:p>
            <a:pPr algn="just">
              <a:buNone/>
            </a:pPr>
            <a:endParaRPr lang="ru-RU" sz="1900" dirty="0" smtClean="0">
              <a:solidFill>
                <a:srgbClr val="002060"/>
              </a:solidFill>
              <a:latin typeface="Century" pitchFamily="18" charset="0"/>
            </a:endParaRPr>
          </a:p>
          <a:p>
            <a:pPr algn="just">
              <a:buNone/>
            </a:pPr>
            <a:endParaRPr lang="ru-RU" sz="1900" dirty="0" smtClean="0">
              <a:solidFill>
                <a:srgbClr val="002060"/>
              </a:solidFill>
              <a:latin typeface="Century" pitchFamily="18" charset="0"/>
            </a:endParaRP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404664"/>
            <a:ext cx="8517632" cy="4741987"/>
          </a:xfrm>
        </p:spPr>
        <p:txBody>
          <a:bodyPr>
            <a:normAutofit/>
          </a:bodyPr>
          <a:lstStyle/>
          <a:p>
            <a:pPr algn="ctr">
              <a:buNone/>
            </a:pPr>
            <a:r>
              <a:rPr lang="ru-RU" sz="2400" b="1" i="1" dirty="0" smtClean="0">
                <a:solidFill>
                  <a:srgbClr val="C00000"/>
                </a:solidFill>
                <a:latin typeface="Century" pitchFamily="18" charset="0"/>
              </a:rPr>
              <a:t>Примеры</a:t>
            </a:r>
          </a:p>
          <a:p>
            <a:pPr algn="ctr">
              <a:buNone/>
            </a:pPr>
            <a:endParaRPr lang="ru-RU" sz="2400" b="1" i="1" dirty="0" smtClean="0">
              <a:solidFill>
                <a:srgbClr val="C00000"/>
              </a:solidFill>
              <a:latin typeface="Century" pitchFamily="18" charset="0"/>
            </a:endParaRPr>
          </a:p>
          <a:p>
            <a:pPr algn="ctr">
              <a:buNone/>
            </a:pPr>
            <a:endParaRPr lang="ru-RU" sz="2400" b="1" i="1" dirty="0">
              <a:solidFill>
                <a:srgbClr val="C00000"/>
              </a:solidFill>
              <a:latin typeface="Century" pitchFamily="18" charset="0"/>
            </a:endParaRPr>
          </a:p>
        </p:txBody>
      </p:sp>
      <p:pic>
        <p:nvPicPr>
          <p:cNvPr id="23555" name="Picture 3"/>
          <p:cNvPicPr>
            <a:picLocks noChangeAspect="1" noChangeArrowheads="1"/>
          </p:cNvPicPr>
          <p:nvPr/>
        </p:nvPicPr>
        <p:blipFill>
          <a:blip r:embed="rId2" cstate="print"/>
          <a:srcRect/>
          <a:stretch>
            <a:fillRect/>
          </a:stretch>
        </p:blipFill>
        <p:spPr bwMode="auto">
          <a:xfrm>
            <a:off x="467544" y="1268761"/>
            <a:ext cx="2931405" cy="2088232"/>
          </a:xfrm>
          <a:prstGeom prst="rect">
            <a:avLst/>
          </a:prstGeom>
          <a:noFill/>
          <a:ln w="9525">
            <a:noFill/>
            <a:miter lim="800000"/>
            <a:headEnd/>
            <a:tailEnd/>
          </a:ln>
        </p:spPr>
      </p:pic>
      <p:sp>
        <p:nvSpPr>
          <p:cNvPr id="6" name="TextBox 5"/>
          <p:cNvSpPr txBox="1"/>
          <p:nvPr/>
        </p:nvSpPr>
        <p:spPr>
          <a:xfrm>
            <a:off x="179512" y="3356992"/>
            <a:ext cx="4392488" cy="338554"/>
          </a:xfrm>
          <a:prstGeom prst="rect">
            <a:avLst/>
          </a:prstGeom>
          <a:noFill/>
        </p:spPr>
        <p:txBody>
          <a:bodyPr wrap="square" rtlCol="0">
            <a:spAutoFit/>
          </a:bodyPr>
          <a:lstStyle/>
          <a:p>
            <a:r>
              <a:rPr lang="ru-RU" sz="1600" dirty="0" smtClean="0">
                <a:solidFill>
                  <a:srgbClr val="002060"/>
                </a:solidFill>
              </a:rPr>
              <a:t>Руководитель        Подчиненный</a:t>
            </a:r>
            <a:endParaRPr lang="ru-RU" sz="1600" dirty="0">
              <a:solidFill>
                <a:srgbClr val="002060"/>
              </a:solidFill>
            </a:endParaRPr>
          </a:p>
        </p:txBody>
      </p:sp>
      <p:sp>
        <p:nvSpPr>
          <p:cNvPr id="7" name="TextBox 6"/>
          <p:cNvSpPr txBox="1"/>
          <p:nvPr/>
        </p:nvSpPr>
        <p:spPr>
          <a:xfrm>
            <a:off x="1547664" y="908720"/>
            <a:ext cx="380232" cy="461665"/>
          </a:xfrm>
          <a:prstGeom prst="rect">
            <a:avLst/>
          </a:prstGeom>
          <a:noFill/>
        </p:spPr>
        <p:txBody>
          <a:bodyPr wrap="none" rtlCol="0">
            <a:spAutoFit/>
          </a:bodyPr>
          <a:lstStyle/>
          <a:p>
            <a:r>
              <a:rPr lang="ru-RU" sz="2400" b="1" dirty="0" smtClean="0">
                <a:solidFill>
                  <a:srgbClr val="002060"/>
                </a:solidFill>
              </a:rPr>
              <a:t>1</a:t>
            </a:r>
            <a:endParaRPr lang="ru-RU" sz="2400" b="1" dirty="0">
              <a:solidFill>
                <a:srgbClr val="002060"/>
              </a:solidFill>
            </a:endParaRPr>
          </a:p>
        </p:txBody>
      </p:sp>
      <p:sp>
        <p:nvSpPr>
          <p:cNvPr id="13" name="TextBox 12"/>
          <p:cNvSpPr txBox="1"/>
          <p:nvPr/>
        </p:nvSpPr>
        <p:spPr>
          <a:xfrm>
            <a:off x="6660232" y="836712"/>
            <a:ext cx="380232" cy="461665"/>
          </a:xfrm>
          <a:prstGeom prst="rect">
            <a:avLst/>
          </a:prstGeom>
          <a:noFill/>
        </p:spPr>
        <p:txBody>
          <a:bodyPr wrap="none" rtlCol="0">
            <a:spAutoFit/>
          </a:bodyPr>
          <a:lstStyle/>
          <a:p>
            <a:r>
              <a:rPr lang="ru-RU" sz="2400" b="1" dirty="0" smtClean="0">
                <a:solidFill>
                  <a:srgbClr val="002060"/>
                </a:solidFill>
              </a:rPr>
              <a:t>2</a:t>
            </a:r>
            <a:endParaRPr lang="ru-RU" sz="2400" b="1" dirty="0">
              <a:solidFill>
                <a:srgbClr val="002060"/>
              </a:solidFill>
            </a:endParaRPr>
          </a:p>
        </p:txBody>
      </p:sp>
      <p:pic>
        <p:nvPicPr>
          <p:cNvPr id="14" name="Picture 3"/>
          <p:cNvPicPr>
            <a:picLocks noChangeAspect="1" noChangeArrowheads="1"/>
          </p:cNvPicPr>
          <p:nvPr/>
        </p:nvPicPr>
        <p:blipFill>
          <a:blip r:embed="rId3" cstate="print"/>
          <a:srcRect/>
          <a:stretch>
            <a:fillRect/>
          </a:stretch>
        </p:blipFill>
        <p:spPr bwMode="auto">
          <a:xfrm>
            <a:off x="4283968" y="4293096"/>
            <a:ext cx="2088232" cy="1935330"/>
          </a:xfrm>
          <a:prstGeom prst="rect">
            <a:avLst/>
          </a:prstGeom>
          <a:noFill/>
          <a:ln w="9525">
            <a:noFill/>
            <a:miter lim="800000"/>
            <a:headEnd/>
            <a:tailEnd/>
          </a:ln>
        </p:spPr>
      </p:pic>
      <p:sp>
        <p:nvSpPr>
          <p:cNvPr id="15" name="TextBox 14"/>
          <p:cNvSpPr txBox="1"/>
          <p:nvPr/>
        </p:nvSpPr>
        <p:spPr>
          <a:xfrm>
            <a:off x="3635896" y="6237312"/>
            <a:ext cx="4392488" cy="338554"/>
          </a:xfrm>
          <a:prstGeom prst="rect">
            <a:avLst/>
          </a:prstGeom>
          <a:noFill/>
        </p:spPr>
        <p:txBody>
          <a:bodyPr wrap="square" rtlCol="0">
            <a:spAutoFit/>
          </a:bodyPr>
          <a:lstStyle/>
          <a:p>
            <a:r>
              <a:rPr lang="ru-RU" sz="1600" dirty="0" smtClean="0">
                <a:solidFill>
                  <a:srgbClr val="002060"/>
                </a:solidFill>
              </a:rPr>
              <a:t>Руководитель        Подчиненный</a:t>
            </a:r>
            <a:endParaRPr lang="ru-RU" sz="1600" dirty="0">
              <a:solidFill>
                <a:srgbClr val="002060"/>
              </a:solidFill>
            </a:endParaRPr>
          </a:p>
        </p:txBody>
      </p:sp>
      <p:pic>
        <p:nvPicPr>
          <p:cNvPr id="16" name="Picture 6"/>
          <p:cNvPicPr>
            <a:picLocks noChangeAspect="1" noChangeArrowheads="1"/>
          </p:cNvPicPr>
          <p:nvPr/>
        </p:nvPicPr>
        <p:blipFill>
          <a:blip r:embed="rId4" cstate="print"/>
          <a:srcRect/>
          <a:stretch>
            <a:fillRect/>
          </a:stretch>
        </p:blipFill>
        <p:spPr bwMode="auto">
          <a:xfrm>
            <a:off x="4572000" y="1340768"/>
            <a:ext cx="1681978" cy="1904939"/>
          </a:xfrm>
          <a:prstGeom prst="rect">
            <a:avLst/>
          </a:prstGeom>
          <a:noFill/>
          <a:ln w="9525">
            <a:noFill/>
            <a:miter lim="800000"/>
            <a:headEnd/>
            <a:tailEnd/>
          </a:ln>
        </p:spPr>
      </p:pic>
      <p:pic>
        <p:nvPicPr>
          <p:cNvPr id="17" name="Picture 7"/>
          <p:cNvPicPr>
            <a:picLocks noChangeAspect="1" noChangeArrowheads="1"/>
          </p:cNvPicPr>
          <p:nvPr/>
        </p:nvPicPr>
        <p:blipFill>
          <a:blip r:embed="rId5" cstate="print"/>
          <a:srcRect/>
          <a:stretch>
            <a:fillRect/>
          </a:stretch>
        </p:blipFill>
        <p:spPr bwMode="auto">
          <a:xfrm>
            <a:off x="6804248" y="1340768"/>
            <a:ext cx="1944216" cy="1906850"/>
          </a:xfrm>
          <a:prstGeom prst="rect">
            <a:avLst/>
          </a:prstGeom>
          <a:noFill/>
          <a:ln w="9525">
            <a:noFill/>
            <a:miter lim="800000"/>
            <a:headEnd/>
            <a:tailEnd/>
          </a:ln>
        </p:spPr>
      </p:pic>
      <p:sp>
        <p:nvSpPr>
          <p:cNvPr id="18" name="TextBox 17"/>
          <p:cNvSpPr txBox="1"/>
          <p:nvPr/>
        </p:nvSpPr>
        <p:spPr>
          <a:xfrm>
            <a:off x="4355976" y="3356992"/>
            <a:ext cx="4788024" cy="338554"/>
          </a:xfrm>
          <a:prstGeom prst="rect">
            <a:avLst/>
          </a:prstGeom>
          <a:noFill/>
        </p:spPr>
        <p:txBody>
          <a:bodyPr wrap="square" rtlCol="0">
            <a:spAutoFit/>
          </a:bodyPr>
          <a:lstStyle/>
          <a:p>
            <a:r>
              <a:rPr lang="ru-RU" sz="1600" dirty="0" smtClean="0">
                <a:solidFill>
                  <a:srgbClr val="002060"/>
                </a:solidFill>
              </a:rPr>
              <a:t>   </a:t>
            </a:r>
            <a:r>
              <a:rPr lang="ru-RU" sz="1600" dirty="0" err="1" smtClean="0">
                <a:solidFill>
                  <a:srgbClr val="002060"/>
                </a:solidFill>
              </a:rPr>
              <a:t>Подч</a:t>
            </a:r>
            <a:r>
              <a:rPr lang="ru-RU" sz="1600" dirty="0" smtClean="0">
                <a:solidFill>
                  <a:srgbClr val="002060"/>
                </a:solidFill>
              </a:rPr>
              <a:t>.    </a:t>
            </a:r>
            <a:r>
              <a:rPr lang="ru-RU" sz="1600" dirty="0" err="1" smtClean="0">
                <a:solidFill>
                  <a:srgbClr val="002060"/>
                </a:solidFill>
              </a:rPr>
              <a:t>Руковод</a:t>
            </a:r>
            <a:r>
              <a:rPr lang="ru-RU" sz="1600" dirty="0" smtClean="0">
                <a:solidFill>
                  <a:srgbClr val="002060"/>
                </a:solidFill>
              </a:rPr>
              <a:t>.          </a:t>
            </a:r>
            <a:r>
              <a:rPr lang="ru-RU" sz="1600" dirty="0" err="1" smtClean="0">
                <a:solidFill>
                  <a:srgbClr val="002060"/>
                </a:solidFill>
              </a:rPr>
              <a:t>Подч</a:t>
            </a:r>
            <a:r>
              <a:rPr lang="ru-RU" sz="1600" dirty="0" smtClean="0">
                <a:solidFill>
                  <a:srgbClr val="002060"/>
                </a:solidFill>
              </a:rPr>
              <a:t>.    </a:t>
            </a:r>
            <a:r>
              <a:rPr lang="ru-RU" sz="1600" dirty="0" err="1" smtClean="0">
                <a:solidFill>
                  <a:srgbClr val="002060"/>
                </a:solidFill>
              </a:rPr>
              <a:t>Руковод</a:t>
            </a:r>
            <a:r>
              <a:rPr lang="ru-RU" sz="1600" dirty="0" smtClean="0">
                <a:solidFill>
                  <a:srgbClr val="002060"/>
                </a:solidFill>
              </a:rPr>
              <a:t>.</a:t>
            </a:r>
            <a:endParaRPr lang="ru-RU" sz="1600" dirty="0">
              <a:solidFill>
                <a:srgbClr val="002060"/>
              </a:solidFill>
            </a:endParaRPr>
          </a:p>
        </p:txBody>
      </p:sp>
      <p:sp>
        <p:nvSpPr>
          <p:cNvPr id="19" name="TextBox 18"/>
          <p:cNvSpPr txBox="1"/>
          <p:nvPr/>
        </p:nvSpPr>
        <p:spPr>
          <a:xfrm>
            <a:off x="5148064" y="3861048"/>
            <a:ext cx="378630" cy="461665"/>
          </a:xfrm>
          <a:prstGeom prst="rect">
            <a:avLst/>
          </a:prstGeom>
          <a:noFill/>
        </p:spPr>
        <p:txBody>
          <a:bodyPr wrap="none" rtlCol="0">
            <a:spAutoFit/>
          </a:bodyPr>
          <a:lstStyle/>
          <a:p>
            <a:r>
              <a:rPr lang="ru-RU" sz="2400" b="1" dirty="0" smtClean="0">
                <a:solidFill>
                  <a:srgbClr val="002060"/>
                </a:solidFill>
              </a:rPr>
              <a:t>3</a:t>
            </a:r>
            <a:endParaRPr lang="ru-RU" sz="2400" b="1"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476673"/>
            <a:ext cx="8712968" cy="3600400"/>
          </a:xfrm>
        </p:spPr>
        <p:txBody>
          <a:bodyPr>
            <a:normAutofit/>
          </a:bodyPr>
          <a:lstStyle/>
          <a:p>
            <a:pPr algn="just">
              <a:buNone/>
            </a:pPr>
            <a:r>
              <a:rPr lang="ru-RU" sz="1900" dirty="0" smtClean="0">
                <a:solidFill>
                  <a:srgbClr val="002060"/>
                </a:solidFill>
                <a:latin typeface="Century" pitchFamily="18" charset="0"/>
              </a:rPr>
              <a:t>	      Э.Берн первым правилом коммуникации считает следующее: пока трансакции дополнительны, процесс коммуникации будет протекать гладко. Следствием из этого правила является то, что пока трансакции дополнительны, процесс коммуникации может продолжаться неопределенно долго.</a:t>
            </a:r>
          </a:p>
          <a:p>
            <a:pPr algn="just">
              <a:buNone/>
            </a:pPr>
            <a:r>
              <a:rPr lang="ru-RU" sz="1900" dirty="0" smtClean="0">
                <a:solidFill>
                  <a:srgbClr val="002060"/>
                </a:solidFill>
                <a:latin typeface="Century" pitchFamily="18" charset="0"/>
              </a:rPr>
              <a:t>	      Обратное правило: процесс коммуникации прерывается, если происходит то, что мы называем пересекающейся трансакцией.</a:t>
            </a:r>
          </a:p>
          <a:p>
            <a:pPr algn="just">
              <a:buNone/>
            </a:pPr>
            <a:r>
              <a:rPr lang="ru-RU" sz="1900" dirty="0" smtClean="0">
                <a:solidFill>
                  <a:srgbClr val="002060"/>
                </a:solidFill>
                <a:latin typeface="Century" pitchFamily="18" charset="0"/>
              </a:rPr>
              <a:t>	      Пересекающиеся трансакции возникают, когда на определенный стимул следует неадекватная реакция.</a:t>
            </a:r>
          </a:p>
          <a:p>
            <a:pPr algn="ctr">
              <a:buNone/>
            </a:pPr>
            <a:r>
              <a:rPr lang="ru-RU" b="1" i="1" dirty="0" smtClean="0">
                <a:solidFill>
                  <a:srgbClr val="C00000"/>
                </a:solidFill>
                <a:latin typeface="Century" pitchFamily="18" charset="0"/>
              </a:rPr>
              <a:t>Пример</a:t>
            </a:r>
          </a:p>
          <a:p>
            <a:pPr algn="ctr">
              <a:buNone/>
            </a:pPr>
            <a:endParaRPr lang="ru-RU" b="1" i="1" dirty="0">
              <a:solidFill>
                <a:srgbClr val="C00000"/>
              </a:solidFill>
              <a:latin typeface="Century" pitchFamily="18" charset="0"/>
            </a:endParaRPr>
          </a:p>
        </p:txBody>
      </p:sp>
      <p:pic>
        <p:nvPicPr>
          <p:cNvPr id="38914" name="Picture 2" descr="http://cross-club.ru/article/assets/images/Aikido/Ris8.jpg"/>
          <p:cNvPicPr>
            <a:picLocks noChangeAspect="1" noChangeArrowheads="1"/>
          </p:cNvPicPr>
          <p:nvPr/>
        </p:nvPicPr>
        <p:blipFill>
          <a:blip r:embed="rId2" cstate="print"/>
          <a:srcRect/>
          <a:stretch>
            <a:fillRect/>
          </a:stretch>
        </p:blipFill>
        <p:spPr bwMode="auto">
          <a:xfrm>
            <a:off x="683568" y="3717032"/>
            <a:ext cx="2349804" cy="1897064"/>
          </a:xfrm>
          <a:prstGeom prst="rect">
            <a:avLst/>
          </a:prstGeom>
          <a:noFill/>
        </p:spPr>
      </p:pic>
      <p:pic>
        <p:nvPicPr>
          <p:cNvPr id="38916" name="Picture 4" descr="http://do2.gendocs.ru/pars_docs/tw_refs/428/427632/427632_html_6341c081.png"/>
          <p:cNvPicPr>
            <a:picLocks noChangeAspect="1" noChangeArrowheads="1"/>
          </p:cNvPicPr>
          <p:nvPr/>
        </p:nvPicPr>
        <p:blipFill>
          <a:blip r:embed="rId3" cstate="print"/>
          <a:srcRect/>
          <a:stretch>
            <a:fillRect/>
          </a:stretch>
        </p:blipFill>
        <p:spPr bwMode="auto">
          <a:xfrm>
            <a:off x="6084168" y="3861048"/>
            <a:ext cx="2160240" cy="1650398"/>
          </a:xfrm>
          <a:prstGeom prst="rect">
            <a:avLst/>
          </a:prstGeom>
          <a:noFill/>
        </p:spPr>
      </p:pic>
      <p:sp>
        <p:nvSpPr>
          <p:cNvPr id="6" name="TextBox 5"/>
          <p:cNvSpPr txBox="1"/>
          <p:nvPr/>
        </p:nvSpPr>
        <p:spPr>
          <a:xfrm>
            <a:off x="323528" y="5589240"/>
            <a:ext cx="8640960" cy="338554"/>
          </a:xfrm>
          <a:prstGeom prst="rect">
            <a:avLst/>
          </a:prstGeom>
          <a:noFill/>
        </p:spPr>
        <p:txBody>
          <a:bodyPr wrap="square" rtlCol="0">
            <a:spAutoFit/>
          </a:bodyPr>
          <a:lstStyle/>
          <a:p>
            <a:r>
              <a:rPr lang="ru-RU" sz="1600" dirty="0" smtClean="0">
                <a:solidFill>
                  <a:srgbClr val="002060"/>
                </a:solidFill>
              </a:rPr>
              <a:t>Подчиненный      Руководитель                               Подчиненный      Руководитель</a:t>
            </a:r>
            <a:endParaRPr lang="ru-RU" sz="1600"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404664"/>
            <a:ext cx="8640960" cy="4525963"/>
          </a:xfrm>
        </p:spPr>
        <p:txBody>
          <a:bodyPr>
            <a:normAutofit/>
          </a:bodyPr>
          <a:lstStyle/>
          <a:p>
            <a:pPr algn="just">
              <a:buNone/>
            </a:pPr>
            <a:r>
              <a:rPr lang="ru-RU" sz="1800" dirty="0" smtClean="0">
                <a:solidFill>
                  <a:srgbClr val="002060"/>
                </a:solidFill>
                <a:latin typeface="Century" pitchFamily="18" charset="0"/>
              </a:rPr>
              <a:t>	      Простейшими являются дополнительные и пересекающиеся трансакции. Кроме них существуют двухуровневые трансакции — угловые и двойные, при которых один уровень видимый — то, что произносится (Э. Берн называет его социальным), а второй — скрытый, или психологический, — то, что имеется в виду (подтекст). При угловой трансакции стимул направлен, к примеру, от Взрослого к Взрослому, а ответная реакция — от Ребенка к Взрослому или от Ребенка к Ребенку. Скрытые трансакции требуют одновременного участия более чем двух состояний Я. (А) Типичные скрытые трансакции часто возникают в жизни алкоголиков. (Б)</a:t>
            </a:r>
            <a:endParaRPr lang="ru-RU" sz="1800" dirty="0">
              <a:solidFill>
                <a:srgbClr val="002060"/>
              </a:solidFill>
              <a:latin typeface="Century" pitchFamily="18" charset="0"/>
            </a:endParaRPr>
          </a:p>
        </p:txBody>
      </p:sp>
      <p:pic>
        <p:nvPicPr>
          <p:cNvPr id="37889" name="Picture 1"/>
          <p:cNvPicPr>
            <a:picLocks noChangeAspect="1" noChangeArrowheads="1"/>
          </p:cNvPicPr>
          <p:nvPr/>
        </p:nvPicPr>
        <p:blipFill>
          <a:blip r:embed="rId2" cstate="print"/>
          <a:srcRect/>
          <a:stretch>
            <a:fillRect/>
          </a:stretch>
        </p:blipFill>
        <p:spPr bwMode="auto">
          <a:xfrm>
            <a:off x="1403648" y="3429000"/>
            <a:ext cx="2448272" cy="2354923"/>
          </a:xfrm>
          <a:prstGeom prst="rect">
            <a:avLst/>
          </a:prstGeom>
          <a:noFill/>
          <a:ln w="9525">
            <a:noFill/>
            <a:miter lim="800000"/>
            <a:headEnd/>
            <a:tailEnd/>
          </a:ln>
        </p:spPr>
      </p:pic>
      <p:sp>
        <p:nvSpPr>
          <p:cNvPr id="7" name="TextBox 6"/>
          <p:cNvSpPr txBox="1"/>
          <p:nvPr/>
        </p:nvSpPr>
        <p:spPr>
          <a:xfrm>
            <a:off x="2411760" y="5733256"/>
            <a:ext cx="504056" cy="461665"/>
          </a:xfrm>
          <a:prstGeom prst="rect">
            <a:avLst/>
          </a:prstGeom>
          <a:noFill/>
        </p:spPr>
        <p:txBody>
          <a:bodyPr wrap="square" rtlCol="0">
            <a:spAutoFit/>
          </a:bodyPr>
          <a:lstStyle/>
          <a:p>
            <a:r>
              <a:rPr lang="ru-RU" sz="2400" b="1" dirty="0" smtClean="0">
                <a:solidFill>
                  <a:srgbClr val="002060"/>
                </a:solidFill>
              </a:rPr>
              <a:t>А</a:t>
            </a:r>
            <a:endParaRPr lang="ru-RU" sz="2400" b="1" dirty="0">
              <a:solidFill>
                <a:srgbClr val="002060"/>
              </a:solidFill>
            </a:endParaRPr>
          </a:p>
        </p:txBody>
      </p:sp>
      <p:pic>
        <p:nvPicPr>
          <p:cNvPr id="37890" name="Picture 2"/>
          <p:cNvPicPr>
            <a:picLocks noChangeAspect="1" noChangeArrowheads="1"/>
          </p:cNvPicPr>
          <p:nvPr/>
        </p:nvPicPr>
        <p:blipFill>
          <a:blip r:embed="rId3" cstate="print"/>
          <a:srcRect/>
          <a:stretch>
            <a:fillRect/>
          </a:stretch>
        </p:blipFill>
        <p:spPr bwMode="auto">
          <a:xfrm>
            <a:off x="5435414" y="3284984"/>
            <a:ext cx="2616860" cy="2592288"/>
          </a:xfrm>
          <a:prstGeom prst="rect">
            <a:avLst/>
          </a:prstGeom>
          <a:noFill/>
          <a:ln w="9525">
            <a:noFill/>
            <a:miter lim="800000"/>
            <a:headEnd/>
            <a:tailEnd/>
          </a:ln>
        </p:spPr>
      </p:pic>
      <p:sp>
        <p:nvSpPr>
          <p:cNvPr id="9" name="TextBox 8"/>
          <p:cNvSpPr txBox="1"/>
          <p:nvPr/>
        </p:nvSpPr>
        <p:spPr>
          <a:xfrm>
            <a:off x="6516216" y="5733256"/>
            <a:ext cx="432048" cy="461665"/>
          </a:xfrm>
          <a:prstGeom prst="rect">
            <a:avLst/>
          </a:prstGeom>
          <a:noFill/>
        </p:spPr>
        <p:txBody>
          <a:bodyPr wrap="square" rtlCol="0">
            <a:spAutoFit/>
          </a:bodyPr>
          <a:lstStyle/>
          <a:p>
            <a:r>
              <a:rPr lang="ru-RU" sz="2400" b="1" dirty="0" smtClean="0">
                <a:solidFill>
                  <a:srgbClr val="002060"/>
                </a:solidFill>
              </a:rPr>
              <a:t>Б</a:t>
            </a:r>
            <a:endParaRPr lang="ru-RU" sz="2400" b="1"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268761"/>
            <a:ext cx="8640960" cy="2808312"/>
          </a:xfrm>
        </p:spPr>
        <p:txBody>
          <a:bodyPr>
            <a:normAutofit/>
          </a:bodyPr>
          <a:lstStyle/>
          <a:p>
            <a:pPr algn="just">
              <a:buNone/>
            </a:pPr>
            <a:r>
              <a:rPr lang="ru-RU" sz="1800" dirty="0" smtClean="0">
                <a:solidFill>
                  <a:srgbClr val="002060"/>
                </a:solidFill>
                <a:latin typeface="Century" pitchFamily="18" charset="0"/>
              </a:rPr>
              <a:t>	       Психологические игры имеют три обязательных признака:</a:t>
            </a:r>
          </a:p>
          <a:p>
            <a:pPr algn="just">
              <a:buNone/>
            </a:pPr>
            <a:r>
              <a:rPr lang="ru-RU" sz="1800" dirty="0" smtClean="0">
                <a:solidFill>
                  <a:srgbClr val="002060"/>
                </a:solidFill>
                <a:latin typeface="Century" pitchFamily="18" charset="0"/>
              </a:rPr>
              <a:t>	 1) скрытые мотивы, с помощью которых можно манипулировать партнером по игре; 2) благовидность трансакций в социальном плане; 3) выигрыш — «купоны», являющиеся целью игры. Отрицательным моментом является то, что психологические игры препятствуют честным и искренним взаимоотношениям между людьми. Виды негативных психологических игр: игры алкоголиков, несущие саморазрушение; игры убийц, в которых выигрыш — убийство другого человека; деструктивные семейные игры, ведущие к распаду семьи;"</a:t>
            </a:r>
            <a:endParaRPr lang="ru-RU" sz="1800" dirty="0">
              <a:solidFill>
                <a:srgbClr val="002060"/>
              </a:solidFill>
              <a:latin typeface="Century" pitchFamily="18" charset="0"/>
            </a:endParaRPr>
          </a:p>
        </p:txBody>
      </p:sp>
      <p:sp>
        <p:nvSpPr>
          <p:cNvPr id="3" name="Заголовок 2"/>
          <p:cNvSpPr>
            <a:spLocks noGrp="1"/>
          </p:cNvSpPr>
          <p:nvPr>
            <p:ph type="title"/>
          </p:nvPr>
        </p:nvSpPr>
        <p:spPr/>
        <p:txBody>
          <a:bodyPr>
            <a:normAutofit/>
          </a:bodyPr>
          <a:lstStyle/>
          <a:p>
            <a:pPr algn="ctr"/>
            <a:r>
              <a:rPr lang="ru-RU" sz="3600"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Психологические игры</a:t>
            </a:r>
          </a:p>
        </p:txBody>
      </p:sp>
      <p:pic>
        <p:nvPicPr>
          <p:cNvPr id="36866" name="Picture 2" descr="http://www.edu54.ru/sites/default/files/images/2011/05/f509a6a673d41827d5ae8d0f2a57232f3f5a8529.preview.jpg"/>
          <p:cNvPicPr>
            <a:picLocks noChangeAspect="1" noChangeArrowheads="1"/>
          </p:cNvPicPr>
          <p:nvPr/>
        </p:nvPicPr>
        <p:blipFill>
          <a:blip r:embed="rId2" cstate="print"/>
          <a:srcRect/>
          <a:stretch>
            <a:fillRect/>
          </a:stretch>
        </p:blipFill>
        <p:spPr bwMode="auto">
          <a:xfrm>
            <a:off x="5508104" y="3736609"/>
            <a:ext cx="3312368" cy="2644719"/>
          </a:xfrm>
          <a:prstGeom prst="rect">
            <a:avLst/>
          </a:prstGeom>
          <a:ln>
            <a:noFill/>
          </a:ln>
          <a:effectLst>
            <a:softEdge rad="112500"/>
          </a:effectLst>
        </p:spPr>
      </p:pic>
      <p:sp>
        <p:nvSpPr>
          <p:cNvPr id="5" name="Прямоугольник 4"/>
          <p:cNvSpPr/>
          <p:nvPr/>
        </p:nvSpPr>
        <p:spPr>
          <a:xfrm>
            <a:off x="611560" y="3789040"/>
            <a:ext cx="4644008" cy="2308324"/>
          </a:xfrm>
          <a:prstGeom prst="rect">
            <a:avLst/>
          </a:prstGeom>
        </p:spPr>
        <p:txBody>
          <a:bodyPr wrap="square">
            <a:spAutoFit/>
          </a:bodyPr>
          <a:lstStyle/>
          <a:p>
            <a:pPr algn="just">
              <a:buNone/>
            </a:pPr>
            <a:r>
              <a:rPr lang="ru-RU" dirty="0" smtClean="0">
                <a:solidFill>
                  <a:srgbClr val="002060"/>
                </a:solidFill>
                <a:latin typeface="Century" pitchFamily="18" charset="0"/>
              </a:rPr>
              <a:t>игры политиков, в которых выигрыш — власть и сопутствующее собственное благополучие и благополучие семьи, а не декларируемая социально-благовидная цель — всенародное благо. Зачастую игры политиков приобретают зловещую и трагическую форму — войну.</a:t>
            </a:r>
            <a:endParaRPr lang="ru-RU" dirty="0">
              <a:solidFill>
                <a:srgbClr val="002060"/>
              </a:solidFill>
              <a:latin typeface="Century"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340768"/>
            <a:ext cx="8640960" cy="4525963"/>
          </a:xfrm>
        </p:spPr>
        <p:txBody>
          <a:bodyPr>
            <a:normAutofit lnSpcReduction="10000"/>
          </a:bodyPr>
          <a:lstStyle/>
          <a:p>
            <a:pPr algn="just">
              <a:buNone/>
            </a:pPr>
            <a:r>
              <a:rPr lang="ru-RU" sz="1800" dirty="0" smtClean="0">
                <a:solidFill>
                  <a:srgbClr val="002060"/>
                </a:solidFill>
                <a:latin typeface="Century" pitchFamily="18" charset="0"/>
              </a:rPr>
              <a:t>	       Всех людей, по представлению о себе, о жизни, по способам реализации своей жизни, можно разделить на Выигрывающих и Проигрывающих. </a:t>
            </a:r>
          </a:p>
          <a:p>
            <a:pPr algn="just">
              <a:buNone/>
            </a:pPr>
            <a:r>
              <a:rPr lang="ru-RU" sz="1800" dirty="0" smtClean="0">
                <a:solidFill>
                  <a:srgbClr val="002060"/>
                </a:solidFill>
                <a:latin typeface="Century" pitchFamily="18" charset="0"/>
              </a:rPr>
              <a:t>	       Выигрывающий — это человек, способный быть аутентичным (достоверным). Такой человек сознательно разрешает себе быть личностью, реализует свою неповторимую индивидуальность и, не боясь быть независимым, принимает на себя ответственность за собственную судьбу. </a:t>
            </a:r>
          </a:p>
          <a:p>
            <a:pPr algn="just">
              <a:buNone/>
            </a:pPr>
            <a:r>
              <a:rPr lang="ru-RU" sz="1800" dirty="0" smtClean="0">
                <a:solidFill>
                  <a:srgbClr val="002060"/>
                </a:solidFill>
                <a:latin typeface="Century" pitchFamily="18" charset="0"/>
              </a:rPr>
              <a:t>	        Проигрывающие — это безвольные, вечно страдающие, измученные и мучающие других люди. Они не способны к какой-либо страсти и поэтому нестерпимо скучны. Отличительной чертой проигрывающих является то, что они не умеют жить настоящим.</a:t>
            </a:r>
          </a:p>
          <a:p>
            <a:pPr algn="just">
              <a:buNone/>
            </a:pPr>
            <a:r>
              <a:rPr lang="ru-RU" sz="1800" dirty="0" smtClean="0">
                <a:solidFill>
                  <a:srgbClr val="002060"/>
                </a:solidFill>
                <a:latin typeface="Century" pitchFamily="18" charset="0"/>
              </a:rPr>
              <a:t>	        Формирование Выигрывающих и Проигрывающих начинается в раннем детстве, когда от полной зависимости ребенок (подросток) пытается прейти к полной независимости, а затем по мере получения жизненных уроков — к независимости.</a:t>
            </a:r>
          </a:p>
          <a:p>
            <a:pPr algn="just">
              <a:buNone/>
            </a:pPr>
            <a:endParaRPr lang="ru-RU" sz="1800" dirty="0">
              <a:solidFill>
                <a:srgbClr val="002060"/>
              </a:solidFill>
              <a:latin typeface="Century" pitchFamily="18" charset="0"/>
            </a:endParaRPr>
          </a:p>
        </p:txBody>
      </p:sp>
      <p:sp>
        <p:nvSpPr>
          <p:cNvPr id="3" name="Заголовок 2"/>
          <p:cNvSpPr>
            <a:spLocks noGrp="1"/>
          </p:cNvSpPr>
          <p:nvPr>
            <p:ph type="title"/>
          </p:nvPr>
        </p:nvSpPr>
        <p:spPr/>
        <p:txBody>
          <a:bodyPr>
            <a:normAutofit/>
          </a:bodyPr>
          <a:lstStyle/>
          <a:p>
            <a:pPr algn="ctr"/>
            <a:r>
              <a:rPr lang="ru-RU" sz="3600"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Сценарии</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548681"/>
            <a:ext cx="8712968" cy="3744416"/>
          </a:xfrm>
        </p:spPr>
        <p:txBody>
          <a:bodyPr/>
          <a:lstStyle/>
          <a:p>
            <a:pPr algn="just">
              <a:buNone/>
            </a:pPr>
            <a:r>
              <a:rPr lang="ru-RU" sz="1800" dirty="0" smtClean="0">
                <a:solidFill>
                  <a:srgbClr val="002060"/>
                </a:solidFill>
                <a:latin typeface="Century" pitchFamily="18" charset="0"/>
              </a:rPr>
              <a:t>	       Сценарий — это жизненный план личности, драма, чаще всего неосознанная. Сценарий имеет четкие закономерности сценической драмы: завязку, действие, кульминацию и финал.</a:t>
            </a:r>
          </a:p>
          <a:p>
            <a:pPr algn="just">
              <a:buNone/>
            </a:pPr>
            <a:r>
              <a:rPr lang="ru-RU" sz="1800" dirty="0" smtClean="0">
                <a:solidFill>
                  <a:srgbClr val="002060"/>
                </a:solidFill>
                <a:latin typeface="Century" pitchFamily="18" charset="0"/>
              </a:rPr>
              <a:t>	        Различают сценарии Неудачников и Победителей, ловчил и безукоризненно честных, хитрецов и простофиль. Какая роль закладывается в детстве, та и играется во взрослой жизни.</a:t>
            </a:r>
          </a:p>
          <a:p>
            <a:pPr algn="just">
              <a:buNone/>
            </a:pPr>
            <a:r>
              <a:rPr lang="ru-RU" sz="1800" dirty="0" smtClean="0">
                <a:solidFill>
                  <a:srgbClr val="002060"/>
                </a:solidFill>
                <a:latin typeface="Century" pitchFamily="18" charset="0"/>
              </a:rPr>
              <a:t>	        Предписание — это программа, по которой человек стремится к цели. Она закладывается, как правило, в детстве родителями, учителями. Это ответы на вопросы: «Кто ты?», «На что способен?», «Каким должен быть?», «Как этого достичь?». Ответы зависят от полученного воспитания.</a:t>
            </a:r>
          </a:p>
          <a:p>
            <a:pPr algn="just">
              <a:buNone/>
            </a:pPr>
            <a:endParaRPr lang="ru-RU" sz="1800" dirty="0" smtClean="0">
              <a:solidFill>
                <a:srgbClr val="002060"/>
              </a:solidFill>
              <a:latin typeface="Century" pitchFamily="18" charset="0"/>
            </a:endParaRPr>
          </a:p>
          <a:p>
            <a:endParaRPr lang="ru-RU" dirty="0"/>
          </a:p>
        </p:txBody>
      </p:sp>
      <p:pic>
        <p:nvPicPr>
          <p:cNvPr id="34818" name="Picture 2" descr="http://f.doctor.kz/news/014/500/neud.jpg"/>
          <p:cNvPicPr>
            <a:picLocks noChangeAspect="1" noChangeArrowheads="1"/>
          </p:cNvPicPr>
          <p:nvPr/>
        </p:nvPicPr>
        <p:blipFill>
          <a:blip r:embed="rId2" cstate="print"/>
          <a:srcRect/>
          <a:stretch>
            <a:fillRect/>
          </a:stretch>
        </p:blipFill>
        <p:spPr bwMode="auto">
          <a:xfrm>
            <a:off x="2843808" y="3789040"/>
            <a:ext cx="5810250" cy="2857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404665"/>
            <a:ext cx="8568952" cy="2232248"/>
          </a:xfrm>
        </p:spPr>
        <p:txBody>
          <a:bodyPr>
            <a:normAutofit/>
          </a:bodyPr>
          <a:lstStyle/>
          <a:p>
            <a:pPr algn="just">
              <a:buNone/>
            </a:pPr>
            <a:r>
              <a:rPr lang="ru-RU" sz="1900" dirty="0" smtClean="0">
                <a:solidFill>
                  <a:srgbClr val="002060"/>
                </a:solidFill>
                <a:latin typeface="Century" pitchFamily="18" charset="0"/>
              </a:rPr>
              <a:t>	       Свойство пользоваться излюбленной эмоцией Э.Берн назвал </a:t>
            </a:r>
            <a:r>
              <a:rPr lang="ru-RU" sz="1900" dirty="0" err="1" smtClean="0">
                <a:solidFill>
                  <a:srgbClr val="002060"/>
                </a:solidFill>
                <a:latin typeface="Century" pitchFamily="18" charset="0"/>
              </a:rPr>
              <a:t>трансакционным</a:t>
            </a:r>
            <a:r>
              <a:rPr lang="ru-RU" sz="1900" dirty="0" smtClean="0">
                <a:solidFill>
                  <a:srgbClr val="002060"/>
                </a:solidFill>
                <a:latin typeface="Century" pitchFamily="18" charset="0"/>
              </a:rPr>
              <a:t> рэкетом. Валюта </a:t>
            </a:r>
            <a:r>
              <a:rPr lang="ru-RU" sz="1900" dirty="0" err="1" smtClean="0">
                <a:solidFill>
                  <a:srgbClr val="002060"/>
                </a:solidFill>
                <a:latin typeface="Century" pitchFamily="18" charset="0"/>
              </a:rPr>
              <a:t>трансакционного</a:t>
            </a:r>
            <a:r>
              <a:rPr lang="ru-RU" sz="1900" dirty="0" smtClean="0">
                <a:solidFill>
                  <a:srgbClr val="002060"/>
                </a:solidFill>
                <a:latin typeface="Century" pitchFamily="18" charset="0"/>
              </a:rPr>
              <a:t> рэкета — психологические купоны.</a:t>
            </a:r>
          </a:p>
          <a:p>
            <a:pPr algn="just">
              <a:buNone/>
            </a:pPr>
            <a:r>
              <a:rPr lang="ru-RU" sz="1900" dirty="0" smtClean="0">
                <a:solidFill>
                  <a:srgbClr val="002060"/>
                </a:solidFill>
                <a:latin typeface="Century" pitchFamily="18" charset="0"/>
              </a:rPr>
              <a:t>	       Психологические купоны — архаические чувства, собираемые детским состоянием Я для манипулирования другими и получения выигрыша. Различают купоны:</a:t>
            </a:r>
            <a:endParaRPr lang="ru-RU" dirty="0"/>
          </a:p>
        </p:txBody>
      </p:sp>
      <p:sp>
        <p:nvSpPr>
          <p:cNvPr id="4" name="Прямоугольник 3"/>
          <p:cNvSpPr/>
          <p:nvPr/>
        </p:nvSpPr>
        <p:spPr>
          <a:xfrm>
            <a:off x="683568" y="2204864"/>
            <a:ext cx="5616624" cy="2308324"/>
          </a:xfrm>
          <a:prstGeom prst="rect">
            <a:avLst/>
          </a:prstGeom>
        </p:spPr>
        <p:txBody>
          <a:bodyPr wrap="square">
            <a:spAutoFit/>
          </a:bodyPr>
          <a:lstStyle/>
          <a:p>
            <a:pPr>
              <a:buNone/>
            </a:pPr>
            <a:r>
              <a:rPr lang="ru-RU" b="1" dirty="0" smtClean="0">
                <a:solidFill>
                  <a:schemeClr val="tx1">
                    <a:lumMod val="50000"/>
                    <a:lumOff val="50000"/>
                  </a:schemeClr>
                </a:solidFill>
                <a:latin typeface="Century" pitchFamily="18" charset="0"/>
              </a:rPr>
              <a:t>серые</a:t>
            </a:r>
            <a:r>
              <a:rPr lang="ru-RU" dirty="0" smtClean="0">
                <a:solidFill>
                  <a:srgbClr val="002060"/>
                </a:solidFill>
                <a:latin typeface="Century" pitchFamily="18" charset="0"/>
              </a:rPr>
              <a:t> — неполноценность; </a:t>
            </a:r>
          </a:p>
          <a:p>
            <a:pPr>
              <a:buNone/>
            </a:pPr>
            <a:r>
              <a:rPr lang="ru-RU" b="1" dirty="0" err="1" smtClean="0">
                <a:solidFill>
                  <a:schemeClr val="bg2">
                    <a:lumMod val="50000"/>
                  </a:schemeClr>
                </a:solidFill>
                <a:latin typeface="Century" pitchFamily="18" charset="0"/>
              </a:rPr>
              <a:t>голубые</a:t>
            </a:r>
            <a:r>
              <a:rPr lang="ru-RU" dirty="0" smtClean="0">
                <a:solidFill>
                  <a:srgbClr val="002060"/>
                </a:solidFill>
                <a:latin typeface="Century" pitchFamily="18" charset="0"/>
              </a:rPr>
              <a:t> — депрессия; </a:t>
            </a:r>
          </a:p>
          <a:p>
            <a:pPr>
              <a:buNone/>
            </a:pPr>
            <a:r>
              <a:rPr lang="ru-RU" b="1" dirty="0" smtClean="0">
                <a:solidFill>
                  <a:srgbClr val="FF0000"/>
                </a:solidFill>
                <a:latin typeface="Century" pitchFamily="18" charset="0"/>
              </a:rPr>
              <a:t>красные</a:t>
            </a:r>
            <a:r>
              <a:rPr lang="ru-RU" dirty="0" smtClean="0">
                <a:solidFill>
                  <a:srgbClr val="002060"/>
                </a:solidFill>
                <a:latin typeface="Century" pitchFamily="18" charset="0"/>
              </a:rPr>
              <a:t> — гнев, неприязнь; </a:t>
            </a:r>
          </a:p>
          <a:p>
            <a:pPr>
              <a:buNone/>
            </a:pPr>
            <a:r>
              <a:rPr lang="ru-RU" b="1" dirty="0" smtClean="0">
                <a:solidFill>
                  <a:schemeClr val="accent3">
                    <a:lumMod val="50000"/>
                  </a:schemeClr>
                </a:solidFill>
                <a:latin typeface="Century" pitchFamily="18" charset="0"/>
              </a:rPr>
              <a:t>коричневые</a:t>
            </a:r>
            <a:r>
              <a:rPr lang="ru-RU" dirty="0" smtClean="0">
                <a:solidFill>
                  <a:srgbClr val="002060"/>
                </a:solidFill>
                <a:latin typeface="Century" pitchFamily="18" charset="0"/>
              </a:rPr>
              <a:t> — повышенная раздражительность, подозрительность, склонность к ипохондрическим образованиям; </a:t>
            </a:r>
          </a:p>
          <a:p>
            <a:pPr>
              <a:buNone/>
            </a:pPr>
            <a:r>
              <a:rPr lang="ru-RU" b="1" dirty="0" smtClean="0">
                <a:solidFill>
                  <a:schemeClr val="accent3"/>
                </a:solidFill>
                <a:latin typeface="Century" pitchFamily="18" charset="0"/>
              </a:rPr>
              <a:t>золотые</a:t>
            </a:r>
            <a:r>
              <a:rPr lang="ru-RU" dirty="0" smtClean="0">
                <a:solidFill>
                  <a:srgbClr val="002060"/>
                </a:solidFill>
                <a:latin typeface="Century" pitchFamily="18" charset="0"/>
              </a:rPr>
              <a:t> — радость, доброжелательность, искренность; белые — безгрешность.</a:t>
            </a:r>
          </a:p>
        </p:txBody>
      </p:sp>
      <p:pic>
        <p:nvPicPr>
          <p:cNvPr id="33796" name="Picture 4" descr="http://skidki.kg.homecredit.ru/img/offer/page_main/053/506_1.png"/>
          <p:cNvPicPr>
            <a:picLocks noChangeAspect="1" noChangeArrowheads="1"/>
          </p:cNvPicPr>
          <p:nvPr/>
        </p:nvPicPr>
        <p:blipFill>
          <a:blip r:embed="rId2" cstate="print"/>
          <a:srcRect/>
          <a:stretch>
            <a:fillRect/>
          </a:stretch>
        </p:blipFill>
        <p:spPr bwMode="auto">
          <a:xfrm>
            <a:off x="5508104" y="4149080"/>
            <a:ext cx="3419872" cy="25025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512" y="332657"/>
            <a:ext cx="8712968" cy="2376264"/>
          </a:xfrm>
        </p:spPr>
        <p:txBody>
          <a:bodyPr>
            <a:normAutofit/>
          </a:bodyPr>
          <a:lstStyle/>
          <a:p>
            <a:pPr algn="just">
              <a:buNone/>
            </a:pPr>
            <a:r>
              <a:rPr lang="ru-RU" sz="2000" dirty="0" smtClean="0">
                <a:solidFill>
                  <a:srgbClr val="002060"/>
                </a:solidFill>
                <a:latin typeface="Century" pitchFamily="18" charset="0"/>
              </a:rPr>
              <a:t>		Таким образом, личность, получив «набор» информации (переживания), приняв решение и заняв определенные психологические позиции, готова к исполнению своего жизненного сценария. Но для полноценной жизненной драмы необходимы другие участники, которыми личность могла бы манипулировать.</a:t>
            </a:r>
          </a:p>
          <a:p>
            <a:pPr algn="just">
              <a:buNone/>
            </a:pPr>
            <a:r>
              <a:rPr lang="ru-RU" sz="2000" dirty="0" smtClean="0">
                <a:solidFill>
                  <a:srgbClr val="002060"/>
                </a:solidFill>
                <a:latin typeface="Century" pitchFamily="18" charset="0"/>
              </a:rPr>
              <a:t>	</a:t>
            </a:r>
          </a:p>
          <a:p>
            <a:pPr algn="just"/>
            <a:endParaRPr lang="ru-RU" sz="2000" dirty="0">
              <a:solidFill>
                <a:srgbClr val="002060"/>
              </a:solidFill>
            </a:endParaRPr>
          </a:p>
        </p:txBody>
      </p:sp>
      <p:pic>
        <p:nvPicPr>
          <p:cNvPr id="32770" name="Picture 2" descr="http://forum.kerch.com.ua/fetch/e/6/e63d62cb43ec395f875a12b36a201caf.jpg"/>
          <p:cNvPicPr>
            <a:picLocks noChangeAspect="1" noChangeArrowheads="1"/>
          </p:cNvPicPr>
          <p:nvPr/>
        </p:nvPicPr>
        <p:blipFill>
          <a:blip r:embed="rId2" cstate="print"/>
          <a:srcRect/>
          <a:stretch>
            <a:fillRect/>
          </a:stretch>
        </p:blipFill>
        <p:spPr bwMode="auto">
          <a:xfrm>
            <a:off x="5508104" y="2132856"/>
            <a:ext cx="2952326" cy="4283558"/>
          </a:xfrm>
          <a:prstGeom prst="rect">
            <a:avLst/>
          </a:prstGeom>
          <a:noFill/>
        </p:spPr>
      </p:pic>
      <p:sp>
        <p:nvSpPr>
          <p:cNvPr id="5" name="Прямоугольник 4"/>
          <p:cNvSpPr/>
          <p:nvPr/>
        </p:nvSpPr>
        <p:spPr>
          <a:xfrm>
            <a:off x="539552" y="2204864"/>
            <a:ext cx="4896544" cy="1631216"/>
          </a:xfrm>
          <a:prstGeom prst="rect">
            <a:avLst/>
          </a:prstGeom>
        </p:spPr>
        <p:txBody>
          <a:bodyPr wrap="square">
            <a:spAutoFit/>
          </a:bodyPr>
          <a:lstStyle/>
          <a:p>
            <a:pPr algn="just"/>
            <a:r>
              <a:rPr lang="ru-RU" sz="2000" dirty="0" smtClean="0">
                <a:solidFill>
                  <a:srgbClr val="002060"/>
                </a:solidFill>
                <a:latin typeface="Century" pitchFamily="18" charset="0"/>
              </a:rPr>
              <a:t>        Цель </a:t>
            </a:r>
            <a:r>
              <a:rPr lang="ru-RU" sz="2000" dirty="0" err="1" smtClean="0">
                <a:solidFill>
                  <a:srgbClr val="002060"/>
                </a:solidFill>
                <a:latin typeface="Century" pitchFamily="18" charset="0"/>
              </a:rPr>
              <a:t>трансакционного</a:t>
            </a:r>
            <a:r>
              <a:rPr lang="ru-RU" sz="2000" dirty="0" smtClean="0">
                <a:solidFill>
                  <a:srgbClr val="002060"/>
                </a:solidFill>
                <a:latin typeface="Century" pitchFamily="18" charset="0"/>
              </a:rPr>
              <a:t> анализа — сформировать у человека взрослую этическую позицию, научить их стать Выигрывающими, ответственными за себя, за всех и за все.</a:t>
            </a:r>
            <a:endParaRPr lang="ru-RU" sz="2000" dirty="0"/>
          </a:p>
        </p:txBody>
      </p:sp>
      <p:pic>
        <p:nvPicPr>
          <p:cNvPr id="32772" name="Picture 4" descr="http://navidesalehin.ir/upload/5/FWBOX.gif"/>
          <p:cNvPicPr>
            <a:picLocks noChangeAspect="1" noChangeArrowheads="1" noCrop="1"/>
          </p:cNvPicPr>
          <p:nvPr/>
        </p:nvPicPr>
        <p:blipFill>
          <a:blip r:embed="rId3" cstate="print"/>
          <a:srcRect/>
          <a:stretch>
            <a:fillRect/>
          </a:stretch>
        </p:blipFill>
        <p:spPr bwMode="auto">
          <a:xfrm>
            <a:off x="1472579" y="3789040"/>
            <a:ext cx="4650978" cy="237626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196752"/>
            <a:ext cx="6120680" cy="3603856"/>
          </a:xfrm>
        </p:spPr>
        <p:txBody>
          <a:bodyPr>
            <a:normAutofit/>
          </a:bodyPr>
          <a:lstStyle/>
          <a:p>
            <a:pPr algn="just">
              <a:buNone/>
            </a:pPr>
            <a:r>
              <a:rPr lang="ru-RU" sz="1800" dirty="0" smtClean="0">
                <a:solidFill>
                  <a:srgbClr val="002060"/>
                </a:solidFill>
                <a:latin typeface="Century" pitchFamily="18" charset="0"/>
              </a:rPr>
              <a:t>	         </a:t>
            </a:r>
            <a:r>
              <a:rPr lang="ru-RU" sz="1800" dirty="0" err="1" smtClean="0">
                <a:solidFill>
                  <a:srgbClr val="002060"/>
                </a:solidFill>
                <a:latin typeface="Century" pitchFamily="18" charset="0"/>
              </a:rPr>
              <a:t>Трансактный</a:t>
            </a:r>
            <a:r>
              <a:rPr lang="ru-RU" sz="1800" dirty="0" smtClean="0">
                <a:solidFill>
                  <a:srgbClr val="002060"/>
                </a:solidFill>
                <a:latin typeface="Century" pitchFamily="18" charset="0"/>
              </a:rPr>
              <a:t>, или </a:t>
            </a:r>
            <a:r>
              <a:rPr lang="ru-RU" sz="1800" dirty="0" err="1" smtClean="0">
                <a:solidFill>
                  <a:srgbClr val="002060"/>
                </a:solidFill>
                <a:latin typeface="Century" pitchFamily="18" charset="0"/>
              </a:rPr>
              <a:t>трансакционный</a:t>
            </a:r>
            <a:r>
              <a:rPr lang="ru-RU" sz="1800" dirty="0" smtClean="0">
                <a:solidFill>
                  <a:srgbClr val="002060"/>
                </a:solidFill>
                <a:latin typeface="Century" pitchFamily="18" charset="0"/>
              </a:rPr>
              <a:t> (</a:t>
            </a:r>
            <a:r>
              <a:rPr lang="ru-RU" sz="1800" dirty="0" err="1" smtClean="0">
                <a:solidFill>
                  <a:srgbClr val="002060"/>
                </a:solidFill>
                <a:latin typeface="Century" pitchFamily="18" charset="0"/>
              </a:rPr>
              <a:t>transactional</a:t>
            </a:r>
            <a:r>
              <a:rPr lang="ru-RU" sz="1800" dirty="0" smtClean="0">
                <a:solidFill>
                  <a:srgbClr val="002060"/>
                </a:solidFill>
                <a:latin typeface="Century" pitchFamily="18" charset="0"/>
              </a:rPr>
              <a:t>), анализ — система групповой психотерапии, в которой взаимодействие индивидов анализируется с точки зрения трех основных состояний Я.</a:t>
            </a:r>
          </a:p>
          <a:p>
            <a:pPr algn="just">
              <a:buNone/>
            </a:pPr>
            <a:r>
              <a:rPr lang="ru-RU" sz="1800" dirty="0" smtClean="0">
                <a:solidFill>
                  <a:srgbClr val="002060"/>
                </a:solidFill>
                <a:latin typeface="Century" pitchFamily="18" charset="0"/>
              </a:rPr>
              <a:t>	         Основателем этого направления в психологии и психотерапии является американский психолог и психиатр Эрик Берн, который разработал его в 50-е гг. XX в. Э.Берн выделил предмет исследования и наблюдения — человеческое поведение. </a:t>
            </a:r>
          </a:p>
          <a:p>
            <a:endParaRPr lang="ru-RU" dirty="0"/>
          </a:p>
        </p:txBody>
      </p:sp>
      <p:sp>
        <p:nvSpPr>
          <p:cNvPr id="3" name="Заголовок 2"/>
          <p:cNvSpPr>
            <a:spLocks noGrp="1"/>
          </p:cNvSpPr>
          <p:nvPr>
            <p:ph type="title"/>
          </p:nvPr>
        </p:nvSpPr>
        <p:spPr>
          <a:xfrm>
            <a:off x="467544" y="332656"/>
            <a:ext cx="8229600" cy="868958"/>
          </a:xfrm>
        </p:spPr>
        <p:txBody>
          <a:bodyPr>
            <a:normAutofit/>
          </a:bodyPr>
          <a:lstStyle/>
          <a:p>
            <a:pPr algn="ctr"/>
            <a:r>
              <a:rPr lang="ru-RU" sz="4000" i="1"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Введение</a:t>
            </a:r>
          </a:p>
        </p:txBody>
      </p:sp>
      <p:pic>
        <p:nvPicPr>
          <p:cNvPr id="1026" name="Picture 2"/>
          <p:cNvPicPr>
            <a:picLocks noChangeAspect="1" noChangeArrowheads="1"/>
          </p:cNvPicPr>
          <p:nvPr/>
        </p:nvPicPr>
        <p:blipFill>
          <a:blip r:embed="rId2" cstate="print"/>
          <a:srcRect/>
          <a:stretch>
            <a:fillRect/>
          </a:stretch>
        </p:blipFill>
        <p:spPr bwMode="auto">
          <a:xfrm>
            <a:off x="6444208" y="1268760"/>
            <a:ext cx="2509823" cy="3024336"/>
          </a:xfrm>
          <a:prstGeom prst="rect">
            <a:avLst/>
          </a:prstGeom>
          <a:noFill/>
          <a:ln w="9525">
            <a:noFill/>
            <a:miter lim="800000"/>
            <a:headEnd/>
            <a:tailEnd/>
          </a:ln>
        </p:spPr>
      </p:pic>
      <p:sp>
        <p:nvSpPr>
          <p:cNvPr id="5" name="Прямоугольник 4"/>
          <p:cNvSpPr/>
          <p:nvPr/>
        </p:nvSpPr>
        <p:spPr>
          <a:xfrm>
            <a:off x="395536" y="4293096"/>
            <a:ext cx="8424936" cy="1754326"/>
          </a:xfrm>
          <a:prstGeom prst="rect">
            <a:avLst/>
          </a:prstGeom>
        </p:spPr>
        <p:txBody>
          <a:bodyPr wrap="square">
            <a:spAutoFit/>
          </a:bodyPr>
          <a:lstStyle/>
          <a:p>
            <a:pPr algn="just"/>
            <a:r>
              <a:rPr lang="ru-RU" dirty="0" smtClean="0">
                <a:solidFill>
                  <a:srgbClr val="002060"/>
                </a:solidFill>
                <a:latin typeface="Century" pitchFamily="18" charset="0"/>
              </a:rPr>
              <a:t>         Э.Берн считал, что каждый человек имеет свой жизненный сценарий, модель которого намечается в ранние детские годы. Люди вырастают, но в соответствии со своим жизненным сценарием продолжают играть в различные игры. Вся жизнь человечества заполнена играми. По мнению Э.Берна, самой страшной игрой является война.</a:t>
            </a:r>
            <a:endParaRPr lang="ru-RU" dirty="0">
              <a:solidFill>
                <a:srgbClr val="002060"/>
              </a:solidFill>
              <a:latin typeface="Century"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1.maminklub.lv/cache/66/54/6654e726d4372fab9172293ef682a003.jpg"/>
          <p:cNvPicPr>
            <a:picLocks noChangeAspect="1" noChangeArrowheads="1"/>
          </p:cNvPicPr>
          <p:nvPr/>
        </p:nvPicPr>
        <p:blipFill>
          <a:blip r:embed="rId2" cstate="print"/>
          <a:srcRect/>
          <a:stretch>
            <a:fillRect/>
          </a:stretch>
        </p:blipFill>
        <p:spPr bwMode="auto">
          <a:xfrm>
            <a:off x="1619672" y="836712"/>
            <a:ext cx="6153150" cy="47720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512" y="332656"/>
            <a:ext cx="8712968" cy="3816424"/>
          </a:xfrm>
        </p:spPr>
        <p:txBody>
          <a:bodyPr>
            <a:normAutofit lnSpcReduction="10000"/>
          </a:bodyPr>
          <a:lstStyle/>
          <a:p>
            <a:pPr algn="just">
              <a:buNone/>
            </a:pPr>
            <a:r>
              <a:rPr lang="ru-RU" sz="1900" dirty="0" smtClean="0">
                <a:solidFill>
                  <a:srgbClr val="002060"/>
                </a:solidFill>
                <a:latin typeface="Century" pitchFamily="18" charset="0"/>
              </a:rPr>
              <a:t>            Метод, созданный Э.Берном, делится на несколько этапов:</a:t>
            </a:r>
          </a:p>
          <a:p>
            <a:pPr algn="just"/>
            <a:r>
              <a:rPr lang="ru-RU" sz="1900" dirty="0" smtClean="0">
                <a:solidFill>
                  <a:srgbClr val="002060"/>
                </a:solidFill>
                <a:latin typeface="Century" pitchFamily="18" charset="0"/>
              </a:rPr>
              <a:t>структурный анализ, или теория эго-состояний;</a:t>
            </a:r>
          </a:p>
          <a:p>
            <a:pPr algn="just"/>
            <a:r>
              <a:rPr lang="ru-RU" sz="1900" dirty="0" smtClean="0">
                <a:solidFill>
                  <a:srgbClr val="002060"/>
                </a:solidFill>
                <a:latin typeface="Century" pitchFamily="18" charset="0"/>
              </a:rPr>
              <a:t>собственно </a:t>
            </a:r>
            <a:r>
              <a:rPr lang="ru-RU" sz="1900" dirty="0" err="1" smtClean="0">
                <a:solidFill>
                  <a:srgbClr val="002060"/>
                </a:solidFill>
                <a:latin typeface="Century" pitchFamily="18" charset="0"/>
              </a:rPr>
              <a:t>трансакционный</a:t>
            </a:r>
            <a:r>
              <a:rPr lang="ru-RU" sz="1900" dirty="0" smtClean="0">
                <a:solidFill>
                  <a:srgbClr val="002060"/>
                </a:solidFill>
                <a:latin typeface="Century" pitchFamily="18" charset="0"/>
              </a:rPr>
              <a:t> анализ деятельности и общения, основанный на понятии «трансакция» как взаимодействии эго-состояний двух вступающих в общение индивидов (под </a:t>
            </a:r>
            <a:r>
              <a:rPr lang="ru-RU" sz="1900" dirty="0" err="1" smtClean="0">
                <a:solidFill>
                  <a:srgbClr val="002060"/>
                </a:solidFill>
                <a:latin typeface="Century" pitchFamily="18" charset="0"/>
              </a:rPr>
              <a:t>эго-состо-янием</a:t>
            </a:r>
            <a:r>
              <a:rPr lang="ru-RU" sz="1900" dirty="0" smtClean="0">
                <a:solidFill>
                  <a:srgbClr val="002060"/>
                </a:solidFill>
                <a:latin typeface="Century" pitchFamily="18" charset="0"/>
              </a:rPr>
              <a:t> понимается актуальный способ существования </a:t>
            </a:r>
            <a:r>
              <a:rPr lang="ru-RU" sz="1900" dirty="0" err="1" smtClean="0">
                <a:solidFill>
                  <a:srgbClr val="002060"/>
                </a:solidFill>
                <a:latin typeface="Century" pitchFamily="18" charset="0"/>
              </a:rPr>
              <a:t>Я-субъекта</a:t>
            </a:r>
            <a:r>
              <a:rPr lang="ru-RU" sz="1900" dirty="0" smtClean="0">
                <a:solidFill>
                  <a:srgbClr val="002060"/>
                </a:solidFill>
                <a:latin typeface="Century" pitchFamily="18" charset="0"/>
              </a:rPr>
              <a:t>);</a:t>
            </a:r>
          </a:p>
          <a:p>
            <a:pPr algn="just"/>
            <a:r>
              <a:rPr lang="ru-RU" sz="1900" dirty="0" smtClean="0">
                <a:solidFill>
                  <a:srgbClr val="002060"/>
                </a:solidFill>
                <a:latin typeface="Century" pitchFamily="18" charset="0"/>
              </a:rPr>
              <a:t>анализ психологических игр;</a:t>
            </a:r>
          </a:p>
          <a:p>
            <a:pPr algn="just"/>
            <a:r>
              <a:rPr lang="ru-RU" sz="1900" dirty="0" err="1" smtClean="0">
                <a:solidFill>
                  <a:srgbClr val="002060"/>
                </a:solidFill>
                <a:latin typeface="Century" pitchFamily="18" charset="0"/>
              </a:rPr>
              <a:t>скриптоанализ</a:t>
            </a:r>
            <a:r>
              <a:rPr lang="ru-RU" sz="1900" dirty="0" smtClean="0">
                <a:solidFill>
                  <a:srgbClr val="002060"/>
                </a:solidFill>
                <a:latin typeface="Century" pitchFamily="18" charset="0"/>
              </a:rPr>
              <a:t> (анализ жизненного сценария — «</a:t>
            </a:r>
            <a:r>
              <a:rPr lang="ru-RU" sz="1900" dirty="0" err="1" smtClean="0">
                <a:solidFill>
                  <a:srgbClr val="002060"/>
                </a:solidFill>
                <a:latin typeface="Century" pitchFamily="18" charset="0"/>
              </a:rPr>
              <a:t>скрипта</a:t>
            </a:r>
            <a:r>
              <a:rPr lang="ru-RU" sz="1900" dirty="0" smtClean="0">
                <a:solidFill>
                  <a:srgbClr val="002060"/>
                </a:solidFill>
                <a:latin typeface="Century" pitchFamily="18" charset="0"/>
              </a:rPr>
              <a:t>»).</a:t>
            </a:r>
          </a:p>
          <a:p>
            <a:pPr algn="just">
              <a:buNone/>
            </a:pPr>
            <a:r>
              <a:rPr lang="ru-RU" sz="1900" dirty="0" smtClean="0">
                <a:solidFill>
                  <a:srgbClr val="002060"/>
                </a:solidFill>
                <a:latin typeface="Century" pitchFamily="18" charset="0"/>
              </a:rPr>
              <a:t>                                </a:t>
            </a:r>
          </a:p>
          <a:p>
            <a:pPr algn="just">
              <a:buNone/>
            </a:pPr>
            <a:r>
              <a:rPr lang="ru-RU" sz="1900" dirty="0" smtClean="0">
                <a:solidFill>
                  <a:srgbClr val="002060"/>
                </a:solidFill>
                <a:latin typeface="Century" pitchFamily="18" charset="0"/>
              </a:rPr>
              <a:t>                                 Различают три </a:t>
            </a:r>
            <a:r>
              <a:rPr lang="ru-RU" sz="1900" dirty="0" err="1" smtClean="0">
                <a:solidFill>
                  <a:srgbClr val="002060"/>
                </a:solidFill>
                <a:latin typeface="Century" pitchFamily="18" charset="0"/>
              </a:rPr>
              <a:t>Я-Состояния</a:t>
            </a:r>
            <a:r>
              <a:rPr lang="ru-RU" sz="1900" dirty="0" smtClean="0">
                <a:solidFill>
                  <a:srgbClr val="002060"/>
                </a:solidFill>
                <a:latin typeface="Century" pitchFamily="18" charset="0"/>
              </a:rPr>
              <a:t>:</a:t>
            </a:r>
          </a:p>
          <a:p>
            <a:pPr algn="just">
              <a:buNone/>
            </a:pPr>
            <a:r>
              <a:rPr lang="ru-RU" sz="1900" dirty="0" smtClean="0">
                <a:solidFill>
                  <a:srgbClr val="002060"/>
                </a:solidFill>
                <a:latin typeface="Century" pitchFamily="18" charset="0"/>
              </a:rPr>
              <a:t>                          </a:t>
            </a:r>
            <a:r>
              <a:rPr lang="ru-RU" sz="1900" b="1" dirty="0" err="1" smtClean="0">
                <a:solidFill>
                  <a:srgbClr val="002060"/>
                </a:solidFill>
                <a:latin typeface="Century" pitchFamily="18" charset="0"/>
              </a:rPr>
              <a:t>Я-Взрослый</a:t>
            </a:r>
            <a:r>
              <a:rPr lang="ru-RU" sz="1900" b="1" dirty="0" smtClean="0">
                <a:solidFill>
                  <a:srgbClr val="002060"/>
                </a:solidFill>
                <a:latin typeface="Century" pitchFamily="18" charset="0"/>
              </a:rPr>
              <a:t>,</a:t>
            </a:r>
            <a:r>
              <a:rPr lang="ru-RU" sz="1900" dirty="0" smtClean="0">
                <a:solidFill>
                  <a:srgbClr val="002060"/>
                </a:solidFill>
                <a:latin typeface="Century" pitchFamily="18" charset="0"/>
              </a:rPr>
              <a:t> </a:t>
            </a:r>
            <a:r>
              <a:rPr lang="ru-RU" sz="1900" b="1" dirty="0" err="1" smtClean="0">
                <a:solidFill>
                  <a:schemeClr val="accent2">
                    <a:lumMod val="75000"/>
                  </a:schemeClr>
                </a:solidFill>
                <a:latin typeface="Century" pitchFamily="18" charset="0"/>
              </a:rPr>
              <a:t>Я-Родитель</a:t>
            </a:r>
            <a:r>
              <a:rPr lang="ru-RU" sz="1900" dirty="0" smtClean="0">
                <a:solidFill>
                  <a:schemeClr val="accent2">
                    <a:lumMod val="75000"/>
                  </a:schemeClr>
                </a:solidFill>
                <a:latin typeface="Century" pitchFamily="18" charset="0"/>
              </a:rPr>
              <a:t>,</a:t>
            </a:r>
            <a:r>
              <a:rPr lang="ru-RU" sz="1900" dirty="0" smtClean="0">
                <a:solidFill>
                  <a:srgbClr val="002060"/>
                </a:solidFill>
                <a:latin typeface="Century" pitchFamily="18" charset="0"/>
              </a:rPr>
              <a:t> </a:t>
            </a:r>
            <a:r>
              <a:rPr lang="ru-RU" sz="1900" b="1" dirty="0" err="1" smtClean="0">
                <a:solidFill>
                  <a:schemeClr val="accent1">
                    <a:lumMod val="75000"/>
                  </a:schemeClr>
                </a:solidFill>
                <a:latin typeface="Century" pitchFamily="18" charset="0"/>
              </a:rPr>
              <a:t>Я-Ребенок</a:t>
            </a:r>
            <a:r>
              <a:rPr lang="ru-RU" sz="1900" b="1" dirty="0" smtClean="0">
                <a:solidFill>
                  <a:schemeClr val="accent1">
                    <a:lumMod val="75000"/>
                  </a:schemeClr>
                </a:solidFill>
                <a:latin typeface="Century" pitchFamily="18" charset="0"/>
              </a:rPr>
              <a:t>.</a:t>
            </a:r>
          </a:p>
          <a:p>
            <a:pPr algn="just">
              <a:buNone/>
            </a:pPr>
            <a:r>
              <a:rPr lang="ru-RU" sz="1800" dirty="0" smtClean="0">
                <a:solidFill>
                  <a:srgbClr val="002060"/>
                </a:solidFill>
                <a:latin typeface="Century" pitchFamily="18" charset="0"/>
              </a:rPr>
              <a:t>	</a:t>
            </a:r>
          </a:p>
          <a:p>
            <a:pPr algn="just">
              <a:buNone/>
            </a:pPr>
            <a:endParaRPr lang="ru-RU" sz="1800" dirty="0" smtClean="0">
              <a:solidFill>
                <a:srgbClr val="002060"/>
              </a:solidFill>
              <a:latin typeface="Century" pitchFamily="18" charset="0"/>
            </a:endParaRPr>
          </a:p>
          <a:p>
            <a:pPr>
              <a:buNone/>
            </a:pPr>
            <a:endParaRPr lang="ru-RU" dirty="0"/>
          </a:p>
        </p:txBody>
      </p:sp>
      <p:sp>
        <p:nvSpPr>
          <p:cNvPr id="7" name="Прямоугольник 6"/>
          <p:cNvSpPr/>
          <p:nvPr/>
        </p:nvSpPr>
        <p:spPr>
          <a:xfrm>
            <a:off x="539552" y="3789040"/>
            <a:ext cx="6048672" cy="1754326"/>
          </a:xfrm>
          <a:prstGeom prst="rect">
            <a:avLst/>
          </a:prstGeom>
        </p:spPr>
        <p:txBody>
          <a:bodyPr wrap="square">
            <a:spAutoFit/>
          </a:bodyPr>
          <a:lstStyle/>
          <a:p>
            <a:pPr algn="just"/>
            <a:r>
              <a:rPr lang="ru-RU" dirty="0" smtClean="0">
                <a:solidFill>
                  <a:srgbClr val="002060"/>
                </a:solidFill>
                <a:latin typeface="Century" pitchFamily="18" charset="0"/>
              </a:rPr>
              <a:t>        Эффективной коммуникация будет тогда, когда она будет вестись на одном и том же языке, т. е. Взрослый будет разговаривать со Взрослым, Ребенок — с Ребенком, Родитель с Родителем.</a:t>
            </a:r>
          </a:p>
          <a:p>
            <a:pPr algn="just"/>
            <a:r>
              <a:rPr lang="ru-RU" dirty="0" smtClean="0">
                <a:solidFill>
                  <a:srgbClr val="002060"/>
                </a:solidFill>
                <a:latin typeface="Century" pitchFamily="18" charset="0"/>
              </a:rPr>
              <a:t>        Различают </a:t>
            </a:r>
            <a:r>
              <a:rPr lang="ru-RU" dirty="0" err="1" smtClean="0">
                <a:solidFill>
                  <a:srgbClr val="002060"/>
                </a:solidFill>
                <a:latin typeface="Century" pitchFamily="18" charset="0"/>
              </a:rPr>
              <a:t>трансакционный</a:t>
            </a:r>
            <a:r>
              <a:rPr lang="ru-RU" dirty="0" smtClean="0">
                <a:solidFill>
                  <a:srgbClr val="002060"/>
                </a:solidFill>
                <a:latin typeface="Century" pitchFamily="18" charset="0"/>
              </a:rPr>
              <a:t> анализ в узком и широком смысле. </a:t>
            </a:r>
            <a:endParaRPr lang="ru-RU" dirty="0"/>
          </a:p>
        </p:txBody>
      </p:sp>
      <p:pic>
        <p:nvPicPr>
          <p:cNvPr id="2056" name="Picture 8" descr="http://s1.maminklub.lv/cache/ae/98/ae986c778153c7a0581c0ce6bf7cedc3.jpg"/>
          <p:cNvPicPr>
            <a:picLocks noChangeAspect="1" noChangeArrowheads="1"/>
          </p:cNvPicPr>
          <p:nvPr/>
        </p:nvPicPr>
        <p:blipFill>
          <a:blip r:embed="rId2" cstate="print"/>
          <a:srcRect/>
          <a:stretch>
            <a:fillRect/>
          </a:stretch>
        </p:blipFill>
        <p:spPr bwMode="auto">
          <a:xfrm>
            <a:off x="6732240" y="3717032"/>
            <a:ext cx="2207960" cy="28778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512" y="1481328"/>
            <a:ext cx="8712968" cy="4525963"/>
          </a:xfrm>
        </p:spPr>
        <p:txBody>
          <a:bodyPr>
            <a:normAutofit/>
          </a:bodyPr>
          <a:lstStyle/>
          <a:p>
            <a:pPr algn="just">
              <a:buNone/>
            </a:pPr>
            <a:r>
              <a:rPr lang="ru-RU" sz="1800" dirty="0" smtClean="0">
                <a:solidFill>
                  <a:srgbClr val="002060"/>
                </a:solidFill>
                <a:latin typeface="Century" pitchFamily="18" charset="0"/>
              </a:rPr>
              <a:t>	</a:t>
            </a:r>
            <a:endParaRPr lang="ru-RU" sz="1800" dirty="0">
              <a:solidFill>
                <a:srgbClr val="002060"/>
              </a:solidFill>
              <a:latin typeface="Century" pitchFamily="18" charset="0"/>
            </a:endParaRPr>
          </a:p>
        </p:txBody>
      </p:sp>
      <p:sp>
        <p:nvSpPr>
          <p:cNvPr id="3" name="Заголовок 2"/>
          <p:cNvSpPr>
            <a:spLocks noGrp="1"/>
          </p:cNvSpPr>
          <p:nvPr>
            <p:ph type="title"/>
          </p:nvPr>
        </p:nvSpPr>
        <p:spPr/>
        <p:txBody>
          <a:bodyPr>
            <a:noAutofit/>
          </a:bodyPr>
          <a:lstStyle/>
          <a:p>
            <a:pPr algn="ctr"/>
            <a:r>
              <a:rPr lang="ru-RU" sz="3600"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Структурный анализ — теория эго-состояний</a:t>
            </a:r>
          </a:p>
        </p:txBody>
      </p:sp>
      <p:sp>
        <p:nvSpPr>
          <p:cNvPr id="6" name="Прямоугольник 5"/>
          <p:cNvSpPr/>
          <p:nvPr/>
        </p:nvSpPr>
        <p:spPr>
          <a:xfrm>
            <a:off x="251520" y="1484784"/>
            <a:ext cx="8640960" cy="4524315"/>
          </a:xfrm>
          <a:prstGeom prst="rect">
            <a:avLst/>
          </a:prstGeom>
        </p:spPr>
        <p:txBody>
          <a:bodyPr wrap="square">
            <a:spAutoFit/>
          </a:bodyPr>
          <a:lstStyle/>
          <a:p>
            <a:pPr algn="just"/>
            <a:r>
              <a:rPr lang="ru-RU" dirty="0" smtClean="0">
                <a:solidFill>
                  <a:srgbClr val="002060"/>
                </a:solidFill>
                <a:latin typeface="Century" pitchFamily="18" charset="0"/>
              </a:rPr>
              <a:t>        Цель структурного анализа заключается главным образом в том, чтобы дать ответы на вопросы: Кто Я? Почему поступаю именно так? Какая часть моего я действует или должна действовать в данной ситуации, чтобы принести пользу, а не поражение? Структурный анализ изучает, какую долю в личности и действиях человека занимает то или иное эго-состояние.</a:t>
            </a:r>
          </a:p>
          <a:p>
            <a:pPr algn="just"/>
            <a:endParaRPr lang="ru-RU" dirty="0" smtClean="0">
              <a:solidFill>
                <a:srgbClr val="002060"/>
              </a:solidFill>
              <a:latin typeface="Century" pitchFamily="18" charset="0"/>
            </a:endParaRPr>
          </a:p>
          <a:p>
            <a:pPr algn="ctr"/>
            <a:r>
              <a:rPr lang="ru-RU" b="1" i="1" dirty="0" smtClean="0">
                <a:solidFill>
                  <a:srgbClr val="C00000"/>
                </a:solidFill>
              </a:rPr>
              <a:t>Три состояния человека. Их характеристика.</a:t>
            </a:r>
            <a:r>
              <a:rPr lang="ru-RU" dirty="0" smtClean="0"/>
              <a:t> </a:t>
            </a:r>
          </a:p>
          <a:p>
            <a:pPr algn="ctr"/>
            <a:endParaRPr lang="ru-RU" dirty="0" smtClean="0">
              <a:solidFill>
                <a:srgbClr val="002060"/>
              </a:solidFill>
              <a:latin typeface="Century" pitchFamily="18" charset="0"/>
            </a:endParaRPr>
          </a:p>
          <a:p>
            <a:pPr algn="just"/>
            <a:r>
              <a:rPr lang="ru-RU" dirty="0" smtClean="0">
                <a:solidFill>
                  <a:srgbClr val="002060"/>
                </a:solidFill>
                <a:latin typeface="Century" pitchFamily="18" charset="0"/>
              </a:rPr>
              <a:t>       Эго-состояние </a:t>
            </a:r>
            <a:r>
              <a:rPr lang="ru-RU" b="1" dirty="0" smtClean="0">
                <a:solidFill>
                  <a:srgbClr val="002060"/>
                </a:solidFill>
                <a:latin typeface="Century" pitchFamily="18" charset="0"/>
              </a:rPr>
              <a:t>Родитель</a:t>
            </a:r>
            <a:r>
              <a:rPr lang="ru-RU" dirty="0" smtClean="0">
                <a:solidFill>
                  <a:srgbClr val="002060"/>
                </a:solidFill>
                <a:latin typeface="Century" pitchFamily="18" charset="0"/>
              </a:rPr>
              <a:t> </a:t>
            </a:r>
            <a:r>
              <a:rPr lang="ru-RU" b="1" dirty="0" smtClean="0">
                <a:solidFill>
                  <a:srgbClr val="002060"/>
                </a:solidFill>
                <a:latin typeface="Century" pitchFamily="18" charset="0"/>
              </a:rPr>
              <a:t>(Р)</a:t>
            </a:r>
            <a:r>
              <a:rPr lang="ru-RU" dirty="0" smtClean="0">
                <a:solidFill>
                  <a:srgbClr val="002060"/>
                </a:solidFill>
                <a:latin typeface="Century" pitchFamily="18" charset="0"/>
              </a:rPr>
              <a:t>, по Э.Берну, обнаруживает себя в таких проявлениях, как контроль, запреты, идеальные требования, догмы, санкции, забота, могущество. Родитель — это собрание догм и постулатов, которые человек воспринимает в детском возрасте и которые сохраняет потом в течение всей жизни. Это комплекс убеждений, нравственных норм, предрассудков и предписаний, некритически усваиваемых индивидом как в детстве, так и на протяжении всей жизни, и диктующих ему линию поведения. Это повелевающая часть личности. </a:t>
            </a:r>
            <a:endParaRPr lang="ru-RU" dirty="0">
              <a:solidFill>
                <a:srgbClr val="002060"/>
              </a:solidFill>
              <a:latin typeface="Century"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512" y="404665"/>
            <a:ext cx="8733656" cy="4176464"/>
          </a:xfrm>
        </p:spPr>
        <p:txBody>
          <a:bodyPr>
            <a:normAutofit/>
          </a:bodyPr>
          <a:lstStyle/>
          <a:p>
            <a:pPr algn="just">
              <a:buNone/>
            </a:pPr>
            <a:r>
              <a:rPr lang="ru-RU" sz="1800" dirty="0" smtClean="0">
                <a:solidFill>
                  <a:srgbClr val="002060"/>
                </a:solidFill>
                <a:latin typeface="Century" pitchFamily="18" charset="0"/>
              </a:rPr>
              <a:t>	       Кроме того, эго-состояние Родитель содержит автоматизированные формы поведения, сложившиеся прижизненно, избавляющие от необходимости сознательно рассчитывать каждый шаг. Э.Берн отмечает, что Родитель может проявляться двояким образом — прямо или косвенно: как активное состояние Я или как влияние Родителя.</a:t>
            </a:r>
            <a:r>
              <a:rPr lang="ru-RU" sz="1800" dirty="0" smtClean="0">
                <a:latin typeface="Century" pitchFamily="18" charset="0"/>
              </a:rPr>
              <a:t> </a:t>
            </a:r>
          </a:p>
          <a:p>
            <a:pPr algn="just">
              <a:buNone/>
            </a:pPr>
            <a:r>
              <a:rPr lang="ru-RU" sz="1800" dirty="0" smtClean="0">
                <a:solidFill>
                  <a:srgbClr val="002060"/>
                </a:solidFill>
                <a:latin typeface="Century" pitchFamily="18" charset="0"/>
              </a:rPr>
              <a:t>	       Таким образом, различают две основные формы проявления Родителя: заботящийся (советы, поддержка, опека и т.п.) когда на первое место выдвигаются достойные постулаты и контролирующий (запреты, санкции и т.п.), когда приоритетными становятся самые нелепые, постыдные предрассудки и убеждения, передаваемые из поколения в поколение. </a:t>
            </a:r>
          </a:p>
          <a:p>
            <a:pPr algn="just">
              <a:buNone/>
            </a:pPr>
            <a:r>
              <a:rPr lang="ru-RU" sz="1800" dirty="0" smtClean="0">
                <a:solidFill>
                  <a:srgbClr val="002060"/>
                </a:solidFill>
                <a:latin typeface="Century" pitchFamily="18" charset="0"/>
              </a:rPr>
              <a:t>	</a:t>
            </a:r>
            <a:endParaRPr lang="ru-RU" sz="1800" dirty="0">
              <a:solidFill>
                <a:srgbClr val="002060"/>
              </a:solidFill>
              <a:latin typeface="Century" pitchFamily="18" charset="0"/>
            </a:endParaRPr>
          </a:p>
        </p:txBody>
      </p:sp>
      <p:pic>
        <p:nvPicPr>
          <p:cNvPr id="18434" name="Picture 2" descr="http://www.vanguardia.com/images/stories/2009/oct/27/diversion/27SALUD04C007_MED.jpg"/>
          <p:cNvPicPr>
            <a:picLocks noChangeAspect="1" noChangeArrowheads="1"/>
          </p:cNvPicPr>
          <p:nvPr/>
        </p:nvPicPr>
        <p:blipFill>
          <a:blip r:embed="rId2" cstate="print"/>
          <a:srcRect/>
          <a:stretch>
            <a:fillRect/>
          </a:stretch>
        </p:blipFill>
        <p:spPr bwMode="auto">
          <a:xfrm>
            <a:off x="6372200" y="3463084"/>
            <a:ext cx="2149799" cy="3167371"/>
          </a:xfrm>
          <a:prstGeom prst="rect">
            <a:avLst/>
          </a:prstGeom>
          <a:noFill/>
        </p:spPr>
      </p:pic>
      <p:sp>
        <p:nvSpPr>
          <p:cNvPr id="7" name="Прямоугольник 6"/>
          <p:cNvSpPr/>
          <p:nvPr/>
        </p:nvSpPr>
        <p:spPr>
          <a:xfrm>
            <a:off x="539552" y="3573016"/>
            <a:ext cx="5472608" cy="1200329"/>
          </a:xfrm>
          <a:prstGeom prst="rect">
            <a:avLst/>
          </a:prstGeom>
        </p:spPr>
        <p:txBody>
          <a:bodyPr wrap="square">
            <a:spAutoFit/>
          </a:bodyPr>
          <a:lstStyle/>
          <a:p>
            <a:pPr algn="just"/>
            <a:r>
              <a:rPr lang="ru-RU" dirty="0" smtClean="0">
                <a:solidFill>
                  <a:srgbClr val="002060"/>
                </a:solidFill>
                <a:latin typeface="Century" pitchFamily="18" charset="0"/>
              </a:rPr>
              <a:t>        Родитель — наиболее косная часть человеческого Я, остающаяся всегда вне зоны критики. Родитель влияет на поведение человека, выполняя функцию совести.</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915816" y="548680"/>
            <a:ext cx="5925344" cy="5760640"/>
          </a:xfrm>
        </p:spPr>
        <p:txBody>
          <a:bodyPr>
            <a:normAutofit fontScale="92500" lnSpcReduction="10000"/>
          </a:bodyPr>
          <a:lstStyle/>
          <a:p>
            <a:pPr lvl="1" algn="just">
              <a:buNone/>
            </a:pPr>
            <a:r>
              <a:rPr lang="ru-RU" sz="1400" dirty="0" smtClean="0">
                <a:solidFill>
                  <a:srgbClr val="002060"/>
                </a:solidFill>
                <a:latin typeface="Century" pitchFamily="18" charset="0"/>
              </a:rPr>
              <a:t>	</a:t>
            </a:r>
            <a:r>
              <a:rPr lang="ru-RU" sz="2200" dirty="0" smtClean="0">
                <a:solidFill>
                  <a:srgbClr val="002060"/>
                </a:solidFill>
                <a:latin typeface="Century" pitchFamily="18" charset="0"/>
              </a:rPr>
              <a:t>        Эго-состояние </a:t>
            </a:r>
            <a:r>
              <a:rPr lang="ru-RU" sz="2200" b="1" dirty="0" smtClean="0">
                <a:solidFill>
                  <a:schemeClr val="accent2">
                    <a:lumMod val="75000"/>
                  </a:schemeClr>
                </a:solidFill>
                <a:latin typeface="Century" pitchFamily="18" charset="0"/>
              </a:rPr>
              <a:t>Взрослый (В)</a:t>
            </a:r>
            <a:r>
              <a:rPr lang="ru-RU" sz="2200" dirty="0" smtClean="0">
                <a:solidFill>
                  <a:srgbClr val="002060"/>
                </a:solidFill>
                <a:latin typeface="Century" pitchFamily="18" charset="0"/>
              </a:rPr>
              <a:t> включает в себя вероятностную оценку ситуации, рациональность, компетентность, независимость. Это состояние не имеет никакого отношения к возрасту человека, а представляет собой способность личности хранить, использовать и перерабатывать информацию на основе предыдущего опыта. Хотя Взрослый использует информацию, заложенную в Родителе и Ребенке, он независим от предубеждений и догм Родителя и порывов Ребенка. Взрослый — это способность находить компромиссы и альтернативные варианты в жизненных тупиках, которые порой кажутся безвыходными. Это состояние функционирует «здесь и теперь» независимо от прошлого.</a:t>
            </a:r>
            <a:endParaRPr lang="ru-RU" sz="2200" dirty="0">
              <a:solidFill>
                <a:srgbClr val="002060"/>
              </a:solidFill>
              <a:latin typeface="Century" pitchFamily="18" charset="0"/>
            </a:endParaRPr>
          </a:p>
        </p:txBody>
      </p:sp>
      <p:pic>
        <p:nvPicPr>
          <p:cNvPr id="17411" name="Picture 3"/>
          <p:cNvPicPr>
            <a:picLocks noChangeAspect="1" noChangeArrowheads="1"/>
          </p:cNvPicPr>
          <p:nvPr/>
        </p:nvPicPr>
        <p:blipFill>
          <a:blip r:embed="rId2" cstate="print"/>
          <a:srcRect/>
          <a:stretch>
            <a:fillRect/>
          </a:stretch>
        </p:blipFill>
        <p:spPr bwMode="auto">
          <a:xfrm>
            <a:off x="251520" y="1340768"/>
            <a:ext cx="3025304" cy="29542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512" y="548680"/>
            <a:ext cx="8640960" cy="4525963"/>
          </a:xfrm>
        </p:spPr>
        <p:txBody>
          <a:bodyPr>
            <a:normAutofit/>
          </a:bodyPr>
          <a:lstStyle/>
          <a:p>
            <a:pPr algn="just">
              <a:buNone/>
            </a:pPr>
            <a:r>
              <a:rPr lang="ru-RU" sz="1800" dirty="0" smtClean="0">
                <a:solidFill>
                  <a:srgbClr val="002060"/>
                </a:solidFill>
                <a:latin typeface="Century" pitchFamily="18" charset="0"/>
              </a:rPr>
              <a:t>	</a:t>
            </a:r>
            <a:r>
              <a:rPr lang="ru-RU" sz="2000" dirty="0" smtClean="0">
                <a:solidFill>
                  <a:srgbClr val="002060"/>
                </a:solidFill>
                <a:latin typeface="Century" pitchFamily="18" charset="0"/>
              </a:rPr>
              <a:t>      Эго-состояние </a:t>
            </a:r>
            <a:r>
              <a:rPr lang="ru-RU" sz="2000" b="1" dirty="0" smtClean="0">
                <a:solidFill>
                  <a:srgbClr val="00B050"/>
                </a:solidFill>
                <a:latin typeface="Century" pitchFamily="18" charset="0"/>
              </a:rPr>
              <a:t>Ребенок (Ре), (Д) </a:t>
            </a:r>
            <a:r>
              <a:rPr lang="ru-RU" sz="2000" dirty="0" smtClean="0">
                <a:solidFill>
                  <a:srgbClr val="002060"/>
                </a:solidFill>
                <a:latin typeface="Century" pitchFamily="18" charset="0"/>
              </a:rPr>
              <a:t>содержит в себе аффективные комплексы, связанные с ранними впечатлениями и переживаниями. Ребенок живет Б человеке всю жизнь и проявляется даже у старых людей, когда те мыслят, чувствуют, реагируют на окружающее точно так же, как делали в детстве. Это очень ценная часть человеческой личности, наиболее импульсивная и искренняя. Ребенок придает личности неожиданность. Различают Ребенка естественного (свободного) и адаптированного, или приспособившегося.</a:t>
            </a:r>
            <a:endParaRPr lang="ru-RU" sz="2000" dirty="0">
              <a:solidFill>
                <a:srgbClr val="002060"/>
              </a:solidFill>
              <a:latin typeface="Century" pitchFamily="18" charset="0"/>
            </a:endParaRPr>
          </a:p>
        </p:txBody>
      </p:sp>
      <p:pic>
        <p:nvPicPr>
          <p:cNvPr id="20482" name="Picture 2" descr="http://y.delfi.ua/norm/14364/584572_wm0k9I.jpeg"/>
          <p:cNvPicPr>
            <a:picLocks noChangeAspect="1" noChangeArrowheads="1"/>
          </p:cNvPicPr>
          <p:nvPr/>
        </p:nvPicPr>
        <p:blipFill>
          <a:blip r:embed="rId2" cstate="print"/>
          <a:srcRect/>
          <a:stretch>
            <a:fillRect/>
          </a:stretch>
        </p:blipFill>
        <p:spPr bwMode="auto">
          <a:xfrm>
            <a:off x="5314780" y="3789040"/>
            <a:ext cx="3633055" cy="27622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11960" y="404664"/>
            <a:ext cx="4608512" cy="2808312"/>
          </a:xfrm>
        </p:spPr>
        <p:txBody>
          <a:bodyPr>
            <a:noAutofit/>
          </a:bodyPr>
          <a:lstStyle/>
          <a:p>
            <a:pPr algn="just">
              <a:buNone/>
            </a:pPr>
            <a:r>
              <a:rPr lang="ru-RU" sz="2000" dirty="0" smtClean="0">
                <a:solidFill>
                  <a:srgbClr val="002060"/>
                </a:solidFill>
                <a:latin typeface="Century" pitchFamily="18" charset="0"/>
              </a:rPr>
              <a:t>        Важнейшим положением теории эго-состояний является тезис о «переключении» одного эго-состояния на другое: один и тот же индивид в разных жизненных ситуациях может проявляться то как Родитель, то как Взрослый, то как Ребенок. </a:t>
            </a:r>
            <a:endParaRPr lang="ru-RU" sz="2000" dirty="0">
              <a:solidFill>
                <a:srgbClr val="002060"/>
              </a:solidFill>
              <a:latin typeface="Century" pitchFamily="18" charset="0"/>
            </a:endParaRPr>
          </a:p>
        </p:txBody>
      </p:sp>
      <p:pic>
        <p:nvPicPr>
          <p:cNvPr id="4" name="Picture 2" descr="http://img1.liveinternet.ru/images/attach/c/2/70/307/70307107_1297007491_Liza.jpg"/>
          <p:cNvPicPr>
            <a:picLocks noChangeAspect="1" noChangeArrowheads="1"/>
          </p:cNvPicPr>
          <p:nvPr/>
        </p:nvPicPr>
        <p:blipFill>
          <a:blip r:embed="rId2" cstate="print"/>
          <a:srcRect/>
          <a:stretch>
            <a:fillRect/>
          </a:stretch>
        </p:blipFill>
        <p:spPr bwMode="auto">
          <a:xfrm>
            <a:off x="6168752" y="3573016"/>
            <a:ext cx="2975248" cy="3131840"/>
          </a:xfrm>
          <a:prstGeom prst="rect">
            <a:avLst/>
          </a:prstGeom>
          <a:ln>
            <a:noFill/>
          </a:ln>
          <a:effectLst>
            <a:softEdge rad="112500"/>
          </a:effectLst>
        </p:spPr>
      </p:pic>
      <p:pic>
        <p:nvPicPr>
          <p:cNvPr id="3074" name="Picture 2" descr="http://www.bestreferat.ru/images/paper/70/86/5698670.png"/>
          <p:cNvPicPr>
            <a:picLocks noChangeAspect="1" noChangeArrowheads="1"/>
          </p:cNvPicPr>
          <p:nvPr/>
        </p:nvPicPr>
        <p:blipFill>
          <a:blip r:embed="rId3" cstate="print"/>
          <a:srcRect/>
          <a:stretch>
            <a:fillRect/>
          </a:stretch>
        </p:blipFill>
        <p:spPr bwMode="auto">
          <a:xfrm>
            <a:off x="251520" y="260648"/>
            <a:ext cx="3876675" cy="3168352"/>
          </a:xfrm>
          <a:prstGeom prst="rect">
            <a:avLst/>
          </a:prstGeom>
          <a:noFill/>
        </p:spPr>
      </p:pic>
      <p:sp>
        <p:nvSpPr>
          <p:cNvPr id="7" name="Прямоугольник 6"/>
          <p:cNvSpPr/>
          <p:nvPr/>
        </p:nvSpPr>
        <p:spPr>
          <a:xfrm>
            <a:off x="611560" y="3861048"/>
            <a:ext cx="4752528" cy="1323439"/>
          </a:xfrm>
          <a:prstGeom prst="rect">
            <a:avLst/>
          </a:prstGeom>
        </p:spPr>
        <p:txBody>
          <a:bodyPr wrap="square">
            <a:spAutoFit/>
          </a:bodyPr>
          <a:lstStyle/>
          <a:p>
            <a:pPr algn="just"/>
            <a:r>
              <a:rPr lang="ru-RU" sz="2000" dirty="0" smtClean="0">
                <a:solidFill>
                  <a:srgbClr val="002060"/>
                </a:solidFill>
                <a:latin typeface="Century" pitchFamily="18" charset="0"/>
              </a:rPr>
              <a:t>       Кроме того, в поведении и переживаниях индивида может одновременно проявляться более чем одно эго-состояние. </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512" y="404665"/>
            <a:ext cx="8784976" cy="3168352"/>
          </a:xfrm>
        </p:spPr>
        <p:txBody>
          <a:bodyPr>
            <a:normAutofit/>
          </a:bodyPr>
          <a:lstStyle/>
          <a:p>
            <a:pPr algn="just">
              <a:buNone/>
            </a:pPr>
            <a:r>
              <a:rPr lang="ru-RU" sz="1800" dirty="0" smtClean="0">
                <a:solidFill>
                  <a:srgbClr val="002060"/>
                </a:solidFill>
                <a:latin typeface="Century" pitchFamily="18" charset="0"/>
              </a:rPr>
              <a:t>	       Следующее фундаментальное понятие </a:t>
            </a:r>
            <a:r>
              <a:rPr lang="ru-RU" sz="1800" dirty="0" err="1" smtClean="0">
                <a:solidFill>
                  <a:srgbClr val="002060"/>
                </a:solidFill>
                <a:latin typeface="Century" pitchFamily="18" charset="0"/>
              </a:rPr>
              <a:t>трансактного</a:t>
            </a:r>
            <a:r>
              <a:rPr lang="ru-RU" sz="1800" dirty="0" smtClean="0">
                <a:solidFill>
                  <a:srgbClr val="002060"/>
                </a:solidFill>
                <a:latin typeface="Century" pitchFamily="18" charset="0"/>
              </a:rPr>
              <a:t> анализа — «игры», трактуемые как формы поведения со скрытым мотивом, при которых один из взаимодействующих субъектов добивается психологического или иного преимущества над другим (выигрывает).</a:t>
            </a:r>
          </a:p>
          <a:p>
            <a:pPr algn="just">
              <a:buNone/>
            </a:pPr>
            <a:r>
              <a:rPr lang="ru-RU" sz="1800" dirty="0" smtClean="0">
                <a:solidFill>
                  <a:srgbClr val="002060"/>
                </a:solidFill>
                <a:latin typeface="Century" pitchFamily="18" charset="0"/>
              </a:rPr>
              <a:t>          На основе </a:t>
            </a:r>
            <a:r>
              <a:rPr lang="ru-RU" sz="1800" dirty="0" err="1" smtClean="0">
                <a:solidFill>
                  <a:srgbClr val="002060"/>
                </a:solidFill>
                <a:latin typeface="Century" pitchFamily="18" charset="0"/>
              </a:rPr>
              <a:t>трансактного</a:t>
            </a:r>
            <a:r>
              <a:rPr lang="ru-RU" sz="1800" dirty="0" smtClean="0">
                <a:solidFill>
                  <a:srgbClr val="002060"/>
                </a:solidFill>
                <a:latin typeface="Century" pitchFamily="18" charset="0"/>
              </a:rPr>
              <a:t> анализа Э. Берном была разработана психотерапия, призванная освободить человека от </a:t>
            </a:r>
            <a:r>
              <a:rPr lang="ru-RU" sz="1800" dirty="0" err="1" smtClean="0">
                <a:solidFill>
                  <a:srgbClr val="002060"/>
                </a:solidFill>
                <a:latin typeface="Century" pitchFamily="18" charset="0"/>
              </a:rPr>
              <a:t>скриптов</a:t>
            </a:r>
            <a:r>
              <a:rPr lang="ru-RU" sz="1800" dirty="0" smtClean="0">
                <a:solidFill>
                  <a:srgbClr val="002060"/>
                </a:solidFill>
                <a:latin typeface="Century" pitchFamily="18" charset="0"/>
              </a:rPr>
              <a:t>, программирующих его жизнь, через их осознание, через противопоставление им непосредственности, </a:t>
            </a:r>
            <a:r>
              <a:rPr lang="ru-RU" sz="1800" dirty="0" err="1" smtClean="0">
                <a:solidFill>
                  <a:srgbClr val="002060"/>
                </a:solidFill>
                <a:latin typeface="Century" pitchFamily="18" charset="0"/>
              </a:rPr>
              <a:t>спонтаннности</a:t>
            </a:r>
            <a:r>
              <a:rPr lang="ru-RU" sz="1800" dirty="0" smtClean="0">
                <a:solidFill>
                  <a:srgbClr val="002060"/>
                </a:solidFill>
                <a:latin typeface="Century" pitchFamily="18" charset="0"/>
              </a:rPr>
              <a:t>, близости и искренности в межличностных отношениях, через выработку разумного и независимого поведения.</a:t>
            </a:r>
          </a:p>
          <a:p>
            <a:pPr algn="just">
              <a:buNone/>
            </a:pPr>
            <a:endParaRPr lang="ru-RU" sz="1800" dirty="0">
              <a:solidFill>
                <a:srgbClr val="002060"/>
              </a:solidFill>
              <a:latin typeface="Century" pitchFamily="18" charset="0"/>
            </a:endParaRPr>
          </a:p>
        </p:txBody>
      </p:sp>
      <p:sp>
        <p:nvSpPr>
          <p:cNvPr id="5" name="Прямоугольник 4"/>
          <p:cNvSpPr/>
          <p:nvPr/>
        </p:nvSpPr>
        <p:spPr>
          <a:xfrm>
            <a:off x="539552" y="3212976"/>
            <a:ext cx="4896544" cy="2031325"/>
          </a:xfrm>
          <a:prstGeom prst="rect">
            <a:avLst/>
          </a:prstGeom>
        </p:spPr>
        <p:txBody>
          <a:bodyPr wrap="square">
            <a:spAutoFit/>
          </a:bodyPr>
          <a:lstStyle/>
          <a:p>
            <a:pPr algn="just"/>
            <a:r>
              <a:rPr lang="ru-RU" dirty="0" smtClean="0">
                <a:solidFill>
                  <a:srgbClr val="002060"/>
                </a:solidFill>
                <a:latin typeface="Century" pitchFamily="18" charset="0"/>
              </a:rPr>
              <a:t>      Конечной целью </a:t>
            </a:r>
            <a:r>
              <a:rPr lang="ru-RU" dirty="0" err="1" smtClean="0">
                <a:solidFill>
                  <a:srgbClr val="002060"/>
                </a:solidFill>
                <a:latin typeface="Century" pitchFamily="18" charset="0"/>
              </a:rPr>
              <a:t>трансактного</a:t>
            </a:r>
            <a:r>
              <a:rPr lang="ru-RU" dirty="0" smtClean="0">
                <a:solidFill>
                  <a:srgbClr val="002060"/>
                </a:solidFill>
                <a:latin typeface="Century" pitchFamily="18" charset="0"/>
              </a:rPr>
              <a:t> анализа является достижение гармонической, сбалансированной личности через гармонические взаимоотношения между всеми эго-состояниями. Основной задачей при этом является достижение состояния автономного Взрослого.</a:t>
            </a:r>
            <a:endParaRPr lang="ru-RU" dirty="0"/>
          </a:p>
        </p:txBody>
      </p:sp>
      <p:pic>
        <p:nvPicPr>
          <p:cNvPr id="2051" name="Picture 3"/>
          <p:cNvPicPr>
            <a:picLocks noChangeAspect="1" noChangeArrowheads="1"/>
          </p:cNvPicPr>
          <p:nvPr/>
        </p:nvPicPr>
        <p:blipFill>
          <a:blip r:embed="rId2" cstate="print"/>
          <a:srcRect/>
          <a:stretch>
            <a:fillRect/>
          </a:stretch>
        </p:blipFill>
        <p:spPr bwMode="auto">
          <a:xfrm>
            <a:off x="5868144" y="3115473"/>
            <a:ext cx="2591117" cy="30498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376</TotalTime>
  <Words>502</Words>
  <Application>Microsoft Office PowerPoint</Application>
  <PresentationFormat>Экран (4:3)</PresentationFormat>
  <Paragraphs>87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Открытая</vt:lpstr>
      <vt:lpstr>Трансакционный анализ</vt:lpstr>
      <vt:lpstr>Введение</vt:lpstr>
      <vt:lpstr>Слайд 3</vt:lpstr>
      <vt:lpstr>Структурный анализ — теория эго-состояний</vt:lpstr>
      <vt:lpstr>Слайд 5</vt:lpstr>
      <vt:lpstr>Слайд 6</vt:lpstr>
      <vt:lpstr>Слайд 7</vt:lpstr>
      <vt:lpstr>Слайд 8</vt:lpstr>
      <vt:lpstr>Слайд 9</vt:lpstr>
      <vt:lpstr>Трансакционный анализ</vt:lpstr>
      <vt:lpstr>Слайд 11</vt:lpstr>
      <vt:lpstr>Слайд 12</vt:lpstr>
      <vt:lpstr>Слайд 13</vt:lpstr>
      <vt:lpstr>Слайд 14</vt:lpstr>
      <vt:lpstr>Психологические игры</vt:lpstr>
      <vt:lpstr>Сценарии</vt:lpstr>
      <vt:lpstr>Слайд 17</vt:lpstr>
      <vt:lpstr>Слайд 18</vt:lpstr>
      <vt:lpstr>Слайд 19</vt:lpstr>
      <vt:lpstr>Слайд 20</vt:lpstr>
    </vt:vector>
  </TitlesOfParts>
  <Company>UralSOFT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Трансакционный анализ</dc:title>
  <dc:creator>Николай</dc:creator>
  <cp:lastModifiedBy>Ирина</cp:lastModifiedBy>
  <cp:revision>50</cp:revision>
  <dcterms:created xsi:type="dcterms:W3CDTF">2013-10-19T17:02:08Z</dcterms:created>
  <dcterms:modified xsi:type="dcterms:W3CDTF">2016-12-12T09:52:37Z</dcterms:modified>
</cp:coreProperties>
</file>