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5" r:id="rId8"/>
    <p:sldId id="263" r:id="rId9"/>
    <p:sldId id="262" r:id="rId10"/>
    <p:sldId id="266" r:id="rId11"/>
    <p:sldId id="267" r:id="rId12"/>
    <p:sldId id="268" r:id="rId13"/>
    <p:sldId id="269" r:id="rId14"/>
    <p:sldId id="276" r:id="rId15"/>
    <p:sldId id="271" r:id="rId16"/>
    <p:sldId id="270" r:id="rId17"/>
    <p:sldId id="272" r:id="rId18"/>
    <p:sldId id="280" r:id="rId19"/>
    <p:sldId id="275" r:id="rId20"/>
    <p:sldId id="273" r:id="rId21"/>
    <p:sldId id="277" r:id="rId22"/>
    <p:sldId id="278" r:id="rId23"/>
    <p:sldId id="274" r:id="rId24"/>
    <p:sldId id="281" r:id="rId25"/>
    <p:sldId id="282" r:id="rId26"/>
    <p:sldId id="283" r:id="rId27"/>
    <p:sldId id="288" r:id="rId28"/>
    <p:sldId id="289" r:id="rId29"/>
    <p:sldId id="286" r:id="rId30"/>
    <p:sldId id="291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0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7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3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9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2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6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9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5954-0A71-46E2-9845-0A5B1FFEC3E5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CEEC-AE85-424A-9A2E-3AA8A9925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USER\&#1056;&#1072;&#1073;&#1086;&#1095;&#1080;&#1081;%20&#1089;&#1090;&#1086;&#1083;\&#1055;&#1088;&#1077;&#1079;&#1077;&#1085;&#1090;&#1072;&#1094;&#1080;&#1103;%20&#1085;&#1072;%20&#1091;&#1088;&#1086;&#1082;\0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file:///D:\&#1048;&#1089;&#1090;&#1086;&#1088;&#1080;&#1103;%20&#1055;&#1088;&#1080;&#1084;&#1086;&#1088;&#1089;&#1082;&#1086;&#1075;&#1086;%20&#1082;&#1088;&#1072;&#1103;\html\page05_04.htm" TargetMode="Externa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audio" Target="file:///C:\Documents%20and%20Settings\USER\&#1056;&#1072;&#1073;&#1086;&#1095;&#1080;&#1081;%20&#1089;&#1090;&#1086;&#1083;\&#1055;&#1088;&#1077;&#1079;&#1077;&#1085;&#1090;&#1072;&#1094;&#1080;&#1103;%20&#1085;&#1072;%20&#1091;&#1088;&#1086;&#1082;\varyag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5.wav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7.wav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0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1.wav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3.wav"/><Relationship Id="rId5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7_%D0%B4%D0%B5%D0%BA%D0%B0%D0%B1%D1%80%D1%8F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ru.wikipedia.org/wiki/%D0%AF%D0%BF%D0%BE%D0%BD%D0%B8%D1%8F" TargetMode="External"/><Relationship Id="rId7" Type="http://schemas.openxmlformats.org/officeDocument/2006/relationships/hyperlink" Target="http://ru.wikipedia.org/wiki/%D0%93%D0%B5%D0%BE%D1%80%D0%B3%D0%B8%D0%B9_%D0%9F%D0%BE%D0%B1%D0%B5%D0%B4%D0%BE%D0%BD%D0%BE%D1%81%D0%B5%D1%86" TargetMode="External"/><Relationship Id="rId12" Type="http://schemas.openxmlformats.org/officeDocument/2006/relationships/image" Target="../media/image4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4.wav"/><Relationship Id="rId6" Type="http://schemas.openxmlformats.org/officeDocument/2006/relationships/hyperlink" Target="http://ru.wikipedia.org/wiki/%D0%9E%D1%80%D0%B4%D0%B5%D0%BD%D0%B0_%D0%A0%D0%BE%D1%81%D1%81%D0%B8%D0%B9%D1%81%D0%BA%D0%BE%D0%B9_%D0%B8%D0%BC%D0%BF%D0%B5%D1%80%D0%B8%D0%B8" TargetMode="External"/><Relationship Id="rId11" Type="http://schemas.openxmlformats.org/officeDocument/2006/relationships/hyperlink" Target="http://ru.wikipedia.org/wiki/%D0%A4%D0%B0%D0%B9%D0%BB:Badge_to_Order_St_George_4.jpg" TargetMode="External"/><Relationship Id="rId5" Type="http://schemas.openxmlformats.org/officeDocument/2006/relationships/image" Target="../media/image47.png"/><Relationship Id="rId10" Type="http://schemas.openxmlformats.org/officeDocument/2006/relationships/hyperlink" Target="http://ru.wikipedia.org/wiki/%D0%95%D0%BA%D0%B0%D1%82%D0%B5%D1%80%D0%B8%D0%BD%D0%B0_II" TargetMode="External"/><Relationship Id="rId4" Type="http://schemas.openxmlformats.org/officeDocument/2006/relationships/hyperlink" Target="http://ru.wikipedia.org/wiki/%D0%9E%D1%80%D0%B4%D0%B5%D0%BD" TargetMode="External"/><Relationship Id="rId9" Type="http://schemas.openxmlformats.org/officeDocument/2006/relationships/hyperlink" Target="http://ru.wikipedia.org/wiki/176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7.wav"/><Relationship Id="rId5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8.wav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772400" cy="14700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Памяти русского воинства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(106 годовщине подвига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русско-японской войне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1904 – </a:t>
            </a:r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1905 гг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.)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908720"/>
            <a:ext cx="3304456" cy="136815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sz="5100" b="1" dirty="0">
                <a:solidFill>
                  <a:srgbClr val="002060"/>
                </a:solidFill>
              </a:rPr>
              <a:t>«Помни войну!»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     Адмирал </a:t>
            </a:r>
            <a:r>
              <a:rPr lang="ru-RU" b="1" i="1" dirty="0">
                <a:solidFill>
                  <a:srgbClr val="002060"/>
                </a:solidFill>
              </a:rPr>
              <a:t>С.О. Макаров, </a:t>
            </a:r>
          </a:p>
          <a:p>
            <a:pPr>
              <a:defRPr/>
            </a:pPr>
            <a:r>
              <a:rPr lang="ru-RU" sz="2600" b="1" i="1" dirty="0">
                <a:solidFill>
                  <a:srgbClr val="002060"/>
                </a:solidFill>
              </a:rPr>
              <a:t>участник русско – японской войны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4126"/>
            <a:ext cx="2028247" cy="2095855"/>
          </a:xfrm>
          <a:prstGeom prst="rect">
            <a:avLst/>
          </a:prstGeom>
        </p:spPr>
      </p:pic>
      <p:pic>
        <p:nvPicPr>
          <p:cNvPr id="5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~PP2809.WAV">
            <a:hlinkClick r:id="" action="ppaction://media"/>
          </p:cNvPr>
          <p:cNvPicPr>
            <a:picLocks noRot="1" noChangeAspect="1"/>
          </p:cNvPicPr>
          <p:nvPr>
            <a:wavAudioFile r:embed="rId2" name="~PP2809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0494"/>
      </p:ext>
    </p:extLst>
  </p:cSld>
  <p:clrMapOvr>
    <a:masterClrMapping/>
  </p:clrMapOvr>
  <p:transition advTm="10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военных действий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2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443050"/>
              </p:ext>
            </p:extLst>
          </p:nvPr>
        </p:nvGraphicFramePr>
        <p:xfrm>
          <a:off x="179512" y="1556793"/>
          <a:ext cx="8713787" cy="4156667"/>
        </p:xfrm>
        <a:graphic>
          <a:graphicData uri="http://schemas.openxmlformats.org/drawingml/2006/table">
            <a:tbl>
              <a:tblPr/>
              <a:tblGrid>
                <a:gridCol w="2351087"/>
                <a:gridCol w="6362700"/>
              </a:tblGrid>
              <a:tr h="31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января 1904 г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Начало войны.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января 1904 г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Атака порт-артурской эскадры японскими миноносцами; гибель "Варяга".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апрель 1904 г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Японцы высадились в Корее и вступили в Маньчжурию.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 1904 г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Осада Порт - Артура.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август 1904 г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Сражение под Ляояном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сентябрь-октябрь1904 г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Битва на р. Шахэ. Из Балтийского моря вышла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-я Тихоокеанская эскадра и направилась на Дальний Восток (адм. Рожественский)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ноябрь-декабрь 1904г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Героическая оборона Порт - Артура.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декабря 1904 г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Генерал Стессель сдал крепость японцам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февраль 1905 г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Сражение под Мукденом,.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 1905 г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Морское сражение около острова Цусима; гибель эскадры генерала Рожественского.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августа 1905 г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Портсмутская конференция.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70"/>
          <p:cNvSpPr txBox="1">
            <a:spLocks noChangeArrowheads="1"/>
          </p:cNvSpPr>
          <p:nvPr/>
        </p:nvSpPr>
        <p:spPr bwMode="auto">
          <a:xfrm>
            <a:off x="0" y="580548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000" b="1" u="sng" dirty="0" smtClean="0">
                <a:solidFill>
                  <a:srgbClr val="000000"/>
                </a:solidFill>
                <a:latin typeface="Arial" charset="0"/>
              </a:rPr>
              <a:t>26.01.1904г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→«Варяг»</a:t>
            </a: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→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Ляоян→Шахэ→Порт-Артур→Мукден</a:t>
            </a:r>
            <a:r>
              <a:rPr lang="ru-RU" sz="1400" dirty="0">
                <a:solidFill>
                  <a:srgbClr val="000000"/>
                </a:solidFill>
                <a:latin typeface="Arial" charset="0"/>
              </a:rPr>
              <a:t>→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Цусима</a:t>
            </a:r>
            <a:r>
              <a:rPr lang="ru-RU" sz="1400" dirty="0">
                <a:solidFill>
                  <a:srgbClr val="000000"/>
                </a:solidFill>
                <a:latin typeface="Arial" charset="0"/>
              </a:rPr>
              <a:t>→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→Портсмут(</a:t>
            </a:r>
            <a:r>
              <a:rPr lang="ru-RU" sz="2000" b="1" u="sng" dirty="0">
                <a:solidFill>
                  <a:srgbClr val="000000"/>
                </a:solidFill>
                <a:latin typeface="Arial" charset="0"/>
              </a:rPr>
              <a:t>23.08.1905г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pic>
        <p:nvPicPr>
          <p:cNvPr id="6" name="~PP2767.WAV">
            <a:hlinkClick r:id="" action="ppaction://media"/>
          </p:cNvPr>
          <p:cNvPicPr>
            <a:picLocks noRot="1" noChangeAspect="1"/>
          </p:cNvPicPr>
          <p:nvPr>
            <a:wavAudioFile r:embed="rId1" name="~PP2767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6113"/>
      </p:ext>
    </p:extLst>
  </p:cSld>
  <p:clrMapOvr>
    <a:masterClrMapping/>
  </p:clrMapOvr>
  <p:transition advTm="1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Героическая оборона Порт-Артура (апрель – декабрь 1904 г.)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foto 05_0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61014"/>
            <a:ext cx="1584176" cy="23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70955"/>
            <a:ext cx="3281786" cy="21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2" t="4480" r="34605" b="4064"/>
          <a:stretch/>
        </p:blipFill>
        <p:spPr bwMode="auto">
          <a:xfrm>
            <a:off x="3275856" y="1561014"/>
            <a:ext cx="1742173" cy="18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кондратенк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13" y="4157052"/>
            <a:ext cx="1393615" cy="16482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907704" y="4233425"/>
            <a:ext cx="6769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КОНДРАТЕНКО РОМАН ИСИДОРОВИЧ (1857-1904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–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Генерал-майор, руководил обороной крепости Порт-Артура. Погиб в декабре 1905 г, защищая крепость. </a:t>
            </a:r>
          </a:p>
        </p:txBody>
      </p:sp>
      <p:pic>
        <p:nvPicPr>
          <p:cNvPr id="9" name="Picture 15" descr="23-045"/>
          <p:cNvPicPr>
            <a:picLocks noChangeAspect="1" noChangeArrowheads="1"/>
          </p:cNvPicPr>
          <p:nvPr/>
        </p:nvPicPr>
        <p:blipFill>
          <a:blip r:embed="rId8" cstate="email">
            <a:lum bright="-12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402063" cy="137344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907704" y="5385950"/>
            <a:ext cx="5345414" cy="70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5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СТЕССЕЛЬ АНАТОЛИЙ МИХАЙЛОВИЧ (1848-1915)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Российский военачальник. В русско-японскую войну проявил бездарность и трусость, сдал Порт-Артур противнику. Приговорен военным судом к смертной казни, но был помилован царем.</a:t>
            </a:r>
          </a:p>
          <a:p>
            <a:pPr marL="0" marR="0" lvl="0" indent="15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~PP107.WAV">
            <a:hlinkClick r:id="" action="ppaction://media"/>
          </p:cNvPr>
          <p:cNvPicPr>
            <a:picLocks noRot="1" noChangeAspect="1"/>
          </p:cNvPicPr>
          <p:nvPr>
            <a:wavAudioFile r:embed="rId1" name="~PP107.WAV"/>
          </p:nvPr>
        </p:nvPicPr>
        <p:blipFill>
          <a:blip r:embed="rId9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0908"/>
      </p:ext>
    </p:extLst>
  </p:cSld>
  <p:clrMapOvr>
    <a:masterClrMapping/>
  </p:clrMapOvr>
  <p:transition advTm="1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Морское сражение у Порт-Артура. 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1904 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г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024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Русское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было потрясено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вестью о падении Порт-Артура. Его героическая оборона приковала к себе внимание всего мира . Защитники крепости мужественно отражали все атаки. Только с августа по ноябрь они отбили четыре общих штурма; при этом японцы понесли большие потери.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Душой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обороны крепости был талантливый военачальник генерал Роман Кондратенко. Он понимал, что, пока держится Порт-Артур и сохранён флот, Россия может рассчитывать на победу в войне, поэтому делал всё возможное, чтобы отстоять крепость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 декабря Кондратенко погиб. Вскоре после этого начальник Квантунского укреплённого района Стессель, невзирая на протесты многих офицеров и недовольство солдат, подписали акт о капитуляции, хотя возможности обороны не были исчерпаны.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157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дней держалась крепость. Она отвлекала огромные силы противника, не давая ему возможности продолжить наступление в Маньчжурии. В боях за Порт-Артур погибли многие представители старинных самурайских принцев. Немалые потери понес при осаде и неприятельский флот. Падение Порт-Артура вызвало взрыв негодования в России, приблизив начало первой русской революции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порт-Арт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7128792" cy="2707126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~PP1682.WAV">
            <a:hlinkClick r:id="" action="ppaction://media"/>
          </p:cNvPr>
          <p:cNvPicPr>
            <a:picLocks noRot="1" noChangeAspect="1"/>
          </p:cNvPicPr>
          <p:nvPr>
            <a:wavAudioFile r:embed="rId1" name="~PP1682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33477"/>
      </p:ext>
    </p:extLst>
  </p:cSld>
  <p:clrMapOvr>
    <a:masterClrMapping/>
  </p:clrMapOvr>
  <p:transition advTm="1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Морская блокада Порт-Артура (январь - март 1904)</a:t>
            </a:r>
          </a:p>
        </p:txBody>
      </p:sp>
      <p:pic>
        <p:nvPicPr>
          <p:cNvPr id="4" name="Picture 22" descr="ria1904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53" t="41710" r="25006" b="12982"/>
          <a:stretch>
            <a:fillRect/>
          </a:stretch>
        </p:blipFill>
        <p:spPr bwMode="auto">
          <a:xfrm>
            <a:off x="3923928" y="4357872"/>
            <a:ext cx="1584689" cy="2024010"/>
          </a:xfrm>
          <a:prstGeom prst="rect">
            <a:avLst/>
          </a:prstGeom>
          <a:noFill/>
          <a:ln w="889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410207"/>
            <a:ext cx="27114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0" y="4509120"/>
            <a:ext cx="2806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Руднев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60" y="1412777"/>
            <a:ext cx="1178313" cy="1296144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014910" y="1718681"/>
            <a:ext cx="6408738" cy="6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5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РУДНЕВ ВСЕВОЛОД ФЕДОРОВИЧ (1855-1913)-</a:t>
            </a:r>
          </a:p>
          <a:p>
            <a:pPr marL="0" marR="0" lvl="0" indent="15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Контр-адмирал. Командир крейсера «Варяг».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973635" y="3010579"/>
            <a:ext cx="6491287" cy="13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5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РОЖДЕСТВЕНСКИЙ ЗИНОВИЙ ПЕТРОВИЧ (1848-1909)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Вице-адмирал . Командовал 2-й Тихоокеанской эскадрой, совершившей переход из Балтийского моря на Дальний Восток и разгромленной в Цусимском сражении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10" descr="rogestvenskiy_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55" y="2936797"/>
            <a:ext cx="1214322" cy="138779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varya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~PP3289.WAV">
            <a:hlinkClick r:id="" action="ppaction://media"/>
          </p:cNvPr>
          <p:cNvPicPr>
            <a:picLocks noRot="1" noChangeAspect="1"/>
          </p:cNvPicPr>
          <p:nvPr>
            <a:wavAudioFile r:embed="rId2" name="~PP3289.WAV"/>
          </p:nvPr>
        </p:nvPicPr>
        <p:blipFill>
          <a:blip r:embed="rId10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4004"/>
      </p:ext>
    </p:extLst>
  </p:cSld>
  <p:clrMapOvr>
    <a:masterClrMapping/>
  </p:clrMapOvr>
  <p:transition advTm="1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560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85288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Крейсер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I ранга "Варяг"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Большом Кронштадтском рейде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1901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410.WAV">
            <a:hlinkClick r:id="" action="ppaction://media"/>
          </p:cNvPr>
          <p:cNvPicPr>
            <a:picLocks noRot="1" noChangeAspect="1"/>
          </p:cNvPicPr>
          <p:nvPr>
            <a:wavAudioFile r:embed="rId1" name="~PP410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0018"/>
      </p:ext>
    </p:extLst>
  </p:cSld>
  <p:clrMapOvr>
    <a:masterClrMapping/>
  </p:clrMapOvr>
  <p:transition advTm="1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9"/>
            <a:ext cx="4040188" cy="792088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Крейсер "Варяг"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4681" y="404664"/>
            <a:ext cx="4041775" cy="7920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Канонерская лодка "Кореец"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70428"/>
            <a:ext cx="3879490" cy="228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164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550459" cy="28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3928" y="5661247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Крейсер «Варяг» и канонерская лодка «Кореец» снимаются с якоря и покидают нейтральный корейский порт Чемульпо, чтобы вступить в бой с японской эскадрой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9" name="~PP1393.WAV">
            <a:hlinkClick r:id="" action="ppaction://media"/>
          </p:cNvPr>
          <p:cNvPicPr>
            <a:picLocks noRot="1" noChangeAspect="1"/>
          </p:cNvPicPr>
          <p:nvPr>
            <a:wavAudioFile r:embed="rId1" name="~PP1393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7360"/>
      </p:ext>
    </p:extLst>
  </p:cSld>
  <p:clrMapOvr>
    <a:masterClrMapping/>
  </p:clrMapOvr>
  <p:transition advTm="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97552" cy="72008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Наверх вы, товарищи! Все по местам!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Последний парад наступает.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Врагу не сдается наш гордый "Варяг",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Пощады никто не желает…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Крейсер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ранга "Варяг"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9685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img.beta.rian.ru/images/17771/93/17771938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52839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~PP2438.WAV">
            <a:hlinkClick r:id="" action="ppaction://media"/>
          </p:cNvPr>
          <p:cNvPicPr>
            <a:picLocks noRot="1" noChangeAspect="1"/>
          </p:cNvPicPr>
          <p:nvPr>
            <a:wavAudioFile r:embed="rId1" name="~PP2438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7341"/>
      </p:ext>
    </p:extLst>
  </p:cSld>
  <p:clrMapOvr>
    <a:masterClrMapping/>
  </p:clrMapOvr>
  <p:transition advTm="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208" y="318131"/>
            <a:ext cx="4038600" cy="6480720"/>
          </a:xfrm>
        </p:spPr>
        <p:txBody>
          <a:bodyPr>
            <a:normAutofit/>
          </a:bodyPr>
          <a:lstStyle/>
          <a:p>
            <a:r>
              <a:rPr lang="ru-RU" dirty="0"/>
              <a:t>Эскадренный броненосец </a:t>
            </a:r>
            <a:r>
              <a:rPr lang="ru-RU" dirty="0" smtClean="0"/>
              <a:t>«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630" y="173077"/>
            <a:ext cx="4353088" cy="586551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юте флагманского эскадренного броненосца «Петропавловск»: командующий флотом контр-адмирал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О. Макаров, начальник его штаба контр-адмирал В. К. Витгефт, командир корабля капитан 1 ранга Н. М. Яковлев. Порт-Артур, 24.02.1904 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2" y="260648"/>
            <a:ext cx="40324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2" y="3105835"/>
            <a:ext cx="4032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Крейсер "Варяг" и канонерская лодка "Кореец" идут в бой у Чемульпо.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1" y="3573016"/>
            <a:ext cx="393983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554" y="5875521"/>
            <a:ext cx="3250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Эскадренный броненосец "Цесаревич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8054"/>
            <a:ext cx="36004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~PP3311.WAV">
            <a:hlinkClick r:id="" action="ppaction://media"/>
          </p:cNvPr>
          <p:cNvPicPr>
            <a:picLocks noRot="1" noChangeAspect="1"/>
          </p:cNvPicPr>
          <p:nvPr>
            <a:wavAudioFile r:embed="rId1" name="~PP3311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4941"/>
      </p:ext>
    </p:extLst>
  </p:cSld>
  <p:clrMapOvr>
    <a:masterClrMapping/>
  </p:clrMapOvr>
  <p:transition advTm="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359" y="211023"/>
            <a:ext cx="593725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29309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</a:rPr>
              <a:t>«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Никаких разговоров о сдаче не может быть — мы не сдадим им крейсера, ни самих себя и будем сражаться до последней возможности и до последней капли крови. Исполняйте каждый свои обязанности точно, спокойно, не торопясь, особенно комендоры, помня, что каждый снаряд должен нанести вред неприятелю».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(речь командира крейсера "Варяг" Всеволода Федоровича Руднева перед командой за час до боя с японской эскадрой)</a:t>
            </a:r>
          </a:p>
        </p:txBody>
      </p:sp>
      <p:pic>
        <p:nvPicPr>
          <p:cNvPr id="4" name="~PP183.WAV">
            <a:hlinkClick r:id="" action="ppaction://media"/>
          </p:cNvPr>
          <p:cNvPicPr>
            <a:picLocks noRot="1" noChangeAspect="1"/>
          </p:cNvPicPr>
          <p:nvPr>
            <a:wavAudioFile r:embed="rId1" name="~PP183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7355"/>
      </p:ext>
    </p:extLst>
  </p:cSld>
  <p:clrMapOvr>
    <a:masterClrMapping/>
  </p:clrMapOvr>
  <p:transition advTm="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37" y="370819"/>
            <a:ext cx="35845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70819"/>
            <a:ext cx="214153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07948" y="3356992"/>
            <a:ext cx="3516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худ. А.В. Евстигнеев.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Портрет адмирала С.О. Макарова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2" y="3618602"/>
            <a:ext cx="526965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9984" y="56981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худ. П.Т. Мальцев.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Крейсер "Варяг"</a:t>
            </a:r>
          </a:p>
        </p:txBody>
      </p:sp>
      <p:pic>
        <p:nvPicPr>
          <p:cNvPr id="7" name="~PP931.WAV">
            <a:hlinkClick r:id="" action="ppaction://media"/>
          </p:cNvPr>
          <p:cNvPicPr>
            <a:picLocks noRot="1" noChangeAspect="1"/>
          </p:cNvPicPr>
          <p:nvPr>
            <a:wavAudioFile r:embed="rId1" name="~PP931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0230"/>
      </p:ext>
    </p:extLst>
  </p:cSld>
  <p:clrMapOvr>
    <a:masterClrMapping/>
  </p:clrMapOvr>
  <p:transition advTm="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Углубить, систематизировать и закрепить знания: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расстановке новых сил на мировой арене к началу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основных направлений внешней политики царского правительства в конце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начале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активности России на Дальнем Востоке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1506.WAV">
            <a:hlinkClick r:id="" action="ppaction://media"/>
          </p:cNvPr>
          <p:cNvPicPr>
            <a:picLocks noRot="1" noChangeAspect="1"/>
          </p:cNvPicPr>
          <p:nvPr>
            <a:wavAudioFile r:embed="rId1" name="~PP1506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9791"/>
      </p:ext>
    </p:extLst>
  </p:cSld>
  <p:clrMapOvr>
    <a:masterClrMapping/>
  </p:clrMapOvr>
  <p:transition advTm="2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3960440" cy="65527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600" b="1" dirty="0"/>
              <a:t>Взрыв "Корейца" 9 </a:t>
            </a:r>
            <a:r>
              <a:rPr lang="ru-RU" sz="1600" b="1" dirty="0" smtClean="0"/>
              <a:t>февраля 1904г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«Варяг» после сражения</a:t>
            </a:r>
          </a:p>
          <a:p>
            <a:endParaRPr lang="ru-RU" sz="1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82699"/>
            <a:ext cx="4038600" cy="6593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Герои Чемульпо моряки </a:t>
            </a:r>
            <a:r>
              <a:rPr lang="ru-RU" sz="1400" b="1" dirty="0" err="1"/>
              <a:t>съ</a:t>
            </a:r>
            <a:r>
              <a:rPr lang="ru-RU" sz="1400" b="1" dirty="0"/>
              <a:t> крейсера "</a:t>
            </a:r>
            <a:r>
              <a:rPr lang="ru-RU" sz="1400" b="1" dirty="0" err="1"/>
              <a:t>Варягъ</a:t>
            </a:r>
            <a:r>
              <a:rPr lang="ru-RU" sz="1400" b="1" dirty="0"/>
              <a:t>" и лодки "</a:t>
            </a:r>
            <a:r>
              <a:rPr lang="ru-RU" sz="1400" b="1" dirty="0" err="1"/>
              <a:t>Кореецъ</a:t>
            </a:r>
            <a:r>
              <a:rPr lang="ru-RU" sz="1400" b="1" dirty="0"/>
              <a:t>" на </a:t>
            </a:r>
            <a:r>
              <a:rPr lang="ru-RU" sz="1400" b="1" dirty="0" err="1"/>
              <a:t>Курскомъ</a:t>
            </a:r>
            <a:r>
              <a:rPr lang="ru-RU" sz="1400" b="1" dirty="0"/>
              <a:t> </a:t>
            </a:r>
            <a:r>
              <a:rPr lang="ru-RU" sz="1400" b="1" dirty="0" err="1" smtClean="0"/>
              <a:t>вокзалЪ</a:t>
            </a:r>
            <a:r>
              <a:rPr lang="ru-RU" sz="1400" b="1" dirty="0" smtClean="0"/>
              <a:t>.</a:t>
            </a:r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pPr marL="0" indent="0">
              <a:buNone/>
            </a:pPr>
            <a:r>
              <a:rPr lang="ru-RU" sz="1600" b="1" dirty="0"/>
              <a:t>Крейсер «Варяг» на почтовой марке</a:t>
            </a:r>
          </a:p>
          <a:p>
            <a:endParaRPr lang="ru-RU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032448" cy="289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820" y="1052736"/>
            <a:ext cx="4120854" cy="29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1764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334279"/>
            <a:ext cx="259228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~PP1821.WAV">
            <a:hlinkClick r:id="" action="ppaction://media"/>
          </p:cNvPr>
          <p:cNvPicPr>
            <a:picLocks noRot="1" noChangeAspect="1"/>
          </p:cNvPicPr>
          <p:nvPr>
            <a:wavAudioFile r:embed="rId1" name="~PP1821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0400"/>
      </p:ext>
    </p:extLst>
  </p:cSld>
  <p:clrMapOvr>
    <a:masterClrMapping/>
  </p:clrMapOvr>
  <p:transition advTm="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90" y="116632"/>
            <a:ext cx="4038600" cy="30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177262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Титульный лист альбома "Битва при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Чемульпо". 1904 год.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92361"/>
            <a:ext cx="2976428" cy="268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6476130"/>
            <a:ext cx="2390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Гюйс крейсера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«Варяг»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2890664" cy="281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08" y="3189657"/>
            <a:ext cx="471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Флаг шлюпочный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канонерской лодки "Кореец".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57" y="3792361"/>
            <a:ext cx="308626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8104" y="5698155"/>
            <a:ext cx="3983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Русский коммерческий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флаг</a:t>
            </a:r>
          </a:p>
        </p:txBody>
      </p:sp>
      <p:pic>
        <p:nvPicPr>
          <p:cNvPr id="10" name="~PP2648.WAV">
            <a:hlinkClick r:id="" action="ppaction://media"/>
          </p:cNvPr>
          <p:cNvPicPr>
            <a:picLocks noRot="1" noChangeAspect="1"/>
          </p:cNvPicPr>
          <p:nvPr>
            <a:wavAudioFile r:embed="rId1" name="~PP2648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4485"/>
      </p:ext>
    </p:extLst>
  </p:cSld>
  <p:clrMapOvr>
    <a:masterClrMapping/>
  </p:clrMapOvr>
  <p:transition advTm="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3672407" cy="19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76873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Артиллерийский фугасный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6-дюймовый снаряд</a:t>
            </a:r>
            <a:r>
              <a:rPr lang="ru-RU" sz="1400" b="1" dirty="0"/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845" y="188641"/>
            <a:ext cx="42772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105835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Русская эскадра в Порт-Артуре.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Почтовая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открытка 1901 год.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39099"/>
            <a:ext cx="3911237" cy="30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705035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Рисунок из альбома "Битва при Чемульпо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Театр военных действий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1 час 49 минут по полудни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618" y="3690610"/>
            <a:ext cx="3986455" cy="28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~PP3443.WAV">
            <a:hlinkClick r:id="" action="ppaction://media"/>
          </p:cNvPr>
          <p:cNvPicPr>
            <a:picLocks noRot="1" noChangeAspect="1"/>
          </p:cNvPicPr>
          <p:nvPr>
            <a:wavAudioFile r:embed="rId1" name="~PP3443.WAV"/>
          </p:nvPr>
        </p:nvPicPr>
        <p:blipFill>
          <a:blip r:embed="rId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0713"/>
      </p:ext>
    </p:extLst>
  </p:cSld>
  <p:clrMapOvr>
    <a:masterClrMapping/>
  </p:clrMapOvr>
  <p:transition advTm="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Врагу не сдаётся наш гордый «Варяг»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471990" cy="514543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стихи австрийского поэта Рудольфа Грейнца (в переводе Е. М. Студенской), посвящённая подвигу крейсера «Варяг» и канонерской лодки «Кореец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196751"/>
            <a:ext cx="3422184" cy="489654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 подвига экипажа крейсера «Варяг» австрийский писатель и поэт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Рудольф Грейнц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написал стихотворение «Der „Warjag“», посвящённое этому событию. Оно было опубликовано в десятом номере немецкого журнала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«Югенд».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апреле 1904 года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Н. К. Мельников и Е. М. Студенская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опубликовали переводы этого стихотворения. Причём у каждого из них был свой вариант. Перевод Е. Студенской русским обществом был признан более удачным. И вскоре музыкант 12-го гренадёрского Астраханского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полка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С. Турищев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принимавший участие в торжественной встрече героев «Варяга» и «Корейца», положил эти стихи на музыку.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Впервые песня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была исполнена на торжественном приёме, устроенном императором Николаем II в честь офицеров и матросов «Варяга» и «Корейца».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78290"/>
            <a:ext cx="3422154" cy="228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93" y="4293097"/>
            <a:ext cx="4190784" cy="224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~PP268.WAV">
            <a:hlinkClick r:id="" action="ppaction://media"/>
          </p:cNvPr>
          <p:cNvPicPr>
            <a:picLocks noRot="1" noChangeAspect="1"/>
          </p:cNvPicPr>
          <p:nvPr>
            <a:wavAudioFile r:embed="rId1" name="~PP268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62688"/>
      </p:ext>
    </p:extLst>
  </p:cSld>
  <p:clrMapOvr>
    <a:masterClrMapping/>
  </p:clrMapOvr>
  <p:transition advTm="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Действия "Варяга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во время сражения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восхитили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даже противника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после  русско-японской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войны японское правительство создало в Сеуле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музей памяти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героев "Варяга" и наградило его командира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Всеволода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Руднева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Восходящего Солнца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2563125"/>
              </p:ext>
            </p:extLst>
          </p:nvPr>
        </p:nvGraphicFramePr>
        <p:xfrm>
          <a:off x="251520" y="5589240"/>
          <a:ext cx="3426343" cy="116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275"/>
                <a:gridCol w="1831068"/>
              </a:tblGrid>
              <a:tr h="38832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Оригинальное название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15240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旭日章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38832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Страна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15240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u="none" strike="noStrike" dirty="0">
                          <a:effectLst/>
                          <a:hlinkClick r:id="rId3" tooltip="Япония"/>
                        </a:rPr>
                        <a:t>Япония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388320"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15240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  <a:hlinkClick r:id="rId4" tooltip="Орден"/>
                        </a:rPr>
                        <a:t>Орден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</a:tbl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405203" cy="37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631974"/>
              </p:ext>
            </p:extLst>
          </p:nvPr>
        </p:nvGraphicFramePr>
        <p:xfrm>
          <a:off x="5580112" y="4725146"/>
          <a:ext cx="3312368" cy="2016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701"/>
                <a:gridCol w="1821667"/>
              </a:tblGrid>
              <a:tr h="2838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hlinkClick r:id="rId6" tooltip="Ордена Российской империи"/>
                        </a:rPr>
                        <a:t>Орден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>
                          <a:effectLst/>
                          <a:hlinkClick r:id="rId7" tooltip="Георгий Победоносец"/>
                        </a:rPr>
                        <a:t>Святого Георгия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5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850" dirty="0">
                          <a:effectLst/>
                        </a:rPr>
                        <a:t/>
                      </a:r>
                      <a:br>
                        <a:rPr lang="ru-RU" sz="850" dirty="0">
                          <a:effectLst/>
                        </a:rPr>
                      </a:br>
                      <a:r>
                        <a:rPr lang="ru-RU" sz="850" dirty="0">
                          <a:effectLst/>
                        </a:rPr>
                        <a:t>Знак ордена Св. Георгия 4-й ст. 1850-е годы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Дата учреждения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15240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26 ноября (</a:t>
                      </a:r>
                      <a:r>
                        <a:rPr lang="ru-RU" sz="900" dirty="0">
                          <a:effectLst/>
                          <a:hlinkClick r:id="rId8" tooltip="7 декабря"/>
                        </a:rPr>
                        <a:t>7.XII</a:t>
                      </a:r>
                      <a:r>
                        <a:rPr lang="ru-RU" sz="900" dirty="0">
                          <a:effectLst/>
                        </a:rPr>
                        <a:t>) </a:t>
                      </a:r>
                      <a:r>
                        <a:rPr lang="ru-RU" sz="900" dirty="0">
                          <a:effectLst/>
                          <a:hlinkClick r:id="rId9" tooltip="1769"/>
                        </a:rPr>
                        <a:t>1769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283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Учредитель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15240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hlinkClick r:id="rId10" tooltip="Екатерина II"/>
                        </a:rPr>
                        <a:t>Екатерина II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44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Статус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15240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Высший военный орден за боевые заслуги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  <a:tr h="283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Девиз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15240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«За службу и храбрость»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</a:tbl>
          </a:graphicData>
        </a:graphic>
      </p:graphicFrame>
      <p:pic>
        <p:nvPicPr>
          <p:cNvPr id="11269" name="Рисунок 89" descr="Описание: Знак ордена Св. Георгия 4-й ст. 1850-е годы">
            <a:hlinkClick r:id="rId11" tooltip="&quot;Знак ордена Св. Георгия 4-й ст. 1850-е годы&quot;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033" y="1988840"/>
            <a:ext cx="21702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94376" y="332657"/>
            <a:ext cx="37444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Извлечение из статута военного ордена Св. Георгия 1769 года [4]: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В числе могущих получить сей орден суть все те, кои в сухопутных и морских войсках Наших добропорядочно и действительно Штаб- и Обер-Офицерами службу отправляют</a:t>
            </a:r>
          </a:p>
        </p:txBody>
      </p:sp>
      <p:pic>
        <p:nvPicPr>
          <p:cNvPr id="8" name="~PP1086.WAV">
            <a:hlinkClick r:id="" action="ppaction://media"/>
          </p:cNvPr>
          <p:cNvPicPr>
            <a:picLocks noRot="1" noChangeAspect="1"/>
          </p:cNvPicPr>
          <p:nvPr>
            <a:wavAudioFile r:embed="rId1" name="~PP1086.WAV"/>
          </p:nvPr>
        </p:nvPicPr>
        <p:blipFill>
          <a:blip r:embed="rId1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3082"/>
      </p:ext>
    </p:extLst>
  </p:cSld>
  <p:clrMapOvr>
    <a:masterClrMapping/>
  </p:clrMapOvr>
  <p:transition advTm="4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и последствия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русско-японской войны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Экономическая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военно-техническая отсталость России;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Бездарность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командования;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Помощь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Японии со стороны Англии и США;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Нестабильность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стране в связи с революцией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Последствия: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Общественное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недовольство самодержавием, позорно проигравшем войну Японии;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Ослабление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позиций России на Дальнем Востоке;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Дестабилизация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внутриполитической обстановки в войне с Японией, рост революционной борьбы</a:t>
            </a:r>
          </a:p>
          <a:p>
            <a:endParaRPr lang="ru-RU" dirty="0"/>
          </a:p>
        </p:txBody>
      </p:sp>
      <p:pic>
        <p:nvPicPr>
          <p:cNvPr id="5" name="~PP2240.WAV">
            <a:hlinkClick r:id="" action="ppaction://media"/>
          </p:cNvPr>
          <p:cNvPicPr>
            <a:picLocks noRot="1" noChangeAspect="1"/>
          </p:cNvPicPr>
          <p:nvPr>
            <a:wavAudioFile r:embed="rId1" name="~PP2240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5977"/>
      </p:ext>
    </p:extLst>
  </p:cSld>
  <p:clrMapOvr>
    <a:masterClrMapping/>
  </p:clrMapOvr>
  <p:transition advTm="1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Портсмутского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августа 1905 г в Портсмуте (США) был подписан мирный договор между Россией и Японией.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Япония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получила арендные права 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	Ляодунский полуостров;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	Южно-Маньчжурскую железную дорогу;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	Южную часть Сахалина;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	Права рыболовства вдоль русских территориальных вод.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564903"/>
            <a:ext cx="2088233" cy="269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5255108"/>
            <a:ext cx="331236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23 июля 1905 г. на борту президентской яхты &lt;Мэйфлауэр&gt; состоялась официальная церемония представления делегаций России и Японии. Слева направо: С.Ю.Витте, посол России в США барон Розен, президент США Т.Рузвельт, глава японской делегации барон Комура, второй уполномоченный Японии Такахира. Фотография из журнала (19 августа 1905 г.)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28590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3" y="2852935"/>
            <a:ext cx="3312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столом переговоров, 14 августа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1905г.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Зал заседаний адмиралтейского дворца &lt;Неви-Ярд&gt;. Третий справа - С.Ю.Витте. Фотография из журнала (26 августа 1905 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4020923"/>
            <a:ext cx="3213785" cy="20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6021287"/>
            <a:ext cx="4536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Открытка, выпущенная по случаю заключения Портсмутского мира в 1905 г. Неизвестный художник. Изд. М.К., СПб., 1905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~PP3441.WAV">
            <a:hlinkClick r:id="" action="ppaction://media"/>
          </p:cNvPr>
          <p:cNvPicPr>
            <a:picLocks noRot="1" noChangeAspect="1"/>
          </p:cNvPicPr>
          <p:nvPr>
            <a:wavAudioFile r:embed="rId1" name="~PP3441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31653"/>
      </p:ext>
    </p:extLst>
  </p:cSld>
  <p:clrMapOvr>
    <a:masterClrMapping/>
  </p:clrMapOvr>
  <p:transition advTm="1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История и современность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Российско-японские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отношения в настоящее время ознаменованы как активными контактами на высшем уровне, так и резким спадом в двухсторонней торговле под влиянием мирового экономического кризиса.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власти в Японии пришёл лидер Демократической партии Юкио Хатояма, не раз заявлявший о своём стремлении улучшить отношения с Россией и заключение с ней мирного договора.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говорить о России - сказал премьер - то в отношениях с ней я намерен активно продвигать вперед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политику,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экономику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активно работать над тем, чтобы в конечном итоге подписать мирный договор, разрешить вопросы о северных территориях - крупнейшую проблему между нами. Мы будем укреплять отношения сотрудничества с Россией, рассматривая её как партнера в азиатско-тихоокеанском регионе".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двухсторонней встрече в рамках Саммита АТЭС в Сингапуре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Нью-Йорке 23 сентября 2009 г.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Д.А.Медведев - президент России и Юкио Хатояма стороны договорились активизировать работу по выработке мирного договора и решению спора о Южных Курилах.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Май 2010 года: премьер министр Японии подал в отставку и проблема спорных территорий осталась неразрешенной. Реального прогресса в этом вопросе нет.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Президент Д.А.Медведев считает, что Японию надо вовлекать в наши дела, наши проекты, в модернизацию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экономики: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«Для российской экономики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необходимо оборудование и технологии, которых у нас нет, оборудование устарело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изношено.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это можно приобрести в Японии и японцам активизация сотрудничества с Россией выгодна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54" y="1628800"/>
            <a:ext cx="319248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51330"/>
            <a:ext cx="3129024" cy="234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~PP312.WAV">
            <a:hlinkClick r:id="" action="ppaction://media"/>
          </p:cNvPr>
          <p:cNvPicPr>
            <a:picLocks noRot="1" noChangeAspect="1"/>
          </p:cNvPicPr>
          <p:nvPr>
            <a:wavAudioFile r:embed="rId1" name="~PP312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5951"/>
      </p:ext>
    </p:extLst>
  </p:cSld>
  <p:clrMapOvr>
    <a:masterClrMapping/>
  </p:clrMapOvr>
  <p:transition advTm="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764704"/>
            <a:ext cx="504056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России Д.А.Медведев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считает, что Японию надо вовлекать в наши дела, наши проекты, в модернизацию российской экономики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Для российской экономики необходимо оборудование и технологии, которых у нас нет, оборудование устарело и изношено. Все это можно приобрести в Японии и японцам активизация сотрудничества с Россией выгодна»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1233.WAV">
            <a:hlinkClick r:id="" action="ppaction://media"/>
          </p:cNvPr>
          <p:cNvPicPr>
            <a:picLocks noRot="1" noChangeAspect="1"/>
          </p:cNvPicPr>
          <p:nvPr>
            <a:wavAudioFile r:embed="rId1" name="~PP1233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53177"/>
      </p:ext>
    </p:extLst>
  </p:cSld>
  <p:clrMapOvr>
    <a:masterClrMapping/>
  </p:clrMapOvr>
  <p:transition advTm="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Назовите даты русско-японской войны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Какими фактами можно потвердеть неготовность России к войне?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Самое крупное морское сражение в русско-японской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войне.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Каких героев русско-японской войны вы запомнили?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Какая крепость продержалась в блокаде практически целый год?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Каковы причины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поражения России в русско-японской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войны?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Каковы условия Портсмутского мирного договора?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Укажите основное значение русско-японской войны</a:t>
            </a:r>
          </a:p>
          <a:p>
            <a:endParaRPr lang="ru-RU" dirty="0"/>
          </a:p>
        </p:txBody>
      </p:sp>
      <p:pic>
        <p:nvPicPr>
          <p:cNvPr id="4" name="~PP2278.WAV">
            <a:hlinkClick r:id="" action="ppaction://media"/>
          </p:cNvPr>
          <p:cNvPicPr>
            <a:picLocks noRot="1" noChangeAspect="1"/>
          </p:cNvPicPr>
          <p:nvPr>
            <a:wavAudioFile r:embed="rId1" name="~PP2278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8571"/>
      </p:ext>
    </p:extLst>
  </p:cSld>
  <p:clrMapOvr>
    <a:masterClrMapping/>
  </p:clrMapOvr>
  <p:transition advTm="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Международное положение и внешняя политика России в конце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– начале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века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Основные направления внешней политики  самодержавия к.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– нач.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Активизация России на Дальнем Востоке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Русско-японская война 1904 – 1905 гг. Причины,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ход, итоги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войны.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Портсмутский мир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История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современность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2769.WAV">
            <a:hlinkClick r:id="" action="ppaction://media"/>
          </p:cNvPr>
          <p:cNvPicPr>
            <a:picLocks noRot="1" noChangeAspect="1"/>
          </p:cNvPicPr>
          <p:nvPr>
            <a:wavAudioFile r:embed="rId1" name="~PP2769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3818"/>
      </p:ext>
    </p:extLst>
  </p:cSld>
  <p:clrMapOvr>
    <a:masterClrMapping/>
  </p:clrMapOvr>
  <p:transition advTm="1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Напишите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сочинение - размышление о том, что вас особенно </a:t>
            </a: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поразило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при изучении данной темы, о чем бы вы </a:t>
            </a: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хотели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подробнее.</a:t>
            </a:r>
          </a:p>
          <a:p>
            <a:pPr marL="0" indent="0"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Эпиграф к вашей работе : 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 народ доказал, что умеет умирать за Родину, но нам надо научиться жить ради неё.»</a:t>
            </a:r>
          </a:p>
          <a:p>
            <a:pPr marL="0" indent="0" algn="r">
              <a:buNone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Академик В. Вернадский</a:t>
            </a:r>
            <a:endParaRPr lang="ru-RU" sz="3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3651.WAV">
            <a:hlinkClick r:id="" action="ppaction://media"/>
          </p:cNvPr>
          <p:cNvPicPr>
            <a:picLocks noRot="1" noChangeAspect="1"/>
          </p:cNvPicPr>
          <p:nvPr>
            <a:wavAudioFile r:embed="rId1" name="~PP3651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6887"/>
      </p:ext>
    </p:extLst>
  </p:cSld>
  <p:clrMapOvr>
    <a:masterClrMapping/>
  </p:clrMapOvr>
  <p:transition advTm="1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совместную работу!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~PP709.WAV">
            <a:hlinkClick r:id="" action="ppaction://media"/>
          </p:cNvPr>
          <p:cNvPicPr>
            <a:picLocks noRot="1" noChangeAspect="1"/>
          </p:cNvPicPr>
          <p:nvPr>
            <a:wavAudioFile r:embed="rId1" name="~PP709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90905"/>
      </p:ext>
    </p:extLst>
  </p:cSld>
  <p:clrMapOvr>
    <a:masterClrMapping/>
  </p:clrMapOvr>
  <p:transition advTm="1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территории получила Россия по договору 1898 года с Китаем?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Какая территория была предметом спора между Японией и Россией на рубеже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веков?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какой страной в 1884 году был подписан договор о дружбе и торговле?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государства участвовали в подавлении боксерского восстания в Китае?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из представителей власти предлагал мягкие формы экспансии на Дальнем Востоке?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из перечисленных лиц предлагал проводить жесткую внешнюю политику на дальневосточных рубежах России?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расшифровывается термин КВЖД?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Какая страна оказалась в начале столетия самым главным конкурентом России на Дальнем Востоке?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Какая страна поддержала Японию  (договор от 1902г) против России?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3612.WAV">
            <a:hlinkClick r:id="" action="ppaction://media"/>
          </p:cNvPr>
          <p:cNvPicPr>
            <a:picLocks noRot="1" noChangeAspect="1"/>
          </p:cNvPicPr>
          <p:nvPr>
            <a:wavAudioFile r:embed="rId1" name="~PP3612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5499"/>
      </p:ext>
    </p:extLst>
  </p:cSld>
  <p:clrMapOvr>
    <a:masterClrMapping/>
  </p:clrMapOvr>
  <p:transition advTm="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Эталоны ответов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Ляодунский полуостров и Порт – Артур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Остров Сахалин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  Кореей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Англия, Франция, Германия и Россия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Министр финансов России С.Ю. Витте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Адмирал Е.И. Алексеев, министр внутренних дел В.К. Плеве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Китайская Восточная железная дорога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Англия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Япония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Критерии оценок: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«5» - 9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«4» - 8-7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«3» - 6-4</a:t>
            </a:r>
          </a:p>
          <a:p>
            <a:endParaRPr lang="ru-RU" dirty="0"/>
          </a:p>
        </p:txBody>
      </p:sp>
      <p:pic>
        <p:nvPicPr>
          <p:cNvPr id="4" name="~PP686.WAV">
            <a:hlinkClick r:id="" action="ppaction://media"/>
          </p:cNvPr>
          <p:cNvPicPr>
            <a:picLocks noRot="1" noChangeAspect="1"/>
          </p:cNvPicPr>
          <p:nvPr>
            <a:wavAudioFile r:embed="rId1" name="~PP686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7902"/>
      </p:ext>
    </p:extLst>
  </p:cSld>
  <p:clrMapOvr>
    <a:masterClrMapping/>
  </p:clrMapOvr>
  <p:transition advTm="1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Внешняя политика России в начале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339975" y="1628775"/>
            <a:ext cx="4752975" cy="914400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внешней политики России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876201" y="3357563"/>
            <a:ext cx="2087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западное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635375" y="3357563"/>
            <a:ext cx="1677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южное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5795963" y="3284538"/>
            <a:ext cx="3025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дальневосточное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55650" y="3933825"/>
            <a:ext cx="2736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Отношения с Англией, Францией и Германией. 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3563938" y="3933825"/>
            <a:ext cx="2160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Отношения с Турцией, Ираном. 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6300788" y="3933825"/>
            <a:ext cx="247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отношения с Китаем, Японией. </a:t>
            </a: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H="1">
            <a:off x="1763713" y="2565400"/>
            <a:ext cx="1008062" cy="79057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4356101" y="2565400"/>
            <a:ext cx="0" cy="79057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6804025" y="2492375"/>
            <a:ext cx="577850" cy="863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~PP1669.WAV">
            <a:hlinkClick r:id="" action="ppaction://media"/>
          </p:cNvPr>
          <p:cNvPicPr>
            <a:picLocks noRot="1" noChangeAspect="1"/>
          </p:cNvPicPr>
          <p:nvPr>
            <a:wavAudioFile r:embed="rId1" name="~PP1669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86846"/>
      </p:ext>
    </p:extLst>
  </p:cSld>
  <p:clrMapOvr>
    <a:masterClrMapping/>
  </p:clrMapOvr>
  <p:transition advTm="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 сторон: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040188" cy="395128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«Маленькая победоносная война» (В.К. Плеве, министр внутренних дел) – бегство от надвигающейся революции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Продвижение на Восток, установление контроля над Маньчжурией, Кореей («Большая азиатская программа»)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Япония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Японское командование основными военными целями ставило: </a:t>
            </a:r>
            <a:r>
              <a:rPr lang="ru-RU" sz="1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достижение полного господства на море, на суше – овладение Порт–Артуром и затем распространение своих военных успехов на Корею и Маньчжурию, вытесняя из этих районов русских. </a:t>
            </a:r>
          </a:p>
          <a:p>
            <a:endParaRPr lang="ru-RU" dirty="0"/>
          </a:p>
        </p:txBody>
      </p:sp>
      <p:pic>
        <p:nvPicPr>
          <p:cNvPr id="7" name="~PP2667.WAV">
            <a:hlinkClick r:id="" action="ppaction://media"/>
          </p:cNvPr>
          <p:cNvPicPr>
            <a:picLocks noRot="1" noChangeAspect="1"/>
          </p:cNvPicPr>
          <p:nvPr>
            <a:wavAudioFile r:embed="rId1" name="~PP2667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7498"/>
      </p:ext>
    </p:extLst>
  </p:cSld>
  <p:clrMapOvr>
    <a:masterClrMapping/>
  </p:clrMapOvr>
  <p:transition advTm="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/>
                <a:ea typeface="Calibri"/>
              </a:rPr>
              <a:t>Соотношение </a:t>
            </a:r>
            <a:r>
              <a:rPr lang="ru-RU" b="1" i="1" dirty="0">
                <a:latin typeface="Times New Roman"/>
                <a:ea typeface="Calibri"/>
              </a:rPr>
              <a:t>вооруженных сил России и Японии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809457"/>
              </p:ext>
            </p:extLst>
          </p:nvPr>
        </p:nvGraphicFramePr>
        <p:xfrm>
          <a:off x="457200" y="1600200"/>
          <a:ext cx="8229600" cy="283691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/>
                <a:gridCol w="2743200"/>
                <a:gridCol w="2743200"/>
              </a:tblGrid>
              <a:tr h="4052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Солдаты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Офицеры</a:t>
                      </a:r>
                      <a:endParaRPr lang="ru-RU" dirty="0"/>
                    </a:p>
                  </a:txBody>
                  <a:tcPr/>
                </a:tc>
              </a:tr>
              <a:tr h="405273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Японская армия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273">
                <a:tc>
                  <a:txBody>
                    <a:bodyPr/>
                    <a:lstStyle/>
                    <a:p>
                      <a:r>
                        <a:rPr lang="ru-RU" dirty="0" smtClean="0"/>
                        <a:t>1 января 1894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58 446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2476</a:t>
                      </a:r>
                      <a:endParaRPr lang="ru-RU" dirty="0"/>
                    </a:p>
                  </a:txBody>
                  <a:tcPr/>
                </a:tc>
              </a:tr>
              <a:tr h="40527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января 1904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142 663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8082</a:t>
                      </a:r>
                      <a:endParaRPr lang="ru-RU" b="1" dirty="0"/>
                    </a:p>
                  </a:txBody>
                  <a:tcPr/>
                </a:tc>
              </a:tr>
              <a:tr h="405273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Русские войска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273">
                <a:tc>
                  <a:txBody>
                    <a:bodyPr/>
                    <a:lstStyle/>
                    <a:p>
                      <a:r>
                        <a:rPr lang="ru-RU" dirty="0" smtClean="0"/>
                        <a:t>1 января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1895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2"/>
                      </a:pPr>
                      <a:r>
                        <a:rPr lang="ru-RU" dirty="0" smtClean="0"/>
                        <a:t>716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1118</a:t>
                      </a:r>
                      <a:endParaRPr lang="ru-RU" dirty="0"/>
                    </a:p>
                  </a:txBody>
                  <a:tcPr/>
                </a:tc>
              </a:tr>
              <a:tr h="40527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января 1904 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94586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3249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536" y="4581128"/>
            <a:ext cx="34194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Вывод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rPr>
              <a:t>: Россия к войне не готова. Технически отсталый флот и незначительная сухопутная армия. Вместе  с тем обороноспособность Российского Дальнего Востока была крайне низка.</a:t>
            </a:r>
          </a:p>
        </p:txBody>
      </p:sp>
      <p:pic>
        <p:nvPicPr>
          <p:cNvPr id="6" name="~PP3619.WAV">
            <a:hlinkClick r:id="" action="ppaction://media"/>
          </p:cNvPr>
          <p:cNvPicPr>
            <a:picLocks noRot="1" noChangeAspect="1"/>
          </p:cNvPicPr>
          <p:nvPr>
            <a:wavAudioFile r:embed="rId1" name="~PP3619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59915"/>
      </p:ext>
    </p:extLst>
  </p:cSld>
  <p:clrMapOvr>
    <a:masterClrMapping/>
  </p:clrMapOvr>
  <p:transition advTm="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этапы войны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Морская блокада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Порт-Артура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(январь-март 1904 )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Героическая оборона Порт-Артура (апрель-декабрь 1904)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Мукденское сражение (февраль 1905)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Цусимское сражение (май 1905)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Портсмутский мирный договор (сентябрь 1905)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~PP693.WAV">
            <a:hlinkClick r:id="" action="ppaction://media"/>
          </p:cNvPr>
          <p:cNvPicPr>
            <a:picLocks noRot="1" noChangeAspect="1"/>
          </p:cNvPicPr>
          <p:nvPr>
            <a:wavAudioFile r:embed="rId1" name="~PP693.WAV"/>
          </p:nvPr>
        </p:nvPicPr>
        <p:blipFill>
          <a:blip r:embed="rId3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2859"/>
      </p:ext>
    </p:extLst>
  </p:cSld>
  <p:clrMapOvr>
    <a:masterClrMapping/>
  </p:clrMapOvr>
  <p:transition advTm="1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1943</Words>
  <Application>Microsoft Office PowerPoint</Application>
  <PresentationFormat>Экран (4:3)</PresentationFormat>
  <Paragraphs>271</Paragraphs>
  <Slides>31</Slides>
  <Notes>0</Notes>
  <HiddenSlides>0</HiddenSlides>
  <MMClips>33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Памяти русского воинства  (106 годовщине подвига  в русско-японской войне  1904 – 1905 гг.) </vt:lpstr>
      <vt:lpstr>Цели урока:</vt:lpstr>
      <vt:lpstr>План урока: </vt:lpstr>
      <vt:lpstr>Проверка домашнего задания</vt:lpstr>
      <vt:lpstr>Эталоны ответов</vt:lpstr>
      <vt:lpstr>Внешняя политика России в начале XX века</vt:lpstr>
      <vt:lpstr>Цели сторон:</vt:lpstr>
      <vt:lpstr>Соотношение вооруженных сил России и Японии </vt:lpstr>
      <vt:lpstr>Основные этапы войны</vt:lpstr>
      <vt:lpstr>Ход военных действий</vt:lpstr>
      <vt:lpstr>Героическая оборона Порт-Артура (апрель – декабрь 1904 г.)</vt:lpstr>
      <vt:lpstr>Морское сражение у Порт-Артура. 1904 г.</vt:lpstr>
      <vt:lpstr>Морская блокада Порт-Артура (январь - март 1904)</vt:lpstr>
      <vt:lpstr>Презентация PowerPoint</vt:lpstr>
      <vt:lpstr>Презентация PowerPoint</vt:lpstr>
      <vt:lpstr>Наверх вы, товарищи! Все по местам! Последний парад наступает. Врагу не сдается наш гордый "Варяг", Пощады никто не желает…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Врагу не сдаётся наш гордый «Варяг» </vt:lpstr>
      <vt:lpstr>Презентация PowerPoint</vt:lpstr>
      <vt:lpstr>Причины и последствия  русско-японской войны</vt:lpstr>
      <vt:lpstr>Условия Портсмутского мира</vt:lpstr>
      <vt:lpstr>История и современность</vt:lpstr>
      <vt:lpstr>Презентация PowerPoint</vt:lpstr>
      <vt:lpstr>Закрепление материала</vt:lpstr>
      <vt:lpstr>Домашнее задание</vt:lpstr>
      <vt:lpstr>Спасибо за совместную работу!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русского воинства  (106 годовщине подвига в русско-японской войне 1904 – 1905 г.)</dc:title>
  <dc:creator>Госпожа</dc:creator>
  <cp:lastModifiedBy>Госпожа</cp:lastModifiedBy>
  <cp:revision>33</cp:revision>
  <dcterms:created xsi:type="dcterms:W3CDTF">2011-09-17T13:57:51Z</dcterms:created>
  <dcterms:modified xsi:type="dcterms:W3CDTF">2014-12-22T16:01:08Z</dcterms:modified>
</cp:coreProperties>
</file>