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23.05.2016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traditio.wiki/%D0%9A%D0%B0%D1%80%D1%82%D0%B0" TargetMode="External"/><Relationship Id="rId3" Type="http://schemas.openxmlformats.org/officeDocument/2006/relationships/hyperlink" Target="http://traditio.wiki/%D0%98%D0%BD%D1%84%D0%BE%D1%80%D0%BC%D0%B0%D1%86%D0%B8%D1%8F" TargetMode="External"/><Relationship Id="rId7" Type="http://schemas.openxmlformats.org/officeDocument/2006/relationships/hyperlink" Target="http://traditio.wiki/w/index.php?title=%D0%A2%D0%B0%D0%B1%D0%BB%D0%B8%D1%86%D0%B0&amp;action=edit&amp;redlink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traditio.wiki/w/index.php?title=%D0%A1%D1%85%D0%B5%D0%BC%D0%B0&amp;action=edit&amp;redlink=1" TargetMode="External"/><Relationship Id="rId5" Type="http://schemas.openxmlformats.org/officeDocument/2006/relationships/hyperlink" Target="http://traditio.wiki/w/index.php?title=%D0%93%D1%80%D0%B0%D1%84%D0%B8%D0%BA&amp;action=edit&amp;redlink=1" TargetMode="External"/><Relationship Id="rId4" Type="http://schemas.openxmlformats.org/officeDocument/2006/relationships/hyperlink" Target="http://traditio.wiki/%D0%9E%D0%BF%D1%82%D0%B8%D1%87%D0%B5%D1%81%D0%BA%D0%BE%D0%B5_%D0%B8%D0%B7%D0%BE%D0%B1%D1%80%D0%B0%D0%B6%D0%B5%D0%BD%D0%B8%D0%B5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503492" y="1233605"/>
            <a:ext cx="6939014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</a:t>
            </a:r>
          </a:p>
          <a:p>
            <a:pPr algn="ctr"/>
            <a:endParaRPr lang="ru-RU" sz="32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«Визуализация как один из приёмов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синтаксической грамотности»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68635" y="4279787"/>
            <a:ext cx="33531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Составитель: Белая Анастасия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студентка 1 курса 195 группы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специальности  54.02.01 Дизайн (по отраслям)</a:t>
            </a:r>
          </a:p>
          <a:p>
            <a:pPr marL="457200" indent="-457200">
              <a:lnSpc>
                <a:spcPct val="150000"/>
              </a:lnSpc>
            </a:pPr>
            <a:endParaRPr lang="ru-RU" dirty="0" smtClean="0">
              <a:latin typeface="Ubuntu Condensed" panose="020B0506030602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2666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50900" y="1993787"/>
            <a:ext cx="7505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1400" y="865305"/>
            <a:ext cx="69977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ТИРЕ В НЕПОЛНОМ ПРЕДЛОЖЕНИИ</a:t>
            </a: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ПРИ ПРОПУСКЕ СКАЗУЕМОГО)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38300" y="2938272"/>
          <a:ext cx="6095999" cy="2992628"/>
        </p:xfrm>
        <a:graphic>
          <a:graphicData uri="http://schemas.openxmlformats.org/drawingml/2006/table">
            <a:tbl>
              <a:tblPr/>
              <a:tblGrid>
                <a:gridCol w="3047682"/>
                <a:gridCol w="3048317"/>
              </a:tblGrid>
              <a:tr h="633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ru-RU" sz="2200" b="1" dirty="0">
                          <a:latin typeface="Times New Roman"/>
                          <a:ea typeface="MS Mincho"/>
                          <a:cs typeface="Times New Roman"/>
                        </a:rPr>
                        <a:t>ставится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ru-RU" sz="110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ru-RU" sz="2200" b="1">
                          <a:latin typeface="Times New Roman"/>
                          <a:ea typeface="MS Mincho"/>
                          <a:cs typeface="Times New Roman"/>
                        </a:rPr>
                        <a:t>не ставится</a:t>
                      </a:r>
                      <a:endParaRPr lang="ru-RU" sz="11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9572"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ru-RU" sz="1100" dirty="0" smtClean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ru-RU" sz="1400" dirty="0" smtClean="0">
                          <a:latin typeface="Times New Roman" pitchFamily="18" charset="0"/>
                          <a:ea typeface="MS Mincho"/>
                          <a:cs typeface="Times New Roman" pitchFamily="18" charset="0"/>
                        </a:rPr>
                        <a:t>1.</a:t>
                      </a:r>
                      <a:r>
                        <a:rPr lang="ru-RU" sz="1100" baseline="0" dirty="0" smtClean="0"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latin typeface="Times New Roman"/>
                          <a:ea typeface="MS Mincho"/>
                          <a:cs typeface="Times New Roman"/>
                        </a:rPr>
                        <a:t>Обст-во</a:t>
                      </a:r>
                      <a:r>
                        <a:rPr lang="ru-RU" sz="1400" dirty="0" smtClean="0"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места – ____               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9535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      </a:t>
                      </a: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Над </a:t>
                      </a:r>
                      <a:r>
                        <a:rPr lang="ru-RU" sz="1400" b="1" i="1" dirty="0">
                          <a:solidFill>
                            <a:srgbClr val="7030A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площадью - пыль.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95350" algn="l"/>
                        </a:tabLst>
                      </a:pPr>
                      <a:r>
                        <a:rPr lang="ru-RU" sz="1400" i="1" dirty="0">
                          <a:latin typeface="Times New Roman"/>
                          <a:ea typeface="MS Mincho"/>
                          <a:cs typeface="Times New Roman"/>
                        </a:rPr>
                        <a:t>                  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9535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MS Mincho"/>
                          <a:cs typeface="Times New Roman"/>
                        </a:rPr>
                        <a:t>  2. Сущ</a:t>
                      </a: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. В Д.п. – сущ. в В.п.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9535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           </a:t>
                      </a:r>
                      <a:r>
                        <a:rPr lang="ru-RU" sz="14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Богу </a:t>
                      </a:r>
                      <a:r>
                        <a:rPr lang="ru-RU" sz="1400" b="1" i="1" dirty="0">
                          <a:solidFill>
                            <a:srgbClr val="7030A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– богово.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MS Mincho"/>
                          <a:cs typeface="Times New Roman"/>
                        </a:rPr>
                        <a:t>  3. Во </a:t>
                      </a: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2-ой части </a:t>
                      </a:r>
                      <a:r>
                        <a:rPr lang="ru-RU" sz="1400" dirty="0" err="1">
                          <a:latin typeface="Times New Roman"/>
                          <a:ea typeface="MS Mincho"/>
                          <a:cs typeface="Times New Roman"/>
                        </a:rPr>
                        <a:t>сложн.пр</a:t>
                      </a: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.                  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9535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  </a:t>
                      </a:r>
                      <a:r>
                        <a:rPr lang="ru-RU" sz="1400" b="1" i="1" dirty="0">
                          <a:solidFill>
                            <a:srgbClr val="7030A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Карманы двойные: внутренний – из полотна, внешний – из сукна.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ru-RU" sz="1100" b="1" dirty="0">
                          <a:latin typeface="Times New Roman"/>
                          <a:ea typeface="MS Mincho"/>
                          <a:cs typeface="Times New Roman"/>
                        </a:rPr>
                        <a:t>              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        </a:t>
                      </a:r>
                      <a:r>
                        <a:rPr lang="ru-RU" sz="1400" dirty="0" smtClean="0">
                          <a:latin typeface="Times New Roman"/>
                          <a:ea typeface="MS Mincho"/>
                          <a:cs typeface="Times New Roman"/>
                        </a:rPr>
                        <a:t>             Если </a:t>
                      </a: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нет паузы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ru-RU" sz="1400" i="1" dirty="0">
                          <a:latin typeface="Times New Roman"/>
                          <a:ea typeface="MS Mincho"/>
                          <a:cs typeface="Times New Roman"/>
                        </a:rPr>
                        <a:t>       </a:t>
                      </a:r>
                      <a:r>
                        <a:rPr lang="ru-RU" sz="1400" i="1" dirty="0" smtClean="0">
                          <a:latin typeface="Times New Roman"/>
                          <a:ea typeface="MS Mincho"/>
                          <a:cs typeface="Times New Roman"/>
                        </a:rPr>
                        <a:t>               На </a:t>
                      </a:r>
                      <a:r>
                        <a:rPr lang="ru-RU" sz="1400" i="1" dirty="0">
                          <a:latin typeface="Times New Roman"/>
                          <a:ea typeface="MS Mincho"/>
                          <a:cs typeface="Times New Roman"/>
                        </a:rPr>
                        <a:t>полу ковёр.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        </a:t>
                      </a:r>
                      <a:endParaRPr lang="ru-RU" sz="1400" dirty="0" smtClean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latin typeface="Times New Roman"/>
                          <a:ea typeface="MS Mincho"/>
                          <a:cs typeface="Times New Roman"/>
                        </a:rPr>
                        <a:t>           </a:t>
                      </a:r>
                      <a:r>
                        <a:rPr lang="ru-RU" sz="1400" dirty="0" smtClean="0">
                          <a:latin typeface="Times New Roman"/>
                          <a:ea typeface="MS Mincho"/>
                          <a:cs typeface="Times New Roman"/>
                        </a:rPr>
                        <a:t>          Если </a:t>
                      </a: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нет паузы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MS Mincho"/>
                          <a:cs typeface="Times New Roman"/>
                        </a:rPr>
                        <a:t>        </a:t>
                      </a:r>
                      <a:r>
                        <a:rPr lang="ru-RU" sz="1400" dirty="0" smtClean="0">
                          <a:latin typeface="Times New Roman"/>
                          <a:ea typeface="MS Mincho"/>
                          <a:cs typeface="Times New Roman"/>
                        </a:rPr>
                        <a:t>          </a:t>
                      </a:r>
                      <a:r>
                        <a:rPr lang="ru-RU" sz="1400" i="1" dirty="0">
                          <a:latin typeface="Times New Roman"/>
                          <a:ea typeface="MS Mincho"/>
                          <a:cs typeface="Times New Roman"/>
                        </a:rPr>
                        <a:t>Алёша смотрел на них, 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MS Mincho"/>
                          <a:cs typeface="Times New Roman"/>
                        </a:rPr>
                        <a:t>        </a:t>
                      </a:r>
                      <a:r>
                        <a:rPr lang="ru-RU" sz="1400" i="1" dirty="0" smtClean="0">
                          <a:latin typeface="Times New Roman"/>
                          <a:ea typeface="MS Mincho"/>
                          <a:cs typeface="Times New Roman"/>
                        </a:rPr>
                        <a:t>               </a:t>
                      </a:r>
                      <a:r>
                        <a:rPr lang="ru-RU" sz="1400" i="1" dirty="0">
                          <a:latin typeface="Times New Roman"/>
                          <a:ea typeface="MS Mincho"/>
                          <a:cs typeface="Times New Roman"/>
                        </a:rPr>
                        <a:t>они на него.</a:t>
                      </a:r>
                      <a:endParaRPr lang="ru-RU" sz="11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368800" y="5024438"/>
            <a:ext cx="609600" cy="142875"/>
          </a:xfrm>
          <a:prstGeom prst="rightArrow">
            <a:avLst>
              <a:gd name="adj1" fmla="val 50000"/>
              <a:gd name="adj2" fmla="val 10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4389438" y="3917950"/>
            <a:ext cx="609600" cy="142875"/>
          </a:xfrm>
          <a:prstGeom prst="rightArrow">
            <a:avLst>
              <a:gd name="adj1" fmla="val 50000"/>
              <a:gd name="adj2" fmla="val 10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38200" y="1892187"/>
            <a:ext cx="75057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/>
              <a:t> </a:t>
            </a:r>
            <a:endParaRPr lang="ru-RU" sz="2000" dirty="0" smtClean="0"/>
          </a:p>
          <a:p>
            <a:pPr algn="r"/>
            <a:r>
              <a:rPr lang="ru-RU" sz="2000" b="1" dirty="0" smtClean="0"/>
              <a:t> </a:t>
            </a:r>
            <a:endParaRPr lang="ru-RU" sz="2000" dirty="0" smtClean="0"/>
          </a:p>
          <a:p>
            <a:pPr algn="r"/>
            <a:endParaRPr lang="ru-RU" sz="2000" b="1" dirty="0" smtClean="0"/>
          </a:p>
          <a:p>
            <a:r>
              <a:rPr lang="ru-RU" sz="2000" b="1" dirty="0" smtClean="0"/>
              <a:t>(_____________</a:t>
            </a:r>
            <a:r>
              <a:rPr lang="ru-RU" sz="2000" b="1" dirty="0" smtClean="0"/>
              <a:t>	</a:t>
            </a:r>
            <a:r>
              <a:rPr lang="ru-RU" sz="2000" b="1" dirty="0" smtClean="0"/>
              <a:t>)</a:t>
            </a:r>
            <a:r>
              <a:rPr lang="ru-RU" sz="2000" dirty="0" smtClean="0"/>
              <a:t>                                                                      </a:t>
            </a:r>
            <a:r>
              <a:rPr lang="ru-RU" sz="2000" b="1" u="sng" dirty="0" smtClean="0"/>
              <a:t>Сказуемое </a:t>
            </a:r>
            <a:r>
              <a:rPr lang="ru-RU" sz="2000" u="sng" dirty="0" smtClean="0"/>
              <a:t>-</a:t>
            </a:r>
            <a:endParaRPr lang="ru-RU" sz="2000" b="1" u="sng" dirty="0" smtClean="0"/>
          </a:p>
          <a:p>
            <a:pPr algn="ctr"/>
            <a:r>
              <a:rPr lang="ru-RU" sz="2000" b="1" dirty="0" smtClean="0"/>
              <a:t>Главный </a:t>
            </a:r>
            <a:r>
              <a:rPr lang="ru-RU" sz="2000" b="1" dirty="0" smtClean="0"/>
              <a:t>член предложения</a:t>
            </a:r>
            <a:endParaRPr lang="ru-RU" sz="2000" dirty="0" smtClean="0"/>
          </a:p>
          <a:p>
            <a:r>
              <a:rPr lang="ru-RU" sz="2000" b="1" i="1" dirty="0" smtClean="0"/>
              <a:t>      </a:t>
            </a:r>
            <a:endParaRPr lang="ru-RU" sz="2000" dirty="0" smtClean="0"/>
          </a:p>
          <a:p>
            <a:r>
              <a:rPr lang="ru-RU" sz="2000" b="1" i="1" dirty="0" smtClean="0"/>
              <a:t>   простое                                                                     составное      </a:t>
            </a:r>
            <a:endParaRPr lang="ru-RU" sz="2000" dirty="0" smtClean="0"/>
          </a:p>
          <a:p>
            <a:r>
              <a:rPr lang="ru-RU" sz="2000" b="1" dirty="0" smtClean="0"/>
              <a:t>Г.</a:t>
            </a:r>
            <a:r>
              <a:rPr lang="ru-RU" sz="2000" dirty="0" smtClean="0"/>
              <a:t> в любом </a:t>
            </a:r>
            <a:endParaRPr lang="ru-RU" sz="2000" dirty="0" smtClean="0"/>
          </a:p>
          <a:p>
            <a:r>
              <a:rPr lang="ru-RU" sz="2000" dirty="0" smtClean="0"/>
              <a:t>наклонении</a:t>
            </a:r>
            <a:endParaRPr lang="ru-RU" sz="2000" dirty="0" smtClean="0"/>
          </a:p>
          <a:p>
            <a:r>
              <a:rPr lang="ru-RU" sz="2000" dirty="0" smtClean="0"/>
              <a:t>	    </a:t>
            </a:r>
            <a:r>
              <a:rPr lang="ru-RU" sz="2000" dirty="0" smtClean="0"/>
              <a:t>                                         </a:t>
            </a:r>
            <a:r>
              <a:rPr lang="ru-RU" sz="2000" b="1" i="1" dirty="0" smtClean="0"/>
              <a:t>именное                           </a:t>
            </a:r>
            <a:r>
              <a:rPr lang="ru-RU" sz="2000" b="1" i="1" dirty="0" smtClean="0"/>
              <a:t>глагольное</a:t>
            </a:r>
            <a:endParaRPr lang="ru-RU" sz="2000" dirty="0" smtClean="0"/>
          </a:p>
          <a:p>
            <a:r>
              <a:rPr lang="ru-RU" sz="2000" dirty="0" smtClean="0"/>
              <a:t>	       </a:t>
            </a:r>
            <a:r>
              <a:rPr lang="ru-RU" sz="2000" dirty="0" smtClean="0"/>
              <a:t>                                      </a:t>
            </a:r>
            <a:r>
              <a:rPr lang="ru-RU" sz="2000" b="1" dirty="0" smtClean="0"/>
              <a:t>Г.</a:t>
            </a:r>
            <a:r>
              <a:rPr lang="ru-RU" sz="2000" dirty="0" smtClean="0"/>
              <a:t> </a:t>
            </a:r>
            <a:r>
              <a:rPr lang="ru-RU" sz="2000" i="1" dirty="0" smtClean="0"/>
              <a:t>связка</a:t>
            </a:r>
            <a:r>
              <a:rPr lang="ru-RU" sz="2000" dirty="0" smtClean="0"/>
              <a:t> +	</a:t>
            </a:r>
            <a:r>
              <a:rPr lang="ru-RU" sz="2000" b="1" dirty="0" smtClean="0"/>
              <a:t>    </a:t>
            </a:r>
            <a:r>
              <a:rPr lang="ru-RU" sz="2000" b="1" dirty="0" smtClean="0"/>
              <a:t>      </a:t>
            </a:r>
            <a:r>
              <a:rPr lang="ru-RU" sz="2000" b="1" dirty="0" smtClean="0"/>
              <a:t>Г.</a:t>
            </a:r>
            <a:r>
              <a:rPr lang="ru-RU" sz="2000" dirty="0" smtClean="0"/>
              <a:t> + </a:t>
            </a:r>
            <a:r>
              <a:rPr lang="ru-RU" sz="2000" b="1" dirty="0" smtClean="0"/>
              <a:t>Г.</a:t>
            </a:r>
            <a:r>
              <a:rPr lang="ru-RU" sz="2000" dirty="0" smtClean="0"/>
              <a:t> </a:t>
            </a:r>
            <a:r>
              <a:rPr lang="ru-RU" sz="2000" i="1" dirty="0" smtClean="0"/>
              <a:t>(Н. </a:t>
            </a:r>
            <a:r>
              <a:rPr lang="ru-RU" sz="2000" i="1" dirty="0" err="1" smtClean="0"/>
              <a:t>ф</a:t>
            </a:r>
            <a:r>
              <a:rPr lang="ru-RU" sz="2000" i="1" dirty="0" smtClean="0"/>
              <a:t>)</a:t>
            </a:r>
            <a:endParaRPr lang="ru-RU" sz="2000" dirty="0" smtClean="0"/>
          </a:p>
          <a:p>
            <a:r>
              <a:rPr lang="ru-RU" sz="2000" dirty="0" smtClean="0"/>
              <a:t>                                                          </a:t>
            </a:r>
            <a:r>
              <a:rPr lang="ru-RU" sz="2000" dirty="0" smtClean="0"/>
              <a:t>  </a:t>
            </a:r>
            <a:r>
              <a:rPr lang="ru-RU" sz="2000" b="1" dirty="0" smtClean="0"/>
              <a:t>С., П., </a:t>
            </a:r>
            <a:r>
              <a:rPr lang="ru-RU" sz="2000" b="1" dirty="0" err="1" smtClean="0"/>
              <a:t>Пч</a:t>
            </a:r>
            <a:r>
              <a:rPr lang="ru-RU" sz="2000" b="1" dirty="0" smtClean="0"/>
              <a:t>.,</a:t>
            </a:r>
            <a:endParaRPr lang="ru-RU" sz="2000" dirty="0" smtClean="0"/>
          </a:p>
          <a:p>
            <a:r>
              <a:rPr lang="ru-RU" sz="2000" dirty="0" smtClean="0"/>
              <a:t>	</a:t>
            </a:r>
            <a:r>
              <a:rPr lang="ru-RU" sz="2000" dirty="0" smtClean="0"/>
              <a:t>                                            </a:t>
            </a:r>
            <a:r>
              <a:rPr lang="ru-RU" sz="2000" b="1" dirty="0" smtClean="0"/>
              <a:t>Ч</a:t>
            </a:r>
            <a:r>
              <a:rPr lang="ru-RU" sz="2000" b="1" dirty="0" smtClean="0"/>
              <a:t>., М., Н.,</a:t>
            </a:r>
            <a:endParaRPr lang="ru-RU" sz="2000" dirty="0" smtClean="0"/>
          </a:p>
          <a:p>
            <a:r>
              <a:rPr lang="ru-RU" sz="2000" b="1" dirty="0" smtClean="0"/>
              <a:t>	</a:t>
            </a:r>
            <a:r>
              <a:rPr lang="ru-RU" sz="2000" b="1" dirty="0" smtClean="0"/>
              <a:t>                                            Сл</a:t>
            </a:r>
            <a:r>
              <a:rPr lang="ru-RU" sz="2000" b="1" dirty="0" smtClean="0"/>
              <a:t>. Соч.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1400" y="865305"/>
            <a:ext cx="69977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ПРОСТОЕ И СОСТАВНОЕ</a:t>
            </a: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СКАЗУЕМОЕ: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505200" y="2006600"/>
            <a:ext cx="2235200" cy="0"/>
          </a:xfrm>
          <a:prstGeom prst="straightConnector1">
            <a:avLst/>
          </a:prstGeom>
          <a:ln w="28575">
            <a:solidFill>
              <a:srgbClr val="7030A0"/>
            </a:solidFill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3492500" y="2095501"/>
            <a:ext cx="2108200" cy="393700"/>
          </a:xfrm>
          <a:custGeom>
            <a:avLst/>
            <a:gdLst>
              <a:gd name="connsiteX0" fmla="*/ 0 w 2108200"/>
              <a:gd name="connsiteY0" fmla="*/ 370417 h 370417"/>
              <a:gd name="connsiteX1" fmla="*/ 952500 w 2108200"/>
              <a:gd name="connsiteY1" fmla="*/ 2117 h 370417"/>
              <a:gd name="connsiteX2" fmla="*/ 2070100 w 2108200"/>
              <a:gd name="connsiteY2" fmla="*/ 357717 h 370417"/>
              <a:gd name="connsiteX3" fmla="*/ 2070100 w 2108200"/>
              <a:gd name="connsiteY3" fmla="*/ 357717 h 370417"/>
              <a:gd name="connsiteX4" fmla="*/ 2108200 w 2108200"/>
              <a:gd name="connsiteY4" fmla="*/ 370417 h 370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8200" h="370417">
                <a:moveTo>
                  <a:pt x="0" y="370417"/>
                </a:moveTo>
                <a:cubicBezTo>
                  <a:pt x="303741" y="187325"/>
                  <a:pt x="607483" y="4234"/>
                  <a:pt x="952500" y="2117"/>
                </a:cubicBezTo>
                <a:cubicBezTo>
                  <a:pt x="1297517" y="0"/>
                  <a:pt x="2070100" y="357717"/>
                  <a:pt x="2070100" y="357717"/>
                </a:cubicBezTo>
                <a:lnTo>
                  <a:pt x="2070100" y="357717"/>
                </a:lnTo>
                <a:lnTo>
                  <a:pt x="2108200" y="370417"/>
                </a:lnTo>
              </a:path>
            </a:pathLst>
          </a:cu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283200" y="2336800"/>
            <a:ext cx="596900" cy="3175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200400" y="2273300"/>
            <a:ext cx="622300" cy="3683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845300" y="3251200"/>
            <a:ext cx="1346200" cy="127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457700" y="3568700"/>
            <a:ext cx="1917700" cy="3302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2336800" y="3568700"/>
            <a:ext cx="2133600" cy="3556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6565900" y="4114800"/>
            <a:ext cx="1358900" cy="6477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4978400" y="4089400"/>
            <a:ext cx="1625600" cy="6477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50900" y="1993787"/>
            <a:ext cx="75057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Высшим уровнем языковой системы является синтаксический уровень. На синтаксическом уровне осуществляется взаимодействие всех уровней языковой системы, так как взаимосвязь лексического значения слова, его морфологических признаков и сочетательных возможностей наглядно проявляется в строе словосочетания, предложения в связанном тексте.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38200" y="2527187"/>
            <a:ext cx="75057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57300" y="1523887"/>
            <a:ext cx="69596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Человеческая речь начинается с синтаксиса, с осознания его законов, с усвоения правила построения единиц языка - словосочетания и предложения, с употребления в речи этих синтаксических единиц.</a:t>
            </a: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57300" y="1523887"/>
            <a:ext cx="69596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Найти материал по синтаксису и систематизировать его по принципу визуализации.</a:t>
            </a:r>
          </a:p>
          <a:p>
            <a:pPr marL="457200" indent="-457200" algn="just">
              <a:lnSpc>
                <a:spcPct val="15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8701" y="1220905"/>
            <a:ext cx="4533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7601" y="2808405"/>
            <a:ext cx="4533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58900" y="3606687"/>
            <a:ext cx="6959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Научиться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работать с научной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терминологией.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Применить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прием визуализации как метод восприятия систематизированной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298701" y="1119305"/>
            <a:ext cx="4533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7300" y="2082687"/>
            <a:ext cx="6959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Научиться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работать с научной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терминологией.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Применить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прием визуализации как метод восприятия систематизированной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82700" y="2095387"/>
            <a:ext cx="6959600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Метод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визуализации;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Метод систематизации;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Теоретические методы: анализ лингвистической литературы. </a:t>
            </a:r>
          </a:p>
          <a:p>
            <a:pPr marL="457200" indent="-457200" algn="just">
              <a:lnSpc>
                <a:spcPct val="15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0601" y="763705"/>
            <a:ext cx="4533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Методы исследования: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52500" y="1371487"/>
            <a:ext cx="750570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Метод  визуализации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представление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3" tooltip="Информация"/>
              </a:rPr>
              <a:t>информации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виде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4" tooltip="Оптическое изображение"/>
              </a:rPr>
              <a:t>оптического изображения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(например, в виде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5" tooltip="График (страница не существует)"/>
              </a:rPr>
              <a:t>графиков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структурных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6" tooltip="Схема (страница не существует)"/>
              </a:rPr>
              <a:t>схем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7" tooltip="Таблица (страница не существует)"/>
              </a:rPr>
              <a:t>таблиц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8" tooltip="Карта"/>
              </a:rPr>
              <a:t>карт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 т. д.).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​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систематизации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связан с разделением изучаемых явлений (исходя из целей исследования) и избранными критериями на совокупности, характеризуемые определённой общностью и отличительными признаками.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Теоретические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методы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анализ лингвистической литературы – это вид языкового анализа, целью которого является выявление системы языковых средств. </a:t>
            </a:r>
          </a:p>
          <a:p>
            <a:pPr marL="457200" indent="-457200" algn="just">
              <a:lnSpc>
                <a:spcPct val="15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62201" y="865305"/>
            <a:ext cx="4533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Методы исследования: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50900" y="1993787"/>
            <a:ext cx="7505700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Актуальным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является формирование устойчиво высокого уровня речевой культуры на основе осмысленного отношения к русскому языку как духовной сокровищнице нации.</a:t>
            </a:r>
          </a:p>
          <a:p>
            <a:pPr marL="457200" indent="-457200" algn="just">
              <a:lnSpc>
                <a:spcPct val="15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50900" y="1993787"/>
            <a:ext cx="75057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писателей-классиков;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современных писателей, продолжающих классические традиции;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публикации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 массовой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общепринятое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современное употребление;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лингвистических исследований.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endParaRPr lang="ru-RU" dirty="0">
              <a:latin typeface="Ubuntu Condensed" panose="020B05060306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1400" y="865305"/>
            <a:ext cx="69977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источники языковой нормы:</a:t>
            </a:r>
            <a:endParaRPr lang="ru-RU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50900" y="1993787"/>
            <a:ext cx="75057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неправильное согласование;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местоименное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дублирование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подлежащего;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неправильное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конструирование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сказуемого;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пропуск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членов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предложения;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двойная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синтаксическая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связь;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свободный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(независимый) деепричастный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оборот;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смешение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прямой и косвенной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речи;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дублирование союзов;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пропуск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тире при построении неполных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предложений;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умения находить в предложении сказуемое и отличать разные виды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сказуемых и др.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1400" y="865305"/>
            <a:ext cx="69977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Виды синтаксических ошибок: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231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139</Words>
  <Application>Microsoft Office PowerPoint</Application>
  <PresentationFormat>Экран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Семья</cp:lastModifiedBy>
  <cp:revision>34</cp:revision>
  <dcterms:created xsi:type="dcterms:W3CDTF">2013-11-19T05:52:05Z</dcterms:created>
  <dcterms:modified xsi:type="dcterms:W3CDTF">2016-05-22T22:19:28Z</dcterms:modified>
</cp:coreProperties>
</file>