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097" autoAdjust="0"/>
  </p:normalViewPr>
  <p:slideViewPr>
    <p:cSldViewPr>
      <p:cViewPr varScale="1">
        <p:scale>
          <a:sx n="63" d="100"/>
          <a:sy n="63" d="100"/>
        </p:scale>
        <p:origin x="-15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7F254D-B93B-4BDA-A1CA-F8422C390473}" type="datetimeFigureOut">
              <a:rPr lang="ru-RU" smtClean="0"/>
              <a:t>21.05.2016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21DD0D-59FA-4B72-AED6-923B80033AF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1DD0D-59FA-4B72-AED6-923B80033AF3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8165F27-AF8E-4EBB-952B-17B58424709D}" type="datetimeFigureOut">
              <a:rPr lang="ru-RU" smtClean="0"/>
              <a:t>21.05.2016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4A76D40-38E1-4674-8E6E-7F80838388B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5F27-AF8E-4EBB-952B-17B58424709D}" type="datetimeFigureOut">
              <a:rPr lang="ru-RU" smtClean="0"/>
              <a:t>21.05.2016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76D40-38E1-4674-8E6E-7F80838388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5F27-AF8E-4EBB-952B-17B58424709D}" type="datetimeFigureOut">
              <a:rPr lang="ru-RU" smtClean="0"/>
              <a:t>21.05.2016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76D40-38E1-4674-8E6E-7F80838388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8165F27-AF8E-4EBB-952B-17B58424709D}" type="datetimeFigureOut">
              <a:rPr lang="ru-RU" smtClean="0"/>
              <a:t>21.05.2016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4A76D40-38E1-4674-8E6E-7F80838388B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8165F27-AF8E-4EBB-952B-17B58424709D}" type="datetimeFigureOut">
              <a:rPr lang="ru-RU" smtClean="0"/>
              <a:t>21.05.2016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4A76D40-38E1-4674-8E6E-7F80838388B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5F27-AF8E-4EBB-952B-17B58424709D}" type="datetimeFigureOut">
              <a:rPr lang="ru-RU" smtClean="0"/>
              <a:t>21.05.2016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76D40-38E1-4674-8E6E-7F80838388B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5F27-AF8E-4EBB-952B-17B58424709D}" type="datetimeFigureOut">
              <a:rPr lang="ru-RU" smtClean="0"/>
              <a:t>21.05.2016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76D40-38E1-4674-8E6E-7F80838388B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8165F27-AF8E-4EBB-952B-17B58424709D}" type="datetimeFigureOut">
              <a:rPr lang="ru-RU" smtClean="0"/>
              <a:t>21.05.2016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4A76D40-38E1-4674-8E6E-7F80838388B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5F27-AF8E-4EBB-952B-17B58424709D}" type="datetimeFigureOut">
              <a:rPr lang="ru-RU" smtClean="0"/>
              <a:t>21.05.2016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76D40-38E1-4674-8E6E-7F80838388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8165F27-AF8E-4EBB-952B-17B58424709D}" type="datetimeFigureOut">
              <a:rPr lang="ru-RU" smtClean="0"/>
              <a:t>21.05.2016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4A76D40-38E1-4674-8E6E-7F80838388B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8165F27-AF8E-4EBB-952B-17B58424709D}" type="datetimeFigureOut">
              <a:rPr lang="ru-RU" smtClean="0"/>
              <a:t>21.05.2016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4A76D40-38E1-4674-8E6E-7F80838388B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8165F27-AF8E-4EBB-952B-17B58424709D}" type="datetimeFigureOut">
              <a:rPr lang="ru-RU" smtClean="0"/>
              <a:t>21.05.2016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4A76D40-38E1-4674-8E6E-7F80838388B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Индивидуальный проект.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 русскому языку и литературе на тему: «Визуализация как один из приемов пунктуационной грамотности».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 Актуальность данной работы заключается в важности и значимости русского языка как основы грамотности народа. 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Система </a:t>
            </a:r>
            <a:r>
              <a:rPr lang="ru-RU" dirty="0"/>
              <a:t>пунктуации является одной из важнейших систем языка. Владение пунктуационной грамотностью имеет большое значение, является показателем уровня речевого развития человека. В работе рассмотрена визуализация пунктуационной грамотности. Изучена структура визуализации. Введены понятия визуализация, прием, пунктуация. 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Основная часть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В </a:t>
            </a:r>
            <a:r>
              <a:rPr lang="ru-RU" dirty="0"/>
              <a:t>работе приведены результаты визуализации пунктуационной грамотности в виде таблиц. Пунктуация в курсе русского языка – один из важнейших разделов. </a:t>
            </a:r>
            <a:r>
              <a:rPr lang="ru-RU" dirty="0" smtClean="0"/>
              <a:t> Так же введены понятия визуализация, прием, пунктуация и другие понятия, относящиеся к данной теме проекта.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В </a:t>
            </a:r>
            <a:r>
              <a:rPr lang="ru-RU" dirty="0"/>
              <a:t>работе были приведены примеры одного из приемов визуализации. Рассмотрена и изучена пунктуационная грамотность с помощью </a:t>
            </a:r>
            <a:r>
              <a:rPr lang="ru-RU" dirty="0" smtClean="0"/>
              <a:t>таблиц, которые будут представлены в приложении. </a:t>
            </a:r>
            <a:br>
              <a:rPr lang="ru-RU" dirty="0" smtClean="0"/>
            </a:br>
            <a:r>
              <a:rPr lang="ru-RU" dirty="0" smtClean="0"/>
              <a:t>При </a:t>
            </a:r>
            <a:r>
              <a:rPr lang="ru-RU" dirty="0"/>
              <a:t>написании данной работы были </a:t>
            </a:r>
            <a:r>
              <a:rPr lang="ru-RU" dirty="0" smtClean="0"/>
              <a:t>выполнены все </a:t>
            </a:r>
            <a:r>
              <a:rPr lang="ru-RU" i="1" dirty="0"/>
              <a:t>цели и </a:t>
            </a:r>
            <a:r>
              <a:rPr lang="ru-RU" i="1" dirty="0" smtClean="0"/>
              <a:t>задачи.</a:t>
            </a:r>
            <a:endParaRPr lang="ru-RU" dirty="0"/>
          </a:p>
          <a:p>
            <a:pPr>
              <a:buNone/>
            </a:pPr>
            <a:r>
              <a:rPr lang="ru-RU" dirty="0" smtClean="0"/>
              <a:t>     Данный </a:t>
            </a:r>
            <a:r>
              <a:rPr lang="ru-RU" dirty="0"/>
              <a:t>проект будет актуален на уроках русского языка и литературы в  заведениях СПО, старших классов общеобразовательных школ, а также при индивидуальной подготовке обучающихся.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Приложение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052736"/>
            <a:ext cx="9144000" cy="58052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Здесь представлена визуализированная информация пунктуационной грамотности. На примере нескольких таблиц: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-1" y="836712"/>
          <a:ext cx="9144000" cy="603916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  <a:gridCol w="3048000"/>
              </a:tblGrid>
              <a:tr h="567734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Уточняющих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Пояснительных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Присоединительных</a:t>
                      </a:r>
                      <a:r>
                        <a:rPr lang="ru-RU" b="1" baseline="0" dirty="0" smtClean="0"/>
                        <a:t> </a:t>
                      </a:r>
                      <a:endParaRPr lang="ru-RU" b="1" dirty="0"/>
                    </a:p>
                  </a:txBody>
                  <a:tcPr/>
                </a:tc>
              </a:tr>
              <a:tr h="5471427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 обстоят. места, времени, степени, обр. действий.</a:t>
                      </a:r>
                      <a:b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Восьмого июля, в пятницу, состоится собрание.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 подлеж. определ. (уточн. возраст, цвет, размер).</a:t>
                      </a:r>
                      <a:b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Они вышли на неглубокий, по щиколотку, песок.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 вводные слова: </a:t>
                      </a:r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вернее, точнее, иначе.</a:t>
                      </a:r>
                      <a:br>
                        <a:rPr lang="ru-RU" sz="1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Отчет о том, каких высот, а точнее глубин, удалось добиться в познании природы.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latin typeface="+mn-lt"/>
                          <a:ea typeface="Calibri"/>
                          <a:cs typeface="Times New Roman"/>
                        </a:rPr>
                        <a:t>1. присоединяются при помощи союзов:</a:t>
                      </a:r>
                      <a:r>
                        <a:rPr lang="ru-RU" sz="1800" i="1" dirty="0">
                          <a:latin typeface="+mn-lt"/>
                          <a:ea typeface="Calibri"/>
                          <a:cs typeface="Times New Roman"/>
                        </a:rPr>
                        <a:t> то есть, а именно, или (= то есть).</a:t>
                      </a:r>
                      <a:br>
                        <a:rPr lang="ru-RU" sz="1800" i="1" dirty="0">
                          <a:latin typeface="+mn-lt"/>
                          <a:ea typeface="Calibri"/>
                          <a:cs typeface="Times New Roman"/>
                        </a:rPr>
                      </a:br>
                      <a:r>
                        <a:rPr lang="ru-RU" sz="1800" i="1" dirty="0">
                          <a:latin typeface="+mn-lt"/>
                          <a:ea typeface="Calibri"/>
                          <a:cs typeface="Times New Roman"/>
                        </a:rPr>
                        <a:t>Из – под крыши вылетела горлинка, или дикий голубь.</a:t>
                      </a:r>
                      <a:endParaRPr lang="ru-R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latin typeface="+mn-lt"/>
                          <a:ea typeface="Calibri"/>
                          <a:cs typeface="Times New Roman"/>
                        </a:rPr>
                        <a:t>1. союзы: </a:t>
                      </a:r>
                      <a:r>
                        <a:rPr lang="ru-RU" sz="1800" i="1" dirty="0">
                          <a:latin typeface="+mn-lt"/>
                          <a:ea typeface="Calibri"/>
                          <a:cs typeface="Times New Roman"/>
                        </a:rPr>
                        <a:t>даже, в особенности, особенно, главным образом, в том числе, в частности, например, и притом, и потому, да и только, да и вообще, и тоже.</a:t>
                      </a:r>
                      <a:br>
                        <a:rPr lang="ru-RU" sz="1800" i="1" dirty="0">
                          <a:latin typeface="+mn-lt"/>
                          <a:ea typeface="Calibri"/>
                          <a:cs typeface="Times New Roman"/>
                        </a:rPr>
                      </a:br>
                      <a:r>
                        <a:rPr lang="ru-RU" sz="1800" i="1" dirty="0">
                          <a:latin typeface="+mn-lt"/>
                          <a:ea typeface="Calibri"/>
                          <a:cs typeface="Times New Roman"/>
                        </a:rPr>
                        <a:t>Было тепло, даже жарко.</a:t>
                      </a:r>
                      <a:endParaRPr lang="ru-RU" sz="18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latin typeface="+mn-lt"/>
                          <a:ea typeface="Calibri"/>
                          <a:cs typeface="Times New Roman"/>
                        </a:rPr>
                        <a:t>2. бессоюзное при помощи тире.</a:t>
                      </a:r>
                      <a:br>
                        <a:rPr lang="ru-RU" sz="1800" b="1" dirty="0">
                          <a:latin typeface="+mn-lt"/>
                          <a:ea typeface="Calibri"/>
                          <a:cs typeface="Times New Roman"/>
                        </a:rPr>
                      </a:br>
                      <a:r>
                        <a:rPr lang="ru-RU" sz="1800" i="1" dirty="0">
                          <a:latin typeface="+mn-lt"/>
                          <a:ea typeface="Calibri"/>
                          <a:cs typeface="Times New Roman"/>
                        </a:rPr>
                        <a:t>Старуха приняла кончину старика как судьбу – ни больше, ни меньше. (факультативно)</a:t>
                      </a:r>
                      <a:br>
                        <a:rPr lang="ru-RU" sz="1800" i="1" dirty="0">
                          <a:latin typeface="+mn-lt"/>
                          <a:ea typeface="Calibri"/>
                          <a:cs typeface="Times New Roman"/>
                        </a:rPr>
                      </a:br>
                      <a:endParaRPr lang="ru-R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r>
              <a:rPr lang="ru-RU" dirty="0" smtClean="0"/>
              <a:t>Знаки препинания при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7416824" cy="404664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2000" b="1" dirty="0" smtClean="0"/>
              <a:t>Обособление </a:t>
            </a:r>
            <a:r>
              <a:rPr lang="ru-RU" sz="2000" b="1" dirty="0"/>
              <a:t>обстоятельств, выраженных существительными</a:t>
            </a:r>
            <a:r>
              <a:rPr lang="ru-RU" sz="2000" b="1" dirty="0" smtClean="0"/>
              <a:t>.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404665"/>
          <a:ext cx="9144000" cy="64533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0"/>
                <a:gridCol w="4572000"/>
              </a:tblGrid>
              <a:tr h="2333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Обособляются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Не обособляются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20019">
                <a:tc gridSpan="2"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                   1) несмотря на…невзирая на…</a:t>
                      </a:r>
                      <a:b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Несмотря на непогоду, мы двинулись в путь.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                    2) начиная с… смотря по…</a:t>
                      </a:r>
                      <a:b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уточнение                                                                      в значении предлога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 прошлой неделе, начиная со вторника,                        Начиная со вторника погода</a:t>
                      </a:r>
                      <a:br>
                        <a:rPr lang="ru-RU" sz="1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погода резко изменилась.                                                     погода резко изменилась.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                     3) исходя из...</a:t>
                      </a:r>
                      <a:b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усиление глагольности                                                  в значении предлога 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Предки делали это, исходя из своих знаний.                    Исходя из решения </a:t>
                      </a:r>
                      <a:r>
                        <a:rPr lang="ru-RU" sz="180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br>
                        <a:rPr lang="ru-RU" sz="180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                                                                 изменили расписание.                                                             </a:t>
                      </a:r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4) благодаря, вопреки,                              4) во избежание, по причине, </a:t>
                      </a:r>
                      <a:b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вследствие, по случаю,                            в отличие от, ввиду, в силу, </a:t>
                      </a:r>
                      <a:b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 случаю, при наличии,                          за отсутствием, в</a:t>
                      </a:r>
                      <a:r>
                        <a:rPr lang="ru-RU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противоположность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согласно с,                                                </a:t>
                      </a:r>
                      <a:r>
                        <a:rPr lang="ru-RU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+ существительное, если не</a:t>
                      </a:r>
                      <a:b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не зависимо от.                                          </a:t>
                      </a:r>
                      <a:r>
                        <a:rPr lang="ru-RU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распространены</a:t>
                      </a:r>
                      <a:b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(если распространены                           </a:t>
                      </a:r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Во избежание утечки газа отключен кран.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</a:t>
                      </a:r>
                      <a:b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или находятся между </a:t>
                      </a:r>
                      <a:b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подлежащим</a:t>
                      </a:r>
                      <a:b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 сказуемым)</a:t>
                      </a:r>
                      <a:b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Отключен, во избежание утечки газа, кран.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80928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63</TotalTime>
  <Words>260</Words>
  <Application>Microsoft Office PowerPoint</Application>
  <PresentationFormat>Экран (4:3)</PresentationFormat>
  <Paragraphs>40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Эркер</vt:lpstr>
      <vt:lpstr>Индивидуальный проект.</vt:lpstr>
      <vt:lpstr>Введение </vt:lpstr>
      <vt:lpstr>Основная часть</vt:lpstr>
      <vt:lpstr>Заключение</vt:lpstr>
      <vt:lpstr>Приложение</vt:lpstr>
      <vt:lpstr>Знаки препинания при </vt:lpstr>
      <vt:lpstr> Обособление обстоятельств, выраженных существительными.</vt:lpstr>
      <vt:lpstr>Спасибо за внимание!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Индивидуальный проект.</dc:title>
  <dc:creator>Viktoria</dc:creator>
  <cp:lastModifiedBy>Viktoria</cp:lastModifiedBy>
  <cp:revision>8</cp:revision>
  <dcterms:created xsi:type="dcterms:W3CDTF">2016-05-21T10:13:45Z</dcterms:created>
  <dcterms:modified xsi:type="dcterms:W3CDTF">2016-05-21T11:17:17Z</dcterms:modified>
</cp:coreProperties>
</file>