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4" y="-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0CA6-ACF2-4BF9-A8E4-860A35328E43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D317-C495-4178-A0D4-6847F2EDBD9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0CA6-ACF2-4BF9-A8E4-860A35328E43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D317-C495-4178-A0D4-6847F2EDBD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0CA6-ACF2-4BF9-A8E4-860A35328E43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D317-C495-4178-A0D4-6847F2EDBD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0CA6-ACF2-4BF9-A8E4-860A35328E43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D317-C495-4178-A0D4-6847F2EDBD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0CA6-ACF2-4BF9-A8E4-860A35328E43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8CAD317-C495-4178-A0D4-6847F2EDBD9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0CA6-ACF2-4BF9-A8E4-860A35328E43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D317-C495-4178-A0D4-6847F2EDBD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0CA6-ACF2-4BF9-A8E4-860A35328E43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D317-C495-4178-A0D4-6847F2EDBD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0CA6-ACF2-4BF9-A8E4-860A35328E43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D317-C495-4178-A0D4-6847F2EDBD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0CA6-ACF2-4BF9-A8E4-860A35328E43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D317-C495-4178-A0D4-6847F2EDBD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0CA6-ACF2-4BF9-A8E4-860A35328E43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D317-C495-4178-A0D4-6847F2EDBD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0CA6-ACF2-4BF9-A8E4-860A35328E43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D317-C495-4178-A0D4-6847F2EDBD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460CA6-ACF2-4BF9-A8E4-860A35328E43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8CAD317-C495-4178-A0D4-6847F2EDBD9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/>
              <a:t>Введение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Система речевой грамотности  является одной из важнейших систем языка. Владение речью имеет большое значение, является показателем уровня грамотности человека. В нашей работе проанализирована визуализация речевой грамотности. Изучена структура визуализации. Введены понятия визуализация, прием, речевая культура.</a:t>
            </a:r>
          </a:p>
          <a:p>
            <a:r>
              <a:rPr lang="ru-RU" dirty="0"/>
              <a:t>Актуальность данной работы заключается в важности и значимости русского языка как основы грамотности народа.</a:t>
            </a:r>
          </a:p>
          <a:p>
            <a:r>
              <a:rPr lang="ru-RU" dirty="0"/>
              <a:t>При написании данной работы были поставлены следующие цели и задачи:</a:t>
            </a:r>
          </a:p>
          <a:p>
            <a:r>
              <a:rPr lang="ru-RU" dirty="0"/>
              <a:t>1.Найти материал речевой грамотности  и систематизировать его по принципу визуализации;</a:t>
            </a:r>
          </a:p>
          <a:p>
            <a:r>
              <a:rPr lang="ru-RU" dirty="0"/>
              <a:t>2. Научиться работать с научной терминологией;</a:t>
            </a:r>
          </a:p>
          <a:p>
            <a:r>
              <a:rPr lang="ru-RU" dirty="0"/>
              <a:t>3.Применить прием визуализации как метод восприятия </a:t>
            </a:r>
            <a:r>
              <a:rPr lang="ru-RU" dirty="0" smtClean="0"/>
              <a:t>систематизированной </a:t>
            </a:r>
            <a:r>
              <a:rPr lang="ru-RU" dirty="0"/>
              <a:t>информации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Назначение проекта заключается в актуальности и важности применения визуализированного материала (графиков, таблиц) на уроках русского языка и литературы. В связи с «клиповым» восприятием материала современными обучающимися возникла потребность в особой подаче материала в виде таблиц, графиков и схем.</a:t>
            </a:r>
          </a:p>
          <a:p>
            <a:r>
              <a:rPr lang="ru-RU" i="1" dirty="0"/>
              <a:t>В ходе работы над проектом были применены следующие методы</a:t>
            </a:r>
            <a:r>
              <a:rPr lang="ru-RU" dirty="0"/>
              <a:t>:</a:t>
            </a:r>
          </a:p>
          <a:p>
            <a:r>
              <a:rPr lang="ru-RU" dirty="0"/>
              <a:t>1. Метод визуализации;</a:t>
            </a:r>
          </a:p>
          <a:p>
            <a:r>
              <a:rPr lang="ru-RU" dirty="0"/>
              <a:t>2. Метод систематизации;</a:t>
            </a:r>
          </a:p>
          <a:p>
            <a:r>
              <a:rPr lang="ru-RU" dirty="0"/>
              <a:t>3. Метод деструктивного анализа.</a:t>
            </a:r>
          </a:p>
        </p:txBody>
      </p:sp>
    </p:spTree>
    <p:extLst>
      <p:ext uri="{BB962C8B-B14F-4D97-AF65-F5344CB8AC3E}">
        <p14:creationId xmlns:p14="http://schemas.microsoft.com/office/powerpoint/2010/main" val="546953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i="1" dirty="0"/>
              <a:t>Краткая характеристика первоисточников:</a:t>
            </a:r>
          </a:p>
          <a:p>
            <a:pPr lvl="0"/>
            <a:r>
              <a:rPr lang="ru-RU" sz="1800" i="1" dirty="0" smtClean="0"/>
              <a:t>1. Е</a:t>
            </a:r>
            <a:r>
              <a:rPr lang="ru-RU" sz="1800" i="1" dirty="0"/>
              <a:t>. С. Антонова,  Т.В. </a:t>
            </a:r>
            <a:r>
              <a:rPr lang="ru-RU" sz="1800" i="1" dirty="0" err="1"/>
              <a:t>Воителева</a:t>
            </a:r>
            <a:r>
              <a:rPr lang="ru-RU" sz="1800" i="1" dirty="0"/>
              <a:t>. Русский Язык : учебник для учреждений нач. и сред. </a:t>
            </a:r>
            <a:r>
              <a:rPr lang="ru-RU" sz="1800" i="1" dirty="0" smtClean="0"/>
              <a:t>проф. </a:t>
            </a:r>
            <a:r>
              <a:rPr lang="ru-RU" sz="1800" i="1" dirty="0"/>
              <a:t>образования, 2013г. В учебнике реализуется идея интегративного и </a:t>
            </a:r>
            <a:r>
              <a:rPr lang="ru-RU" sz="1800" i="1" dirty="0" err="1"/>
              <a:t>дистантного</a:t>
            </a:r>
            <a:r>
              <a:rPr lang="ru-RU" sz="1800" i="1" dirty="0"/>
              <a:t> подхода к изучению русского языка, что делает области его применения более разнообразным: это и аудиторная организация занятий, и экстернат, и заочная форма обучения. Помимо справочного материала по всем разделам науки о языке учебник содержит отрывки из различных литературных и научных источников как материал для первичного наблюдения и анализа, а также проверочные тесты </a:t>
            </a:r>
            <a:r>
              <a:rPr lang="ru-RU" sz="1800" i="1" dirty="0" smtClean="0"/>
              <a:t>для подготовки </a:t>
            </a:r>
            <a:r>
              <a:rPr lang="ru-RU" sz="1800" i="1" dirty="0"/>
              <a:t>к итоговой аттестации</a:t>
            </a:r>
            <a:r>
              <a:rPr lang="ru-RU" i="1" dirty="0"/>
              <a:t>.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6183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/>
              <a:t>Основная часть</a:t>
            </a:r>
          </a:p>
          <a:p>
            <a:r>
              <a:rPr lang="ru-RU" b="1" dirty="0"/>
              <a:t>1. Работа с терминами.</a:t>
            </a:r>
          </a:p>
          <a:p>
            <a:r>
              <a:rPr lang="ru-RU" dirty="0"/>
              <a:t>В нашей работе приведены результаты визуализации как метод восприятия в виде таблиц. Речь, речевая грамотность – одна  из главных разделов русского языка.</a:t>
            </a:r>
          </a:p>
          <a:p>
            <a:r>
              <a:rPr lang="ru-RU" i="1" dirty="0"/>
              <a:t>Речь</a:t>
            </a:r>
            <a:r>
              <a:rPr lang="ru-RU" dirty="0"/>
              <a:t> – языковая компетенция, совокупность лингвистических знаний языковой системы, владение социальными нормами: речевым этикетом,  использование навыков, знаний и умений, позволяющих осуществлять ту или иную деятельность с помощью речевых средств.</a:t>
            </a:r>
          </a:p>
          <a:p>
            <a:r>
              <a:rPr lang="ru-RU" dirty="0"/>
              <a:t>Визуализация - это один из приемов представления информации в виде, удобном для зрительного наблюдения или анализа.</a:t>
            </a:r>
          </a:p>
          <a:p>
            <a:r>
              <a:rPr lang="ru-RU" i="1" dirty="0"/>
              <a:t>​Прием</a:t>
            </a:r>
            <a:r>
              <a:rPr lang="ru-RU" dirty="0"/>
              <a:t>- особый способ выполнения, какой – либо операции или сложного действия. </a:t>
            </a:r>
          </a:p>
          <a:p>
            <a:r>
              <a:rPr lang="ru-RU" dirty="0"/>
              <a:t>В работе были рассмотрены приемы визуализации речевой грамотности в виде схем, таблиц.</a:t>
            </a:r>
          </a:p>
          <a:p>
            <a:r>
              <a:rPr lang="ru-RU" i="1" dirty="0"/>
              <a:t>​Метод- </a:t>
            </a:r>
            <a:r>
              <a:rPr lang="ru-RU" dirty="0"/>
              <a:t>систематизированная совокупность шагов, действий, которые нацелены на решение определённой задачи или достижение определённой цели.</a:t>
            </a:r>
          </a:p>
          <a:p>
            <a:r>
              <a:rPr lang="ru-RU" i="1" dirty="0"/>
              <a:t>​Метод систематизации-  </a:t>
            </a:r>
            <a:r>
              <a:rPr lang="ru-RU" dirty="0"/>
              <a:t>разделение изучаемых явлений, исходя из целей исследования и избранными критериями на совокупности, характеризуемые определенной общностью и отличительными признаками.</a:t>
            </a:r>
          </a:p>
          <a:p>
            <a:r>
              <a:rPr lang="ru-RU" i="1" dirty="0"/>
              <a:t>Метод деструктивного </a:t>
            </a:r>
            <a:r>
              <a:rPr lang="ru-RU" i="1" dirty="0" smtClean="0"/>
              <a:t>анализа- </a:t>
            </a:r>
            <a:r>
              <a:rPr lang="ru-RU" dirty="0" smtClean="0"/>
              <a:t>разрушение и преобразование исследуемого материала в новую форму.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653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smtClean="0"/>
              <a:t>2. Визуализация как метод восприятия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В современном мире , человек находится в информационном обществе. Мы можем наблюдать трансформирование восприятия человеческого мышления.</a:t>
            </a:r>
          </a:p>
          <a:p>
            <a:pPr marL="0" indent="0">
              <a:buNone/>
            </a:pPr>
            <a:r>
              <a:rPr lang="ru-RU" dirty="0" smtClean="0"/>
              <a:t>Исходя из этого образовался термин – клиповое мышление.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Характерными чертами клипового мышления являются :</a:t>
            </a:r>
          </a:p>
          <a:p>
            <a:pPr marL="514350" indent="-514350">
              <a:buAutoNum type="arabicPeriod"/>
            </a:pPr>
            <a:r>
              <a:rPr lang="ru-RU" dirty="0" smtClean="0"/>
              <a:t>Отсутствие продуктивности мышления;</a:t>
            </a:r>
          </a:p>
          <a:p>
            <a:pPr marL="514350" indent="-514350">
              <a:buAutoNum type="arabicPeriod"/>
            </a:pPr>
            <a:r>
              <a:rPr lang="ru-RU" dirty="0" smtClean="0"/>
              <a:t>Способность к повышенной многозадачности; </a:t>
            </a:r>
          </a:p>
          <a:p>
            <a:pPr marL="514350" indent="-514350">
              <a:buAutoNum type="arabicPeriod"/>
            </a:pPr>
            <a:r>
              <a:rPr lang="ru-RU" dirty="0" smtClean="0"/>
              <a:t>Снижение объективной способности к анализу; </a:t>
            </a:r>
          </a:p>
          <a:p>
            <a:pPr marL="514350" indent="-514350">
              <a:buAutoNum type="arabicPeriod"/>
            </a:pPr>
            <a:r>
              <a:rPr lang="ru-RU" dirty="0" smtClean="0"/>
              <a:t>Снижение усвоение полученных знаний ;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Поспешность в принятии выводов ;</a:t>
            </a:r>
          </a:p>
          <a:p>
            <a:pPr marL="514350" indent="-514350">
              <a:buAutoNum type="arabicPeriod"/>
            </a:pPr>
            <a:r>
              <a:rPr lang="ru-RU" dirty="0" smtClean="0"/>
              <a:t>Запоминание большого количества содержанной информации без учета сущностного содержания;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С новым клиповым восприятием , для современных учеников возникла потребность в создании особой подаче данного материла в виде графиков и таблиц. </a:t>
            </a:r>
          </a:p>
          <a:p>
            <a:pPr marL="0" indent="0">
              <a:buNone/>
            </a:pPr>
            <a:r>
              <a:rPr lang="ru-RU" dirty="0" smtClean="0"/>
              <a:t>Всю информацию речевой грамотности мы визуализировали в таблицы.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                                 3.  Подборка литературы по теме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Для того, чтобы правильно систематизировать материал, необходимо  изучить несколько источников по заданной теме.  Нами было проработано 3 различных источника. Из этих источников мы выявили подходящие для таблиц   сведения и поместили их в таблицу. Это дало четкую «компоновку» правил по речевой грамотности для быстрого усвоения материала параграфа. Особенно тщательно нами был изучен справочник Д.Э. Розенталя по орфографии и пунктуации. Таблицы, разработанные нами на основе этого справочника  представлены в приложении.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6028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10578"/>
              </p:ext>
            </p:extLst>
          </p:nvPr>
        </p:nvGraphicFramePr>
        <p:xfrm>
          <a:off x="1835696" y="1749027"/>
          <a:ext cx="5466715" cy="3596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7695"/>
                <a:gridCol w="3589020"/>
              </a:tblGrid>
              <a:tr h="2349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               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           Вид цитирования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                                             Пример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              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25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         </a:t>
                      </a:r>
                      <a:r>
                        <a:rPr lang="ru-RU" sz="1000">
                          <a:effectLst/>
                        </a:rPr>
                        <a:t>Прямая речь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”Русский язык должен стать мировым языком”, - писал А.Н.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Толстой.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9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             Косвенная речь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А.Н. Толстой утверждал, что ”русский язык должен стать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Мировым языком”.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9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    Предложение с вводным 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                   словом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 мнению А.Н. Толстого, ”русский язык должен стать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Мировым языком”.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9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  Цитата – часть предложения  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А.Н Толстой, предсказывал русскому языку судьбу ”мирового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Языка”.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9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          Поэтическая цитата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       (в столбик без кавычек)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   А. Фет писал :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Пришла, и тает все вокруг.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 жаждет жизни отдаваться.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 сердце, пленник зимних вьюг.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Вдруг разучилося сжиматься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9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                  Эпиграф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Пришла, и тает все вокруг.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 жаждет жизни отдаваться.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 сердце, пленник зимних вьюг.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Вдруг разучилося сжиматься.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                                               А. Фет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9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   При пропуске слов знаков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       Ставиться многоточие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”Нам не дано предугадать, как слово наше отзовётся…” –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признался поэт.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615509" y="1349258"/>
            <a:ext cx="36000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Calibri" pitchFamily="34" charset="0"/>
                <a:cs typeface="Times New Roman" pitchFamily="18" charset="0"/>
              </a:rPr>
              <a:t>Основные способы цитирования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533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256608" y="1468732"/>
          <a:ext cx="2630784" cy="4748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6928"/>
                <a:gridCol w="876928"/>
                <a:gridCol w="876928"/>
              </a:tblGrid>
              <a:tr h="158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    СЛОВО	   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3" marR="297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           	         ВВОДНОЕ		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3" marR="297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   ЧЛЕН ПРЕДЛОЖЕНИЯ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3" marR="29733" marT="0" marB="0"/>
                </a:tc>
              </a:tr>
              <a:tr h="5946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        однако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3" marR="297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1) В середине, в конце предложения </a:t>
                      </a:r>
                      <a:endParaRPr lang="ru-RU" sz="5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    (Смотри, однако, осторожно.</a:t>
                      </a:r>
                      <a:endParaRPr lang="ru-RU" sz="5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    Ловко, однако.)</a:t>
                      </a:r>
                      <a:endParaRPr lang="ru-RU" sz="5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-2) в нынешнем предложении выражено </a:t>
                      </a:r>
                      <a:endParaRPr lang="ru-RU" sz="5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удивление, недоумение, возмущение.</a:t>
                      </a:r>
                      <a:endParaRPr lang="ru-RU" sz="5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    (Однако, какой ветер!)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3" marR="297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а) в начале предложения </a:t>
                      </a:r>
                      <a:endParaRPr lang="ru-RU" sz="5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(Однако хитрая политика отца не </a:t>
                      </a:r>
                      <a:endParaRPr lang="ru-RU" sz="5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 обидела его.)</a:t>
                      </a:r>
                      <a:endParaRPr lang="ru-RU" sz="5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б) средство связи однородных членов</a:t>
                      </a:r>
                      <a:endParaRPr lang="ru-RU" sz="5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(начало предложения)</a:t>
                      </a:r>
                      <a:endParaRPr lang="ru-RU" sz="5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(Канонада стала слабее, однако </a:t>
                      </a:r>
                      <a:endParaRPr lang="ru-RU" sz="5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трескотня ружей слышалась все чаще.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3" marR="29733" marT="0" marB="0"/>
                </a:tc>
              </a:tr>
              <a:tr h="3964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       конечно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3" marR="297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1.  в значении «разумеется»</a:t>
                      </a:r>
                      <a:endParaRPr lang="ru-RU" sz="5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(Конечно, много значит привычка.)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3" marR="297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1.  в значении «да», утверждение,</a:t>
                      </a:r>
                      <a:endParaRPr lang="ru-RU" sz="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      уверенность.</a:t>
                      </a:r>
                      <a:endParaRPr lang="ru-RU" sz="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(Я конечно бы пришёл. Кончено</a:t>
                      </a:r>
                      <a:endParaRPr lang="ru-RU" sz="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правда!)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3" marR="29733" marT="0" marB="0"/>
                </a:tc>
              </a:tr>
              <a:tr h="1057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        вообще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3" marR="297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1. В значении «вообще говоря»</a:t>
                      </a:r>
                      <a:endParaRPr lang="ru-RU" sz="5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(Подобные статьи, вообще, представляют </a:t>
                      </a:r>
                      <a:endParaRPr lang="ru-RU" sz="5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интерес.)</a:t>
                      </a:r>
                      <a:endParaRPr lang="ru-RU" sz="5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2) в значении ”в итоге'' '' в результате </a:t>
                      </a:r>
                      <a:endParaRPr lang="ru-RU" sz="5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не является вводным. </a:t>
                      </a:r>
                      <a:endParaRPr lang="ru-RU" sz="5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( он делал замечания, но вообще хвалил)</a:t>
                      </a:r>
                      <a:endParaRPr lang="ru-RU" sz="5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( это слагаемые в общем </a:t>
                      </a:r>
                      <a:endParaRPr lang="ru-RU" sz="5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несложного процесса ) 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3" marR="297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а) в значении «в общем», «в целом»</a:t>
                      </a:r>
                      <a:endParaRPr lang="ru-RU" sz="5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(Пушкин для русского искусства, что</a:t>
                      </a:r>
                      <a:endParaRPr lang="ru-RU" sz="5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Лермонтов для русского просвещения</a:t>
                      </a:r>
                      <a:endParaRPr lang="ru-RU" sz="5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вообще.)</a:t>
                      </a:r>
                      <a:endParaRPr lang="ru-RU" sz="5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б) в значении «всегда», «совсем», «во</a:t>
                      </a:r>
                      <a:endParaRPr lang="ru-RU" sz="5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всех условиях».</a:t>
                      </a:r>
                      <a:endParaRPr lang="ru-RU" sz="5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(Разжигать костры вообще запрещено </a:t>
                      </a:r>
                      <a:endParaRPr lang="ru-RU" sz="5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в)в значении «во всех отношениях»</a:t>
                      </a:r>
                      <a:endParaRPr lang="ru-RU" sz="5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«по отношению ко всему»</a:t>
                      </a:r>
                      <a:endParaRPr lang="ru-RU" sz="5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(Он вообще смотрел чудаком.)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3" marR="29733" marT="0" marB="0"/>
                </a:tc>
              </a:tr>
              <a:tr h="264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 во всяком случае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3" marR="29733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400">
                          <a:effectLst/>
                        </a:rPr>
                        <a:t>ограничительно-оценочное значение</a:t>
                      </a:r>
                      <a:endParaRPr lang="ru-RU" sz="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(Я, во всяком случае, этого не утверждал.) 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3" marR="297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в значении «при любых </a:t>
                      </a:r>
                      <a:endParaRPr lang="ru-RU" sz="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обстоятельствах» (Во всяком случае</a:t>
                      </a:r>
                      <a:endParaRPr lang="ru-RU" sz="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не оставит своего питомца.)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3" marR="29733" marT="0" marB="0"/>
                </a:tc>
              </a:tr>
              <a:tr h="330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по крайней мере</a:t>
                      </a:r>
                      <a:endParaRPr lang="ru-RU" sz="5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3" marR="297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В переносном значении.</a:t>
                      </a:r>
                      <a:endParaRPr lang="ru-RU" sz="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(Усадив меня за работу, он, в свою</a:t>
                      </a:r>
                      <a:endParaRPr lang="ru-RU" sz="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очередь, не тратил времени впустую.)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3" marR="297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В значении «в ответ», «со своей </a:t>
                      </a:r>
                      <a:endParaRPr lang="ru-RU" sz="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стороны»</a:t>
                      </a:r>
                      <a:endParaRPr lang="ru-RU" sz="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(Он в свою очередь спросил меня.)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3" marR="29733" marT="0" marB="0"/>
                </a:tc>
              </a:tr>
              <a:tr h="330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   в самом деле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3" marR="297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При выражении недоумения,</a:t>
                      </a:r>
                      <a:endParaRPr lang="ru-RU" sz="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негодования, возмущения.</a:t>
                      </a:r>
                      <a:endParaRPr lang="ru-RU" sz="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(Что он, в самом деле,  строит из себя </a:t>
                      </a:r>
                      <a:endParaRPr lang="ru-RU" sz="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умника.)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3" marR="297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В значении «действительно»</a:t>
                      </a:r>
                      <a:endParaRPr lang="ru-RU" sz="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(Коньяк в самом деле оказался </a:t>
                      </a:r>
                      <a:endParaRPr lang="ru-RU" sz="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хорошим.)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3" marR="29733" marT="0" marB="0"/>
                </a:tc>
              </a:tr>
              <a:tr h="5285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  В частности 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3" marR="297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Указывает на отношение между частями высказывания.</a:t>
                      </a:r>
                      <a:endParaRPr lang="ru-RU" sz="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(Он интересуется, в частности, </a:t>
                      </a:r>
                      <a:endParaRPr lang="ru-RU" sz="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происхождением отдельных слов.)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3" marR="297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Входит в состав присоединительной </a:t>
                      </a:r>
                      <a:endParaRPr lang="ru-RU" sz="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конструкции и выделяется запятыми </a:t>
                      </a:r>
                      <a:endParaRPr lang="ru-RU" sz="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вместе с этой конструкцией.</a:t>
                      </a:r>
                      <a:endParaRPr lang="ru-RU" sz="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(За эту работу охотно возмутятся многие</a:t>
                      </a:r>
                      <a:endParaRPr lang="ru-RU" sz="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и я в частности.)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3" marR="29733" marT="0" marB="0"/>
                </a:tc>
              </a:tr>
              <a:tr h="865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       главным</a:t>
                      </a:r>
                      <a:endParaRPr lang="ru-RU" sz="5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       образом 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3" marR="297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1.)Служит для выделения какого-либо </a:t>
                      </a:r>
                      <a:endParaRPr lang="ru-RU" sz="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факта, для выражения его оценки.</a:t>
                      </a:r>
                      <a:endParaRPr lang="ru-RU" sz="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(По аллее, главным образом, гуляла</a:t>
                      </a:r>
                      <a:endParaRPr lang="ru-RU" sz="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публика.)</a:t>
                      </a:r>
                      <a:endParaRPr lang="ru-RU" sz="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1.)В значении «самое главное».</a:t>
                      </a:r>
                      <a:endParaRPr lang="ru-RU" sz="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(Пособие исправить и, главным образом,</a:t>
                      </a:r>
                      <a:endParaRPr lang="ru-RU" sz="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дополнить.)</a:t>
                      </a:r>
                      <a:endParaRPr lang="ru-RU" sz="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      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3" marR="297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</a:rPr>
                        <a:t>В значении «в первую очередь»,</a:t>
                      </a:r>
                      <a:endParaRPr lang="ru-RU" sz="5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</a:rPr>
                        <a:t>«больше всего».</a:t>
                      </a:r>
                      <a:endParaRPr lang="ru-RU" sz="5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</a:rPr>
                        <a:t>(Неурожай объясняется главным </a:t>
                      </a:r>
                      <a:endParaRPr lang="ru-RU" sz="5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</a:rPr>
                        <a:t>образом летней засухой.)</a:t>
                      </a:r>
                      <a:endParaRPr lang="ru-RU" sz="5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</a:rPr>
                        <a:t>*сочетание </a:t>
                      </a:r>
                      <a:r>
                        <a:rPr lang="ru-RU" sz="500" dirty="0">
                          <a:effectLst/>
                        </a:rPr>
                        <a:t>главным образом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</a:rPr>
                        <a:t>входящее </a:t>
                      </a:r>
                      <a:r>
                        <a:rPr lang="ru-RU" sz="400" dirty="0" err="1">
                          <a:effectLst/>
                        </a:rPr>
                        <a:t>входящее</a:t>
                      </a:r>
                      <a:r>
                        <a:rPr lang="ru-RU" sz="400" dirty="0">
                          <a:effectLst/>
                        </a:rPr>
                        <a:t> в состав </a:t>
                      </a:r>
                      <a:endParaRPr lang="ru-RU" sz="5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</a:rPr>
                        <a:t>присоединительной конструкции, </a:t>
                      </a:r>
                      <a:endParaRPr lang="ru-RU" sz="5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</a:rPr>
                        <a:t>выделяются вместе с ней </a:t>
                      </a:r>
                      <a:endParaRPr lang="ru-RU" sz="5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</a:rPr>
                        <a:t> </a:t>
                      </a:r>
                      <a:endParaRPr lang="ru-RU" sz="5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3" marR="29733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55963" y="1468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Calibri" pitchFamily="34" charset="0"/>
                <a:cs typeface="Times New Roman" pitchFamily="18" charset="0"/>
              </a:rPr>
              <a:t>2.</a:t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94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0771577"/>
              </p:ext>
            </p:extLst>
          </p:nvPr>
        </p:nvGraphicFramePr>
        <p:xfrm>
          <a:off x="679424" y="1412776"/>
          <a:ext cx="7758792" cy="4525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6264"/>
                <a:gridCol w="2586264"/>
                <a:gridCol w="2586264"/>
              </a:tblGrid>
              <a:tr h="1293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Член предложения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57" marR="6465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               Обособляются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57" marR="6465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          Не обособляются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57" marR="64657" marT="0" marB="0"/>
                </a:tc>
              </a:tr>
              <a:tr h="3879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   Сказуемое или 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 Часть сказуемого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57" marR="6465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57" marR="6465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Всегда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                              Поле как море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          Я стоял как зачарованный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57" marR="64657" marT="0" marB="0"/>
                </a:tc>
              </a:tr>
              <a:tr h="2586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     Определение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57" marR="6465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сочетании «такой, как…»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  Такие люди, как мы, не обходимы.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57" marR="6465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57" marR="64657" marT="0" marB="0"/>
                </a:tc>
              </a:tr>
              <a:tr h="2586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Подлежащие или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     дополнение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57" marR="6465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сочетании «не что иное, как…»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  Это был не кто иной, как мой друг.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57" marR="6465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57" marR="64657" marT="0" marB="0"/>
                </a:tc>
              </a:tr>
              <a:tr h="517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     Приложение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57" marR="6465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  Указывает причину = потому что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                            (стоит в середине и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 распространено). Сона как дерево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                           смолистое, не гниет.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57" marR="6465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     =в качестве (чаще стоит в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          конце предложения и не 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распространено) Толстой ценил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                  Чехова как мастера.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57" marR="64657" marT="0" marB="0"/>
                </a:tc>
              </a:tr>
              <a:tr h="1681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 Обстоятельство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57" marR="6465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Сравнительный оборот = будто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Ручки синеют как стальное зеркало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сочетании «так, как...»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     Ты поступаешь так, как делают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                                 хорошие ученики.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57" marR="6465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Перед оборотом стоит не,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совсем, вроде, точь-в-точь,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именно, прямо, просто.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В училище учатся не как в школе.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Можно заменить твор.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падежом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Как камень упал он. (камнем)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сочетаниях «не меньше как».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«как нельзя лучше».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Согласен не меньше как на пять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устойчивых сочетаниях (см.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ниже)             Льет как из ведра.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57" marR="64657" marT="0" marB="0"/>
                </a:tc>
              </a:tr>
              <a:tr h="2586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Однородные члены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57" marR="6465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57" marR="6465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Как О, так и О, Он собирал как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                   марки, так и значки.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57" marR="64657" marT="0" marB="0"/>
                </a:tc>
              </a:tr>
              <a:tr h="3879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  Вводные слова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57" marR="6465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     также сочетания «как правило,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              как теперь,  как один, как»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это время, как нарочно, погас свет.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57" marR="6465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При тесном единстве.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            Занятия начинаются как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                                          обычно.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57" marR="64657" marT="0" marB="0"/>
                </a:tc>
              </a:tr>
              <a:tr h="517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       Вводные 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    Предложения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57" marR="6465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Как сейчас помню, как мы узнали,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     Как нам удалось выяснить, как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Некоторые думают. Отец, как я уже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                       говорил, любил охоту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57" marR="6465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57" marR="64657" marT="0" marB="0"/>
                </a:tc>
              </a:tr>
              <a:tr h="1293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         В СПП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57" marR="6465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                     Я видел, как вы пришли.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57" marR="6465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57" marR="64657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560" y="985179"/>
            <a:ext cx="5079852" cy="75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Calibri" pitchFamily="34" charset="0"/>
                <a:cs typeface="Times New Roman" pitchFamily="18" charset="0"/>
              </a:rPr>
              <a:t>Знаки препинания в конструкциях с союзом как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61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190</TotalTime>
  <Words>1352</Words>
  <Application>Microsoft Office PowerPoint</Application>
  <PresentationFormat>Экран (4:3)</PresentationFormat>
  <Paragraphs>243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195 10</dc:creator>
  <cp:lastModifiedBy>195 10</cp:lastModifiedBy>
  <cp:revision>13</cp:revision>
  <dcterms:created xsi:type="dcterms:W3CDTF">2016-05-23T06:56:20Z</dcterms:created>
  <dcterms:modified xsi:type="dcterms:W3CDTF">2016-05-23T10:06:28Z</dcterms:modified>
</cp:coreProperties>
</file>