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9" r:id="rId2"/>
    <p:sldId id="260" r:id="rId3"/>
    <p:sldId id="261" r:id="rId4"/>
    <p:sldId id="262" r:id="rId5"/>
    <p:sldId id="263" r:id="rId6"/>
    <p:sldId id="264" r:id="rId7"/>
    <p:sldId id="265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84" y="-6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60CA6-ACF2-4BF9-A8E4-860A35328E43}" type="datetimeFigureOut">
              <a:rPr lang="ru-RU" smtClean="0"/>
              <a:t>23.05.2016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AD317-C495-4178-A0D4-6847F2EDBD9F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60CA6-ACF2-4BF9-A8E4-860A35328E43}" type="datetimeFigureOut">
              <a:rPr lang="ru-RU" smtClean="0"/>
              <a:t>23.05.2016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AD317-C495-4178-A0D4-6847F2EDBD9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60CA6-ACF2-4BF9-A8E4-860A35328E43}" type="datetimeFigureOut">
              <a:rPr lang="ru-RU" smtClean="0"/>
              <a:t>23.05.2016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AD317-C495-4178-A0D4-6847F2EDBD9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60CA6-ACF2-4BF9-A8E4-860A35328E43}" type="datetimeFigureOut">
              <a:rPr lang="ru-RU" smtClean="0"/>
              <a:t>23.05.2016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AD317-C495-4178-A0D4-6847F2EDBD9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60CA6-ACF2-4BF9-A8E4-860A35328E43}" type="datetimeFigureOut">
              <a:rPr lang="ru-RU" smtClean="0"/>
              <a:t>23.05.2016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D8CAD317-C495-4178-A0D4-6847F2EDBD9F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60CA6-ACF2-4BF9-A8E4-860A35328E43}" type="datetimeFigureOut">
              <a:rPr lang="ru-RU" smtClean="0"/>
              <a:t>23.05.2016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AD317-C495-4178-A0D4-6847F2EDBD9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60CA6-ACF2-4BF9-A8E4-860A35328E43}" type="datetimeFigureOut">
              <a:rPr lang="ru-RU" smtClean="0"/>
              <a:t>23.05.2016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AD317-C495-4178-A0D4-6847F2EDBD9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60CA6-ACF2-4BF9-A8E4-860A35328E43}" type="datetimeFigureOut">
              <a:rPr lang="ru-RU" smtClean="0"/>
              <a:t>23.05.2016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AD317-C495-4178-A0D4-6847F2EDBD9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60CA6-ACF2-4BF9-A8E4-860A35328E43}" type="datetimeFigureOut">
              <a:rPr lang="ru-RU" smtClean="0"/>
              <a:t>23.05.2016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AD317-C495-4178-A0D4-6847F2EDBD9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60CA6-ACF2-4BF9-A8E4-860A35328E43}" type="datetimeFigureOut">
              <a:rPr lang="ru-RU" smtClean="0"/>
              <a:t>23.05.2016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AD317-C495-4178-A0D4-6847F2EDBD9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60CA6-ACF2-4BF9-A8E4-860A35328E43}" type="datetimeFigureOut">
              <a:rPr lang="ru-RU" smtClean="0"/>
              <a:t>23.05.2016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AD317-C495-4178-A0D4-6847F2EDBD9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9F460CA6-ACF2-4BF9-A8E4-860A35328E43}" type="datetimeFigureOut">
              <a:rPr lang="ru-RU" smtClean="0"/>
              <a:t>23.05.2016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D8CAD317-C495-4178-A0D4-6847F2EDBD9F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b="1" dirty="0"/>
              <a:t>Введение</a:t>
            </a:r>
            <a:endParaRPr lang="ru-RU" dirty="0"/>
          </a:p>
          <a:p>
            <a:r>
              <a:rPr lang="ru-RU" dirty="0"/>
              <a:t> </a:t>
            </a:r>
          </a:p>
          <a:p>
            <a:r>
              <a:rPr lang="ru-RU" dirty="0"/>
              <a:t>Система речевой грамотности  является одной из важнейших систем языка. Владение речью имеет большое значение, является показателем уровня грамотности человека. В нашей работе проанализирована визуализация речевой грамотности. Изучена структура визуализации. Введены понятия визуализация, прием, речевая культура.</a:t>
            </a:r>
          </a:p>
          <a:p>
            <a:r>
              <a:rPr lang="ru-RU" dirty="0"/>
              <a:t>Актуальность данной работы заключается в важности и значимости русского языка как основы грамотности народа.</a:t>
            </a:r>
          </a:p>
          <a:p>
            <a:r>
              <a:rPr lang="ru-RU" dirty="0"/>
              <a:t>При написании данной работы были поставлены следующие цели и задачи:</a:t>
            </a:r>
          </a:p>
          <a:p>
            <a:r>
              <a:rPr lang="ru-RU" dirty="0"/>
              <a:t>1.Найти материал речевой грамотности  и систематизировать его по принципу визуализации;</a:t>
            </a:r>
          </a:p>
          <a:p>
            <a:r>
              <a:rPr lang="ru-RU" dirty="0"/>
              <a:t>2. Научиться работать с научной терминологией;</a:t>
            </a:r>
          </a:p>
          <a:p>
            <a:r>
              <a:rPr lang="ru-RU" dirty="0"/>
              <a:t>3.Применить прием визуализации как метод восприятия </a:t>
            </a:r>
            <a:r>
              <a:rPr lang="ru-RU" dirty="0" smtClean="0"/>
              <a:t>систематизированной </a:t>
            </a:r>
            <a:r>
              <a:rPr lang="ru-RU" dirty="0"/>
              <a:t>информации</a:t>
            </a:r>
            <a:r>
              <a:rPr lang="ru-RU" dirty="0" smtClean="0"/>
              <a:t>.</a:t>
            </a:r>
            <a:endParaRPr lang="ru-RU" dirty="0"/>
          </a:p>
          <a:p>
            <a:r>
              <a:rPr lang="ru-RU" dirty="0"/>
              <a:t>Назначение проекта заключается в актуальности и важности применения визуализированного материала (графиков, таблиц) на уроках русского языка и литературы. В связи с «клиповым» восприятием материала современными обучающимися возникла потребность в особой подаче материала в виде таблиц, графиков и схем.</a:t>
            </a:r>
          </a:p>
          <a:p>
            <a:r>
              <a:rPr lang="ru-RU" i="1" dirty="0"/>
              <a:t>В ходе работы над проектом были применены следующие методы</a:t>
            </a:r>
            <a:r>
              <a:rPr lang="ru-RU" dirty="0"/>
              <a:t>:</a:t>
            </a:r>
          </a:p>
          <a:p>
            <a:r>
              <a:rPr lang="ru-RU" dirty="0"/>
              <a:t>1. Метод визуализации;</a:t>
            </a:r>
          </a:p>
          <a:p>
            <a:r>
              <a:rPr lang="ru-RU" dirty="0"/>
              <a:t>2. Метод систематизации;</a:t>
            </a:r>
          </a:p>
          <a:p>
            <a:r>
              <a:rPr lang="ru-RU" dirty="0"/>
              <a:t>3. Метод деструктивного анализа.</a:t>
            </a:r>
          </a:p>
        </p:txBody>
      </p:sp>
    </p:spTree>
    <p:extLst>
      <p:ext uri="{BB962C8B-B14F-4D97-AF65-F5344CB8AC3E}">
        <p14:creationId xmlns:p14="http://schemas.microsoft.com/office/powerpoint/2010/main" val="5469536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1800" i="1" dirty="0"/>
              <a:t>Краткая характеристика первоисточников:</a:t>
            </a:r>
          </a:p>
          <a:p>
            <a:pPr lvl="0"/>
            <a:r>
              <a:rPr lang="ru-RU" sz="1800" i="1" dirty="0" smtClean="0"/>
              <a:t>1. Е</a:t>
            </a:r>
            <a:r>
              <a:rPr lang="ru-RU" sz="1800" i="1" dirty="0"/>
              <a:t>. С. Антонова,  Т.В. </a:t>
            </a:r>
            <a:r>
              <a:rPr lang="ru-RU" sz="1800" i="1" dirty="0" err="1"/>
              <a:t>Воителева</a:t>
            </a:r>
            <a:r>
              <a:rPr lang="ru-RU" sz="1800" i="1" dirty="0"/>
              <a:t>. Русский Язык : учебник для учреждений нач. и сред. </a:t>
            </a:r>
            <a:r>
              <a:rPr lang="ru-RU" sz="1800" i="1" dirty="0" smtClean="0"/>
              <a:t>проф. </a:t>
            </a:r>
            <a:r>
              <a:rPr lang="ru-RU" sz="1800" i="1" dirty="0"/>
              <a:t>образования, 2013г. В учебнике реализуется идея интегративного и </a:t>
            </a:r>
            <a:r>
              <a:rPr lang="ru-RU" sz="1800" i="1" dirty="0" err="1"/>
              <a:t>дистантного</a:t>
            </a:r>
            <a:r>
              <a:rPr lang="ru-RU" sz="1800" i="1" dirty="0"/>
              <a:t> подхода к изучению русского языка, что делает области его применения более разнообразным: это и аудиторная организация занятий, и экстернат, и заочная форма обучения. Помимо справочного материала по всем разделам науки о языке учебник содержит отрывки из различных литературных и научных источников как материал для первичного наблюдения и анализа, а также проверочные тесты </a:t>
            </a:r>
            <a:r>
              <a:rPr lang="ru-RU" sz="1800" i="1" dirty="0" smtClean="0"/>
              <a:t>для подготовки </a:t>
            </a:r>
            <a:r>
              <a:rPr lang="ru-RU" sz="1800" i="1" dirty="0"/>
              <a:t>к итоговой аттестации</a:t>
            </a:r>
            <a:r>
              <a:rPr lang="ru-RU" i="1" dirty="0"/>
              <a:t>.</a:t>
            </a:r>
          </a:p>
          <a:p>
            <a:pPr lvl="0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61836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b="1" dirty="0"/>
              <a:t>Основная часть</a:t>
            </a:r>
          </a:p>
          <a:p>
            <a:r>
              <a:rPr lang="ru-RU" b="1" dirty="0"/>
              <a:t>1. Работа с терминами.</a:t>
            </a:r>
          </a:p>
          <a:p>
            <a:r>
              <a:rPr lang="ru-RU" dirty="0"/>
              <a:t>В нашей работе приведены результаты визуализации как метод восприятия в виде таблиц. Речь, речевая грамотность – одна  из главных разделов русского языка.</a:t>
            </a:r>
          </a:p>
          <a:p>
            <a:r>
              <a:rPr lang="ru-RU" i="1" dirty="0"/>
              <a:t>Речь</a:t>
            </a:r>
            <a:r>
              <a:rPr lang="ru-RU" dirty="0"/>
              <a:t> – языковая компетенция, совокупность лингвистических знаний языковой системы, владение социальными нормами: речевым этикетом,  использование навыков, знаний и умений, позволяющих осуществлять ту или иную деятельность с помощью речевых средств.</a:t>
            </a:r>
          </a:p>
          <a:p>
            <a:r>
              <a:rPr lang="ru-RU" dirty="0"/>
              <a:t>Визуализация - это один из приемов представления информации в виде, удобном для зрительного наблюдения или анализа.</a:t>
            </a:r>
          </a:p>
          <a:p>
            <a:r>
              <a:rPr lang="ru-RU" i="1" dirty="0"/>
              <a:t>​Прием</a:t>
            </a:r>
            <a:r>
              <a:rPr lang="ru-RU" dirty="0"/>
              <a:t>- особый способ выполнения, какой – либо операции или сложного действия. </a:t>
            </a:r>
          </a:p>
          <a:p>
            <a:r>
              <a:rPr lang="ru-RU" dirty="0"/>
              <a:t>В работе были рассмотрены приемы визуализации речевой грамотности в виде схем, таблиц.</a:t>
            </a:r>
          </a:p>
          <a:p>
            <a:r>
              <a:rPr lang="ru-RU" i="1" dirty="0"/>
              <a:t>​Метод- </a:t>
            </a:r>
            <a:r>
              <a:rPr lang="ru-RU" dirty="0"/>
              <a:t>систематизированная совокупность шагов, действий, которые нацелены на решение определённой задачи или достижение определённой цели.</a:t>
            </a:r>
          </a:p>
          <a:p>
            <a:r>
              <a:rPr lang="ru-RU" i="1" dirty="0"/>
              <a:t>​Метод систематизации-  </a:t>
            </a:r>
            <a:r>
              <a:rPr lang="ru-RU" dirty="0"/>
              <a:t>разделение изучаемых явлений, исходя из целей исследования и избранными критериями на совокупности, характеризуемые определенной общностью и отличительными признаками.</a:t>
            </a:r>
          </a:p>
          <a:p>
            <a:r>
              <a:rPr lang="ru-RU" i="1" dirty="0"/>
              <a:t>Метод деструктивного </a:t>
            </a:r>
            <a:r>
              <a:rPr lang="ru-RU" i="1" dirty="0" smtClean="0"/>
              <a:t>анализа- </a:t>
            </a:r>
            <a:r>
              <a:rPr lang="ru-RU" dirty="0" smtClean="0"/>
              <a:t>разрушение и преобразование исследуемого материала в новую форму.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96539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ru-RU" dirty="0" smtClean="0"/>
              <a:t>2. Визуализация как метод восприятия 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В современном мире , человек находится в информационном обществе. Мы можем наблюдать трансформирование восприятия человеческого мышления.</a:t>
            </a:r>
          </a:p>
          <a:p>
            <a:pPr marL="0" indent="0">
              <a:buNone/>
            </a:pPr>
            <a:r>
              <a:rPr lang="ru-RU" dirty="0" smtClean="0"/>
              <a:t>Исходя из этого образовался термин – клиповое мышление.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Характерными чертами клипового мышления являются :</a:t>
            </a:r>
          </a:p>
          <a:p>
            <a:pPr marL="514350" indent="-514350">
              <a:buAutoNum type="arabicPeriod"/>
            </a:pPr>
            <a:r>
              <a:rPr lang="ru-RU" dirty="0" smtClean="0"/>
              <a:t>Отсутствие продуктивности мышления;</a:t>
            </a:r>
          </a:p>
          <a:p>
            <a:pPr marL="514350" indent="-514350">
              <a:buAutoNum type="arabicPeriod"/>
            </a:pPr>
            <a:r>
              <a:rPr lang="ru-RU" dirty="0" smtClean="0"/>
              <a:t>Способность к повышенной многозадачности; </a:t>
            </a:r>
          </a:p>
          <a:p>
            <a:pPr marL="514350" indent="-514350">
              <a:buAutoNum type="arabicPeriod"/>
            </a:pPr>
            <a:r>
              <a:rPr lang="ru-RU" dirty="0" smtClean="0"/>
              <a:t>Снижение объективной способности к анализу; </a:t>
            </a:r>
          </a:p>
          <a:p>
            <a:pPr marL="514350" indent="-514350">
              <a:buAutoNum type="arabicPeriod"/>
            </a:pPr>
            <a:r>
              <a:rPr lang="ru-RU" dirty="0" smtClean="0"/>
              <a:t>Снижение усвоение полученных знаний ;</a:t>
            </a:r>
          </a:p>
          <a:p>
            <a:pPr marL="514350" indent="-514350">
              <a:buAutoNum type="arabicPeriod"/>
            </a:pPr>
            <a:r>
              <a:rPr lang="ru-RU" dirty="0" smtClean="0"/>
              <a:t>Поспешность в принятии выводов ;</a:t>
            </a:r>
          </a:p>
          <a:p>
            <a:pPr marL="514350" indent="-514350">
              <a:buAutoNum type="arabicPeriod"/>
            </a:pPr>
            <a:r>
              <a:rPr lang="ru-RU" dirty="0" smtClean="0"/>
              <a:t>Запоминание большого количества содержанной информации без учета сущностного содержания;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С новым клиповым восприятием , для современных учеников возникла потребность в создании особой подаче данного материла в виде графиков и таблиц. </a:t>
            </a:r>
          </a:p>
          <a:p>
            <a:pPr marL="0" indent="0">
              <a:buNone/>
            </a:pPr>
            <a:r>
              <a:rPr lang="ru-RU" dirty="0" smtClean="0"/>
              <a:t>Всю информацию речевой грамотности мы визуализировали в таблицы.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                                  3.  Подборка литературы по теме</a:t>
            </a:r>
            <a:r>
              <a:rPr lang="ru-RU" dirty="0" smtClean="0"/>
              <a:t>. </a:t>
            </a:r>
          </a:p>
          <a:p>
            <a:pPr marL="0" indent="0">
              <a:buNone/>
            </a:pPr>
            <a:r>
              <a:rPr lang="ru-RU" dirty="0" smtClean="0"/>
              <a:t> </a:t>
            </a:r>
            <a:endParaRPr lang="ru-RU" dirty="0"/>
          </a:p>
          <a:p>
            <a:r>
              <a:rPr lang="ru-RU" dirty="0"/>
              <a:t>Для того, чтобы правильно систематизировать материал, необходимо  изучить несколько источников по заданной теме.  Нами было проработано 3 различных источника. Из этих источников мы выявили подходящие для таблиц   сведения и поместили их в таблицу. Это дало четкую «компоновку» правил по речевой грамотности для быстрого усвоения материала параграфа. Особенно тщательно нами был изучен справочник Д.Э. Розенталя по орфографии и пунктуации. Таблицы, разработанные нами на основе этого справочника  представлены в приложении.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460284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6810578"/>
              </p:ext>
            </p:extLst>
          </p:nvPr>
        </p:nvGraphicFramePr>
        <p:xfrm>
          <a:off x="1835696" y="1749027"/>
          <a:ext cx="5466715" cy="35966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77695"/>
                <a:gridCol w="3589020"/>
              </a:tblGrid>
              <a:tr h="23495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                </a:t>
                      </a:r>
                      <a:endParaRPr lang="ru-RU" sz="12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            Вид цитирования 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 </a:t>
                      </a:r>
                      <a:endParaRPr lang="ru-RU" sz="12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                                              Пример</a:t>
                      </a:r>
                      <a:endParaRPr lang="ru-RU" sz="12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                  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257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          </a:t>
                      </a:r>
                      <a:r>
                        <a:rPr lang="ru-RU" sz="1000">
                          <a:effectLst/>
                        </a:rPr>
                        <a:t>Прямая речь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”Русский язык должен стать мировым языком”, - писал А.Н.</a:t>
                      </a:r>
                      <a:endParaRPr lang="ru-RU" sz="120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Толстой.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3495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              Косвенная речь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А.Н. Толстой утверждал, что ”русский язык должен стать</a:t>
                      </a:r>
                      <a:endParaRPr lang="ru-RU" sz="120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Мировым языком”.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3495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     Предложение с вводным </a:t>
                      </a:r>
                      <a:endParaRPr lang="ru-RU" sz="120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                    словом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По мнению А.Н. Толстого, ”русский язык должен стать</a:t>
                      </a:r>
                      <a:endParaRPr lang="ru-RU" sz="120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Мировым языком”.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3495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   Цитата – часть предложения   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А.Н Толстой, предсказывал русскому языку судьбу ”мирового</a:t>
                      </a:r>
                      <a:endParaRPr lang="ru-RU" sz="120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Языка”.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3495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20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           Поэтическая цитата</a:t>
                      </a:r>
                      <a:endParaRPr lang="ru-RU" sz="120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        (в столбик без кавычек)</a:t>
                      </a:r>
                      <a:endParaRPr lang="ru-RU" sz="120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    А. Фет писал :</a:t>
                      </a:r>
                      <a:endParaRPr lang="ru-RU" sz="120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Пришла, и тает все вокруг.</a:t>
                      </a:r>
                      <a:endParaRPr lang="ru-RU" sz="120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Все жаждет жизни отдаваться.</a:t>
                      </a:r>
                      <a:endParaRPr lang="ru-RU" sz="120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И сердце, пленник зимних вьюг.</a:t>
                      </a:r>
                      <a:endParaRPr lang="ru-RU" sz="120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Вдруг разучилося сжиматься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3495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                   Эпиграф 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Пришла, и тает все вокруг.</a:t>
                      </a:r>
                      <a:endParaRPr lang="ru-RU" sz="120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Все жаждет жизни отдаваться.</a:t>
                      </a:r>
                      <a:endParaRPr lang="ru-RU" sz="120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И сердце, пленник зимних вьюг.</a:t>
                      </a:r>
                      <a:endParaRPr lang="ru-RU" sz="120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Вдруг разучилося сжиматься.</a:t>
                      </a:r>
                      <a:endParaRPr lang="ru-RU" sz="120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                                                А. Фет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3495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    При пропуске слов знаков</a:t>
                      </a:r>
                      <a:endParaRPr lang="ru-RU" sz="120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        Ставиться многоточие 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”Нам не дано предугадать, как слово наше отзовётся…” –</a:t>
                      </a:r>
                      <a:endParaRPr lang="ru-RU" sz="12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признался поэт.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2615509" y="1349258"/>
            <a:ext cx="360008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NewRomanPSMT" charset="0"/>
                <a:ea typeface="Calibri" pitchFamily="34" charset="0"/>
                <a:cs typeface="Times New Roman" pitchFamily="18" charset="0"/>
              </a:rPr>
              <a:t>Основные способы цитирования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NewRomanPSMT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85339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3256608" y="1468732"/>
          <a:ext cx="2630784" cy="474838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76928"/>
                <a:gridCol w="876928"/>
                <a:gridCol w="876928"/>
              </a:tblGrid>
              <a:tr h="1585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</a:rPr>
                        <a:t>    СЛОВО	   </a:t>
                      </a:r>
                      <a:endParaRPr lang="ru-RU" sz="5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9733" marR="29733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</a:rPr>
                        <a:t>           	         ВВОДНОЕ		</a:t>
                      </a:r>
                      <a:endParaRPr lang="ru-RU" sz="5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9733" marR="29733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</a:rPr>
                        <a:t>   ЧЛЕН ПРЕДЛОЖЕНИЯ</a:t>
                      </a:r>
                      <a:endParaRPr lang="ru-RU" sz="5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9733" marR="29733" marT="0" marB="0"/>
                </a:tc>
              </a:tr>
              <a:tr h="5946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        однако</a:t>
                      </a:r>
                      <a:endParaRPr lang="ru-RU" sz="5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9733" marR="29733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1) В середине, в конце предложения </a:t>
                      </a:r>
                      <a:endParaRPr lang="ru-RU" sz="5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    (Смотри, однако, осторожно.</a:t>
                      </a:r>
                      <a:endParaRPr lang="ru-RU" sz="5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    Ловко, однако.)</a:t>
                      </a:r>
                      <a:endParaRPr lang="ru-RU" sz="5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-2) в нынешнем предложении выражено </a:t>
                      </a:r>
                      <a:endParaRPr lang="ru-RU" sz="5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удивление, недоумение, возмущение.</a:t>
                      </a:r>
                      <a:endParaRPr lang="ru-RU" sz="5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    (Однако, какой ветер!)</a:t>
                      </a:r>
                      <a:endParaRPr lang="ru-RU" sz="5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9733" marR="29733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а) в начале предложения </a:t>
                      </a:r>
                      <a:endParaRPr lang="ru-RU" sz="5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(Однако хитрая политика отца не </a:t>
                      </a:r>
                      <a:endParaRPr lang="ru-RU" sz="5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 обидела его.)</a:t>
                      </a:r>
                      <a:endParaRPr lang="ru-RU" sz="5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б) средство связи однородных членов</a:t>
                      </a:r>
                      <a:endParaRPr lang="ru-RU" sz="5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(начало предложения)</a:t>
                      </a:r>
                      <a:endParaRPr lang="ru-RU" sz="5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(Канонада стала слабее, однако </a:t>
                      </a:r>
                      <a:endParaRPr lang="ru-RU" sz="5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трескотня ружей слышалась все чаще.</a:t>
                      </a:r>
                      <a:endParaRPr lang="ru-RU" sz="5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9733" marR="29733" marT="0" marB="0"/>
                </a:tc>
              </a:tr>
              <a:tr h="39643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       конечно</a:t>
                      </a:r>
                      <a:endParaRPr lang="ru-RU" sz="5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9733" marR="29733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1.  в значении «разумеется»</a:t>
                      </a:r>
                      <a:endParaRPr lang="ru-RU" sz="5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(Конечно, много значит привычка.)</a:t>
                      </a:r>
                      <a:endParaRPr lang="ru-RU" sz="5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9733" marR="2973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1.  в значении «да», утверждение,</a:t>
                      </a:r>
                      <a:endParaRPr lang="ru-RU" sz="50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      уверенность.</a:t>
                      </a:r>
                      <a:endParaRPr lang="ru-RU" sz="50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(Я конечно бы пришёл. Кончено</a:t>
                      </a:r>
                      <a:endParaRPr lang="ru-RU" sz="50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правда!)</a:t>
                      </a:r>
                      <a:endParaRPr lang="ru-RU" sz="5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9733" marR="29733" marT="0" marB="0"/>
                </a:tc>
              </a:tr>
              <a:tr h="105715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        вообще</a:t>
                      </a:r>
                      <a:endParaRPr lang="ru-RU" sz="5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9733" marR="29733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1. В значении «вообще говоря»</a:t>
                      </a:r>
                      <a:endParaRPr lang="ru-RU" sz="5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(Подобные статьи, вообще, представляют </a:t>
                      </a:r>
                      <a:endParaRPr lang="ru-RU" sz="5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интерес.)</a:t>
                      </a:r>
                      <a:endParaRPr lang="ru-RU" sz="5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2) в значении ”в итоге'' '' в результате </a:t>
                      </a:r>
                      <a:endParaRPr lang="ru-RU" sz="5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не является вводным. </a:t>
                      </a:r>
                      <a:endParaRPr lang="ru-RU" sz="5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( он делал замечания, но вообще хвалил)</a:t>
                      </a:r>
                      <a:endParaRPr lang="ru-RU" sz="5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( это слагаемые в общем </a:t>
                      </a:r>
                      <a:endParaRPr lang="ru-RU" sz="5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несложного процесса ) </a:t>
                      </a:r>
                      <a:endParaRPr lang="ru-RU" sz="5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9733" marR="29733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а) в значении «в общем», «в целом»</a:t>
                      </a:r>
                      <a:endParaRPr lang="ru-RU" sz="5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(Пушкин для русского искусства, что</a:t>
                      </a:r>
                      <a:endParaRPr lang="ru-RU" sz="5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Лермонтов для русского просвещения</a:t>
                      </a:r>
                      <a:endParaRPr lang="ru-RU" sz="5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вообще.)</a:t>
                      </a:r>
                      <a:endParaRPr lang="ru-RU" sz="5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б) в значении «всегда», «совсем», «во</a:t>
                      </a:r>
                      <a:endParaRPr lang="ru-RU" sz="5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всех условиях».</a:t>
                      </a:r>
                      <a:endParaRPr lang="ru-RU" sz="5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(Разжигать костры вообще запрещено </a:t>
                      </a:r>
                      <a:endParaRPr lang="ru-RU" sz="5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в)в значении «во всех отношениях»</a:t>
                      </a:r>
                      <a:endParaRPr lang="ru-RU" sz="5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«по отношению ко всему»</a:t>
                      </a:r>
                      <a:endParaRPr lang="ru-RU" sz="5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(Он вообще смотрел чудаком.)</a:t>
                      </a:r>
                      <a:endParaRPr lang="ru-RU" sz="5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9733" marR="29733" marT="0" marB="0"/>
                </a:tc>
              </a:tr>
              <a:tr h="26429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 во всяком случае</a:t>
                      </a:r>
                      <a:endParaRPr lang="ru-RU" sz="5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9733" marR="29733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400">
                          <a:effectLst/>
                        </a:rPr>
                        <a:t>ограничительно-оценочное значение</a:t>
                      </a:r>
                      <a:endParaRPr lang="ru-RU" sz="50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(Я, во всяком случае, этого не утверждал.) </a:t>
                      </a:r>
                      <a:endParaRPr lang="ru-RU" sz="5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9733" marR="2973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в значении «при любых </a:t>
                      </a:r>
                      <a:endParaRPr lang="ru-RU" sz="50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обстоятельствах» (Во всяком случае</a:t>
                      </a:r>
                      <a:endParaRPr lang="ru-RU" sz="50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не оставит своего питомца.)</a:t>
                      </a:r>
                      <a:endParaRPr lang="ru-RU" sz="5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9733" marR="29733" marT="0" marB="0"/>
                </a:tc>
              </a:tr>
              <a:tr h="33036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по крайней мере</a:t>
                      </a:r>
                      <a:endParaRPr lang="ru-RU" sz="5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 </a:t>
                      </a:r>
                      <a:endParaRPr lang="ru-RU" sz="5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9733" marR="2973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В переносном значении.</a:t>
                      </a:r>
                      <a:endParaRPr lang="ru-RU" sz="50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(Усадив меня за работу, он, в свою</a:t>
                      </a:r>
                      <a:endParaRPr lang="ru-RU" sz="50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очередь, не тратил времени впустую.)</a:t>
                      </a:r>
                      <a:endParaRPr lang="ru-RU" sz="5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9733" marR="2973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В значении «в ответ», «со своей </a:t>
                      </a:r>
                      <a:endParaRPr lang="ru-RU" sz="50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стороны»</a:t>
                      </a:r>
                      <a:endParaRPr lang="ru-RU" sz="50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(Он в свою очередь спросил меня.)</a:t>
                      </a:r>
                      <a:endParaRPr lang="ru-RU" sz="5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9733" marR="29733" marT="0" marB="0"/>
                </a:tc>
              </a:tr>
              <a:tr h="33036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   в самом деле</a:t>
                      </a:r>
                      <a:endParaRPr lang="ru-RU" sz="5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9733" marR="2973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При выражении недоумения,</a:t>
                      </a:r>
                      <a:endParaRPr lang="ru-RU" sz="50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негодования, возмущения.</a:t>
                      </a:r>
                      <a:endParaRPr lang="ru-RU" sz="50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(Что он, в самом деле,  строит из себя </a:t>
                      </a:r>
                      <a:endParaRPr lang="ru-RU" sz="50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умника.)</a:t>
                      </a:r>
                      <a:endParaRPr lang="ru-RU" sz="5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9733" marR="2973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В значении «действительно»</a:t>
                      </a:r>
                      <a:endParaRPr lang="ru-RU" sz="50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(Коньяк в самом деле оказался </a:t>
                      </a:r>
                      <a:endParaRPr lang="ru-RU" sz="50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хорошим.)</a:t>
                      </a:r>
                      <a:endParaRPr lang="ru-RU" sz="5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9733" marR="29733" marT="0" marB="0"/>
                </a:tc>
              </a:tr>
              <a:tr h="5285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  В частности </a:t>
                      </a:r>
                      <a:endParaRPr lang="ru-RU" sz="5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9733" marR="2973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Указывает на отношение между частями высказывания.</a:t>
                      </a:r>
                      <a:endParaRPr lang="ru-RU" sz="50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(Он интересуется, в частности, </a:t>
                      </a:r>
                      <a:endParaRPr lang="ru-RU" sz="50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происхождением отдельных слов.)</a:t>
                      </a:r>
                      <a:endParaRPr lang="ru-RU" sz="5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9733" marR="2973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Входит в состав присоединительной </a:t>
                      </a:r>
                      <a:endParaRPr lang="ru-RU" sz="50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конструкции и выделяется запятыми </a:t>
                      </a:r>
                      <a:endParaRPr lang="ru-RU" sz="50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вместе с этой конструкцией.</a:t>
                      </a:r>
                      <a:endParaRPr lang="ru-RU" sz="50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(За эту работу охотно возмутятся многие</a:t>
                      </a:r>
                      <a:endParaRPr lang="ru-RU" sz="50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и я в частности.)</a:t>
                      </a:r>
                      <a:endParaRPr lang="ru-RU" sz="5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9733" marR="29733" marT="0" marB="0"/>
                </a:tc>
              </a:tr>
              <a:tr h="8655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       главным</a:t>
                      </a:r>
                      <a:endParaRPr lang="ru-RU" sz="5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       образом </a:t>
                      </a:r>
                      <a:endParaRPr lang="ru-RU" sz="5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9733" marR="2973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1.)Служит для выделения какого-либо </a:t>
                      </a:r>
                      <a:endParaRPr lang="ru-RU" sz="50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факта, для выражения его оценки.</a:t>
                      </a:r>
                      <a:endParaRPr lang="ru-RU" sz="50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(По аллее, главным образом, гуляла</a:t>
                      </a:r>
                      <a:endParaRPr lang="ru-RU" sz="50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публика.)</a:t>
                      </a:r>
                      <a:endParaRPr lang="ru-RU" sz="50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1.)В значении «самое главное».</a:t>
                      </a:r>
                      <a:endParaRPr lang="ru-RU" sz="50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(Пособие исправить и, главным образом,</a:t>
                      </a:r>
                      <a:endParaRPr lang="ru-RU" sz="50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дополнить.)</a:t>
                      </a:r>
                      <a:endParaRPr lang="ru-RU" sz="50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      </a:t>
                      </a:r>
                      <a:endParaRPr lang="ru-RU" sz="5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9733" marR="2973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400" dirty="0">
                          <a:effectLst/>
                        </a:rPr>
                        <a:t>В значении «в первую очередь»,</a:t>
                      </a:r>
                      <a:endParaRPr lang="ru-RU" sz="5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400" dirty="0">
                          <a:effectLst/>
                        </a:rPr>
                        <a:t>«больше всего».</a:t>
                      </a:r>
                      <a:endParaRPr lang="ru-RU" sz="5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400" dirty="0">
                          <a:effectLst/>
                        </a:rPr>
                        <a:t>(Неурожай объясняется главным </a:t>
                      </a:r>
                      <a:endParaRPr lang="ru-RU" sz="5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400" dirty="0">
                          <a:effectLst/>
                        </a:rPr>
                        <a:t>образом летней засухой.)</a:t>
                      </a:r>
                      <a:endParaRPr lang="ru-RU" sz="5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400" dirty="0">
                          <a:effectLst/>
                        </a:rPr>
                        <a:t>*сочетание </a:t>
                      </a:r>
                      <a:r>
                        <a:rPr lang="ru-RU" sz="500" dirty="0">
                          <a:effectLst/>
                        </a:rPr>
                        <a:t>главным образом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400" dirty="0">
                          <a:effectLst/>
                        </a:rPr>
                        <a:t>входящее </a:t>
                      </a:r>
                      <a:r>
                        <a:rPr lang="ru-RU" sz="400" dirty="0" err="1">
                          <a:effectLst/>
                        </a:rPr>
                        <a:t>входящее</a:t>
                      </a:r>
                      <a:r>
                        <a:rPr lang="ru-RU" sz="400" dirty="0">
                          <a:effectLst/>
                        </a:rPr>
                        <a:t> в состав </a:t>
                      </a:r>
                      <a:endParaRPr lang="ru-RU" sz="5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400" dirty="0">
                          <a:effectLst/>
                        </a:rPr>
                        <a:t>присоединительной конструкции, </a:t>
                      </a:r>
                      <a:endParaRPr lang="ru-RU" sz="5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400" dirty="0">
                          <a:effectLst/>
                        </a:rPr>
                        <a:t>выделяются вместе с ней </a:t>
                      </a:r>
                      <a:endParaRPr lang="ru-RU" sz="5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400" dirty="0">
                          <a:effectLst/>
                        </a:rPr>
                        <a:t> </a:t>
                      </a:r>
                      <a:endParaRPr lang="ru-RU" sz="5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400" dirty="0">
                          <a:effectLst/>
                        </a:rPr>
                        <a:t> </a:t>
                      </a:r>
                      <a:endParaRPr lang="ru-RU" sz="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9733" marR="29733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255963" y="146843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NewRomanPSMT" charset="0"/>
                <a:ea typeface="Calibri" pitchFamily="34" charset="0"/>
                <a:cs typeface="Times New Roman" pitchFamily="18" charset="0"/>
              </a:rPr>
              <a:t>	</a:t>
            </a:r>
            <a:endParaRPr kumimoji="0" lang="ru-RU" sz="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NewRomanPSMT" charset="0"/>
                <a:ea typeface="Calibri" pitchFamily="34" charset="0"/>
                <a:cs typeface="Times New Roman" pitchFamily="18" charset="0"/>
              </a:rPr>
              <a:t>2.</a:t>
            </a:r>
            <a:b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NewRomanPSMT" charset="0"/>
                <a:ea typeface="Calibri" pitchFamily="34" charset="0"/>
                <a:cs typeface="Times New Roman" pitchFamily="18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8948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10771577"/>
              </p:ext>
            </p:extLst>
          </p:nvPr>
        </p:nvGraphicFramePr>
        <p:xfrm>
          <a:off x="679424" y="1412776"/>
          <a:ext cx="7758792" cy="452596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86264"/>
                <a:gridCol w="2586264"/>
                <a:gridCol w="2586264"/>
              </a:tblGrid>
              <a:tr h="12931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  Член предложения 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657" marR="64657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                  Обособляются 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657" marR="64657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             Не обособляются 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657" marR="64657" marT="0" marB="0"/>
                </a:tc>
              </a:tr>
              <a:tr h="3879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      Сказуемое или </a:t>
                      </a:r>
                      <a:endParaRPr lang="ru-RU" sz="110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    Часть сказуемого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657" marR="64657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657" marR="64657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Всегда</a:t>
                      </a:r>
                      <a:endParaRPr lang="ru-RU" sz="110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                                 Поле как море</a:t>
                      </a:r>
                      <a:endParaRPr lang="ru-RU" sz="110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             Я стоял как зачарованный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657" marR="64657" marT="0" marB="0"/>
                </a:tc>
              </a:tr>
              <a:tr h="25862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        Определение 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657" marR="64657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В сочетании «такой, как…»</a:t>
                      </a:r>
                      <a:endParaRPr lang="ru-RU" sz="110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     Такие люди, как мы, не обходимы.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657" marR="64657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657" marR="64657" marT="0" marB="0"/>
                </a:tc>
              </a:tr>
              <a:tr h="25862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   Подлежащие или</a:t>
                      </a:r>
                      <a:endParaRPr lang="ru-RU" sz="110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        дополнение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657" marR="64657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В сочетании «не что иное, как…»</a:t>
                      </a:r>
                      <a:endParaRPr lang="ru-RU" sz="110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     Это был не кто иной, как мой друг.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657" marR="64657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657" marR="64657" marT="0" marB="0"/>
                </a:tc>
              </a:tr>
              <a:tr h="51725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        Приложение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657" marR="64657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     Указывает причину = потому что</a:t>
                      </a:r>
                      <a:endParaRPr lang="ru-RU" sz="110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                               (стоит в середине и</a:t>
                      </a:r>
                      <a:endParaRPr lang="ru-RU" sz="110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    распространено). Сона как дерево</a:t>
                      </a:r>
                      <a:endParaRPr lang="ru-RU" sz="110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                              смолистое, не гниет.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657" marR="64657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        =в качестве (чаще стоит в</a:t>
                      </a:r>
                      <a:endParaRPr lang="ru-RU" sz="110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             конце предложения и не </a:t>
                      </a:r>
                      <a:endParaRPr lang="ru-RU" sz="110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распространено) Толстой ценил</a:t>
                      </a:r>
                      <a:endParaRPr lang="ru-RU" sz="110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                     Чехова как мастера.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657" marR="64657" marT="0" marB="0"/>
                </a:tc>
              </a:tr>
              <a:tr h="168107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    Обстоятельство 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657" marR="64657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Сравнительный оборот = будто</a:t>
                      </a:r>
                      <a:endParaRPr lang="ru-RU" sz="110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  Ручки синеют как стальное зеркало</a:t>
                      </a:r>
                      <a:endParaRPr lang="ru-RU" sz="110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В сочетании «так, как...»</a:t>
                      </a:r>
                      <a:endParaRPr lang="ru-RU" sz="110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        Ты поступаешь так, как делают</a:t>
                      </a:r>
                      <a:endParaRPr lang="ru-RU" sz="110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                                    хорошие ученики.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657" marR="64657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Перед оборотом стоит не,</a:t>
                      </a:r>
                      <a:endParaRPr lang="ru-RU" sz="110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совсем, вроде, точь-в-точь,</a:t>
                      </a:r>
                      <a:endParaRPr lang="ru-RU" sz="110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именно, прямо, просто.</a:t>
                      </a:r>
                      <a:endParaRPr lang="ru-RU" sz="110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 В училище учатся не как в школе.</a:t>
                      </a:r>
                      <a:endParaRPr lang="ru-RU" sz="110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Можно заменить твор.</a:t>
                      </a:r>
                      <a:endParaRPr lang="ru-RU" sz="110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падежом</a:t>
                      </a:r>
                      <a:endParaRPr lang="ru-RU" sz="110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Как камень упал он. (камнем)</a:t>
                      </a:r>
                      <a:endParaRPr lang="ru-RU" sz="110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В сочетаниях «не меньше как».</a:t>
                      </a:r>
                      <a:endParaRPr lang="ru-RU" sz="110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«как нельзя лучше».</a:t>
                      </a:r>
                      <a:endParaRPr lang="ru-RU" sz="110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   Согласен не меньше как на пять</a:t>
                      </a:r>
                      <a:endParaRPr lang="ru-RU" sz="110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В устойчивых сочетаниях (см.</a:t>
                      </a:r>
                      <a:endParaRPr lang="ru-RU" sz="110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ниже)             Льет как из ведра.</a:t>
                      </a:r>
                      <a:endParaRPr lang="ru-RU" sz="110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657" marR="64657" marT="0" marB="0"/>
                </a:tc>
              </a:tr>
              <a:tr h="25862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 Однородные члены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657" marR="64657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657" marR="64657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  Как О, так и О, Он собирал как</a:t>
                      </a:r>
                      <a:endParaRPr lang="ru-RU" sz="110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                      марки, так и значки.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657" marR="64657" marT="0" marB="0"/>
                </a:tc>
              </a:tr>
              <a:tr h="3879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     Вводные слова 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657" marR="64657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        также сочетания «как правило,</a:t>
                      </a:r>
                      <a:endParaRPr lang="ru-RU" sz="110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                 как теперь,  как один, как»</a:t>
                      </a:r>
                      <a:endParaRPr lang="ru-RU" sz="110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В это время, как нарочно, погас свет.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657" marR="64657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При тесном единстве.</a:t>
                      </a:r>
                      <a:endParaRPr lang="ru-RU" sz="110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               Занятия начинаются как</a:t>
                      </a:r>
                      <a:endParaRPr lang="ru-RU" sz="110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                                             обычно.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657" marR="64657" marT="0" marB="0"/>
                </a:tc>
              </a:tr>
              <a:tr h="51725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          Вводные </a:t>
                      </a:r>
                      <a:endParaRPr lang="ru-RU" sz="110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       Предложения 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657" marR="64657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   Как сейчас помню, как мы узнали,</a:t>
                      </a:r>
                      <a:endParaRPr lang="ru-RU" sz="110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        Как нам удалось выяснить, как</a:t>
                      </a:r>
                      <a:endParaRPr lang="ru-RU" sz="110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Некоторые думают. Отец, как я уже</a:t>
                      </a:r>
                      <a:endParaRPr lang="ru-RU" sz="110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                          говорил, любил охоту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657" marR="64657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657" marR="64657" marT="0" marB="0"/>
                </a:tc>
              </a:tr>
              <a:tr h="12931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            В СПП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657" marR="64657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                      Я видел, как вы пришли.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657" marR="64657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657" marR="64657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611560" y="985179"/>
            <a:ext cx="5079852" cy="7540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NewRomanPSMT" charset="0"/>
                <a:ea typeface="Calibri" pitchFamily="34" charset="0"/>
                <a:cs typeface="Times New Roman" pitchFamily="18" charset="0"/>
              </a:rPr>
              <a:t>Знаки препинания в конструкциях с союзом как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NewRomanPSMT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NewRomanPSMT" charset="0"/>
                <a:ea typeface="Calibri" pitchFamily="34" charset="0"/>
                <a:cs typeface="Times New Roman" pitchFamily="18" charset="0"/>
              </a:rPr>
            </a:b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16186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190</TotalTime>
  <Words>1352</Words>
  <Application>Microsoft Office PowerPoint</Application>
  <PresentationFormat>Экран (4:3)</PresentationFormat>
  <Paragraphs>243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Апекс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195 10</dc:creator>
  <cp:lastModifiedBy>195 10</cp:lastModifiedBy>
  <cp:revision>13</cp:revision>
  <dcterms:created xsi:type="dcterms:W3CDTF">2016-05-23T06:56:20Z</dcterms:created>
  <dcterms:modified xsi:type="dcterms:W3CDTF">2016-05-23T10:06:28Z</dcterms:modified>
</cp:coreProperties>
</file>