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2B361-0E20-4914-AEE1-D3A7C61380A3}" type="datetimeFigureOut">
              <a:rPr lang="ru-RU" smtClean="0"/>
              <a:pPr/>
              <a:t>22.01.2015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BA5ED-97E1-49A2-8F67-2548C557746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/>
              <a:t>Активизация познавательной деятельности на лабораторно-практических занятиях по химии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531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endParaRPr lang="ru-RU" sz="2800" i="1" dirty="0" smtClean="0"/>
          </a:p>
          <a:p>
            <a:pPr algn="ctr">
              <a:buNone/>
            </a:pPr>
            <a:r>
              <a:rPr lang="ru-RU" sz="2800" b="1" i="1" dirty="0" smtClean="0">
                <a:solidFill>
                  <a:srgbClr val="C00000"/>
                </a:solidFill>
              </a:rPr>
              <a:t>Ум </a:t>
            </a:r>
            <a:r>
              <a:rPr lang="ru-RU" sz="2800" b="1" i="1" dirty="0">
                <a:solidFill>
                  <a:srgbClr val="C00000"/>
                </a:solidFill>
              </a:rPr>
              <a:t>заключается не только в знании, </a:t>
            </a:r>
            <a:br>
              <a:rPr lang="ru-RU" sz="2800" b="1" i="1" dirty="0">
                <a:solidFill>
                  <a:srgbClr val="C00000"/>
                </a:solidFill>
              </a:rPr>
            </a:br>
            <a:r>
              <a:rPr lang="ru-RU" sz="2800" b="1" i="1" dirty="0">
                <a:solidFill>
                  <a:srgbClr val="C00000"/>
                </a:solidFill>
              </a:rPr>
              <a:t>но и в умении прилагать знания на деле.</a:t>
            </a:r>
            <a:br>
              <a:rPr lang="ru-RU" sz="2800" b="1" i="1" dirty="0">
                <a:solidFill>
                  <a:srgbClr val="C00000"/>
                </a:solidFill>
              </a:rPr>
            </a:br>
            <a:r>
              <a:rPr lang="ru-RU" sz="2800" b="1" i="1" dirty="0" smtClean="0">
                <a:solidFill>
                  <a:srgbClr val="C00000"/>
                </a:solidFill>
              </a:rPr>
              <a:t>                                                              Аристотель</a:t>
            </a:r>
            <a:endParaRPr lang="ru-RU" sz="2800" b="1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2800" b="1" i="1" dirty="0">
                <a:solidFill>
                  <a:srgbClr val="C00000"/>
                </a:solidFill>
              </a:rPr>
              <a:t> </a:t>
            </a:r>
            <a:r>
              <a:rPr lang="ru-RU" sz="2800" b="1" i="1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</a:rPr>
              <a:t>Послушание 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</a:rPr>
              <a:t>подталкивает, цель манит, а увлечение движет.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5445224"/>
            <a:ext cx="5928227" cy="122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204533" tIns="0" rIns="0" bIns="179331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Кузнецова Наталья Егоровна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ГОУ СПО Осинниковский горнотехнический колледж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Преподаватель химии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 smtClean="0"/>
              <a:t>Проблема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  <a:solidFill>
            <a:srgbClr val="92D050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 smtClean="0"/>
              <a:t>Трудно сегодня, трудно завтра и становится неинтересно, потому что непонятно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39552" y="2996952"/>
            <a:ext cx="3024336" cy="237626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Программа по химии</a:t>
            </a:r>
            <a:endParaRPr lang="ru-RU" b="1" dirty="0"/>
          </a:p>
        </p:txBody>
      </p:sp>
      <p:sp>
        <p:nvSpPr>
          <p:cNvPr id="5" name="Овал 4"/>
          <p:cNvSpPr/>
          <p:nvPr/>
        </p:nvSpPr>
        <p:spPr>
          <a:xfrm>
            <a:off x="4644008" y="3501008"/>
            <a:ext cx="1656184" cy="129614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/>
              <a:t>Часы для обучения</a:t>
            </a:r>
            <a:endParaRPr lang="ru-RU" b="1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635896" y="4077072"/>
            <a:ext cx="86409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7164288" y="3573016"/>
            <a:ext cx="1368152" cy="108012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 smtClean="0"/>
              <a:t>Трудный предмет</a:t>
            </a:r>
            <a:endParaRPr lang="ru-RU" sz="1600" b="1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6372200" y="4077072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700" b="1" dirty="0" smtClean="0"/>
              <a:t>Главная цель активизации - формирование активности учащихся, повышение качества учебно-воспитательного процесса.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504056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endParaRPr lang="ru-RU" sz="1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5536" y="2348880"/>
            <a:ext cx="2376264" cy="28083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Теоретические занятия. Лабораторно-практические занятия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156176" y="2276872"/>
            <a:ext cx="2592288" cy="266429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Познавательный интерес</a:t>
            </a:r>
            <a:endParaRPr lang="ru-RU" dirty="0"/>
          </a:p>
        </p:txBody>
      </p:sp>
      <p:sp>
        <p:nvSpPr>
          <p:cNvPr id="6" name="Блок-схема: знак завершения 5"/>
          <p:cNvSpPr/>
          <p:nvPr/>
        </p:nvSpPr>
        <p:spPr>
          <a:xfrm>
            <a:off x="3563888" y="2492896"/>
            <a:ext cx="1944216" cy="244827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Химический эксперимент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2771800" y="3501008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5508104" y="3429000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/>
              <a:t>Решение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25658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i="1" dirty="0"/>
          </a:p>
          <a:p>
            <a:pPr>
              <a:buNone/>
            </a:pPr>
            <a:endParaRPr lang="ru-RU" sz="1600" i="1" dirty="0" smtClean="0"/>
          </a:p>
          <a:p>
            <a:pPr>
              <a:buNone/>
            </a:pPr>
            <a:endParaRPr lang="ru-RU" sz="1600" i="1" dirty="0"/>
          </a:p>
          <a:p>
            <a:pPr>
              <a:buNone/>
            </a:pPr>
            <a:endParaRPr lang="ru-RU" sz="1600" dirty="0"/>
          </a:p>
        </p:txBody>
      </p:sp>
      <p:sp>
        <p:nvSpPr>
          <p:cNvPr id="4" name="Овал 3"/>
          <p:cNvSpPr/>
          <p:nvPr/>
        </p:nvSpPr>
        <p:spPr>
          <a:xfrm>
            <a:off x="539552" y="2132856"/>
            <a:ext cx="2664296" cy="252028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Познавательный интерес</a:t>
            </a:r>
            <a:endParaRPr lang="ru-RU" b="1" dirty="0"/>
          </a:p>
        </p:txBody>
      </p:sp>
      <p:sp>
        <p:nvSpPr>
          <p:cNvPr id="7" name="Параллелограмм 6"/>
          <p:cNvSpPr/>
          <p:nvPr/>
        </p:nvSpPr>
        <p:spPr>
          <a:xfrm>
            <a:off x="3275856" y="1556792"/>
            <a:ext cx="2584304" cy="864096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1600" b="1" i="1" dirty="0" smtClean="0"/>
              <a:t>принцип взаимообучения</a:t>
            </a:r>
            <a:endParaRPr lang="ru-RU" sz="1600" b="1" dirty="0"/>
          </a:p>
        </p:txBody>
      </p:sp>
      <p:sp>
        <p:nvSpPr>
          <p:cNvPr id="8" name="Параллелограмм 7"/>
          <p:cNvSpPr/>
          <p:nvPr/>
        </p:nvSpPr>
        <p:spPr>
          <a:xfrm>
            <a:off x="3275856" y="4725144"/>
            <a:ext cx="2440288" cy="864096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1600" b="1" i="1" dirty="0" smtClean="0"/>
              <a:t>принцип проблемности</a:t>
            </a:r>
            <a:endParaRPr lang="ru-RU" sz="1600" b="1" dirty="0"/>
          </a:p>
        </p:txBody>
      </p:sp>
      <p:sp>
        <p:nvSpPr>
          <p:cNvPr id="9" name="Параллелограмм 8"/>
          <p:cNvSpPr/>
          <p:nvPr/>
        </p:nvSpPr>
        <p:spPr>
          <a:xfrm>
            <a:off x="6300192" y="1340768"/>
            <a:ext cx="2232248" cy="1440160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1600" b="1" i="1" dirty="0" smtClean="0"/>
              <a:t>принцип обеспечения по характеру практических задач</a:t>
            </a:r>
            <a:endParaRPr lang="ru-RU" sz="1600" b="1" dirty="0"/>
          </a:p>
        </p:txBody>
      </p:sp>
      <p:sp>
        <p:nvSpPr>
          <p:cNvPr id="10" name="Параллелограмм 9"/>
          <p:cNvSpPr/>
          <p:nvPr/>
        </p:nvSpPr>
        <p:spPr>
          <a:xfrm>
            <a:off x="6084168" y="4365104"/>
            <a:ext cx="2224264" cy="1440160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1600" b="1" i="1" dirty="0" smtClean="0"/>
              <a:t>принцип исследования изучаемых проблем и явлений</a:t>
            </a:r>
            <a:endParaRPr lang="ru-RU" sz="1600" b="1" dirty="0"/>
          </a:p>
        </p:txBody>
      </p:sp>
      <p:sp>
        <p:nvSpPr>
          <p:cNvPr id="11" name="Параллелограмм 10"/>
          <p:cNvSpPr/>
          <p:nvPr/>
        </p:nvSpPr>
        <p:spPr>
          <a:xfrm>
            <a:off x="5940152" y="2924944"/>
            <a:ext cx="2584304" cy="1274440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1600" b="1" i="1" dirty="0" smtClean="0"/>
              <a:t>принцип индивидуализации</a:t>
            </a:r>
            <a:endParaRPr lang="ru-RU" sz="1600" b="1" dirty="0"/>
          </a:p>
        </p:txBody>
      </p:sp>
      <p:sp>
        <p:nvSpPr>
          <p:cNvPr id="12" name="Двойная стрелка влево/вправо 11"/>
          <p:cNvSpPr/>
          <p:nvPr/>
        </p:nvSpPr>
        <p:spPr>
          <a:xfrm>
            <a:off x="3275856" y="2852936"/>
            <a:ext cx="2808312" cy="129614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b="1" dirty="0" smtClean="0"/>
              <a:t>Активизация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/>
              <a:t>Принципы активизации на занятиях по химии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ru-RU" sz="1400" dirty="0"/>
          </a:p>
        </p:txBody>
      </p:sp>
      <p:sp>
        <p:nvSpPr>
          <p:cNvPr id="4" name="Параллелограмм 3"/>
          <p:cNvSpPr/>
          <p:nvPr/>
        </p:nvSpPr>
        <p:spPr>
          <a:xfrm>
            <a:off x="755576" y="1412776"/>
            <a:ext cx="2808312" cy="1944216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Принцип проблемности</a:t>
            </a:r>
            <a:endParaRPr lang="ru-RU" b="1" i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88024" y="1340768"/>
            <a:ext cx="3528392" cy="20882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i="1" dirty="0" smtClean="0"/>
              <a:t>учащийся получает новые знания не в готовых формулировках преподавателя, а в результате собственной активной познавательной деятельности. </a:t>
            </a:r>
            <a:endParaRPr lang="ru-RU" b="1" i="1" dirty="0"/>
          </a:p>
        </p:txBody>
      </p:sp>
      <p:sp>
        <p:nvSpPr>
          <p:cNvPr id="7" name="Параллелограмм 6"/>
          <p:cNvSpPr/>
          <p:nvPr/>
        </p:nvSpPr>
        <p:spPr>
          <a:xfrm>
            <a:off x="611560" y="3717032"/>
            <a:ext cx="2808312" cy="2736304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/>
              <a:t> Принцип обеспечения максимально возможной адекватности учебно-познавательной деятельности характеру практических задач</a:t>
            </a:r>
            <a:r>
              <a:rPr lang="ru-RU" sz="1600" b="1" dirty="0" smtClean="0"/>
              <a:t>. </a:t>
            </a:r>
            <a:endParaRPr lang="ru-RU" sz="16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44008" y="3861048"/>
            <a:ext cx="3600400" cy="20882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организация учебно-познавательной деятельности учащихся по своему характеру должна максимально приближаться к реальной деятельности</a:t>
            </a:r>
            <a:endParaRPr lang="ru-RU" b="1" i="1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3635896" y="213285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3419872" y="46531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/>
              <a:t>Принципы активизации на занятиях по химии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sz="1600" dirty="0"/>
          </a:p>
        </p:txBody>
      </p:sp>
      <p:sp>
        <p:nvSpPr>
          <p:cNvPr id="4" name="Параллелограмм 3"/>
          <p:cNvSpPr/>
          <p:nvPr/>
        </p:nvSpPr>
        <p:spPr>
          <a:xfrm>
            <a:off x="683568" y="1412776"/>
            <a:ext cx="2952328" cy="1368152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Принцип взаимообучения и самообучения</a:t>
            </a:r>
            <a:endParaRPr lang="ru-RU" b="1" i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7984" y="1412776"/>
            <a:ext cx="4248472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способность делать выводы из своих и чужих ошибок; уметь актуализировать и развивать свои знания и умения</a:t>
            </a:r>
            <a:endParaRPr lang="ru-RU" b="1" i="1" dirty="0"/>
          </a:p>
        </p:txBody>
      </p:sp>
      <p:sp>
        <p:nvSpPr>
          <p:cNvPr id="8" name="Параллелограмм 7"/>
          <p:cNvSpPr/>
          <p:nvPr/>
        </p:nvSpPr>
        <p:spPr>
          <a:xfrm>
            <a:off x="467544" y="3068960"/>
            <a:ext cx="3096344" cy="1296144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Принцип индивидуализации</a:t>
            </a:r>
            <a:endParaRPr lang="ru-RU" b="1" i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83968" y="3140968"/>
            <a:ext cx="4320480" cy="15121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организация учебно-познавательной деятельности с учетом индивидуальных особенностей и возможностей учащегося. </a:t>
            </a:r>
            <a:endParaRPr lang="ru-RU" b="1" i="1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3635896" y="1844824"/>
            <a:ext cx="6480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 вправо 10"/>
          <p:cNvSpPr/>
          <p:nvPr/>
        </p:nvSpPr>
        <p:spPr>
          <a:xfrm>
            <a:off x="3563888" y="3573016"/>
            <a:ext cx="64807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Параллелограмм 11"/>
          <p:cNvSpPr/>
          <p:nvPr/>
        </p:nvSpPr>
        <p:spPr>
          <a:xfrm>
            <a:off x="683568" y="4581128"/>
            <a:ext cx="2736304" cy="1728192"/>
          </a:xfrm>
          <a:prstGeom prst="parallelogram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 Принцип исследования изучаемых проблем и явлений.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067944" y="5013176"/>
            <a:ext cx="4320480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Процесс изучения того или иного явления или проблемы должны по всем признакам носить исследовательский характер</a:t>
            </a:r>
            <a:endParaRPr lang="ru-RU" b="1" i="1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3275856" y="5373216"/>
            <a:ext cx="7200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Наглядные методы активизации познавательной деятельности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1032" y="1556792"/>
            <a:ext cx="8712968" cy="4925144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chemeClr val="tx2">
                    <a:lumMod val="50000"/>
                  </a:schemeClr>
                </a:solidFill>
              </a:rPr>
              <a:t>Информационные компьютерные техноло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гии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755576" y="2492896"/>
            <a:ext cx="3024336" cy="1512168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Видео-опыты</a:t>
            </a:r>
            <a:endParaRPr lang="ru-RU" b="1" i="1" dirty="0"/>
          </a:p>
        </p:txBody>
      </p:sp>
      <p:sp>
        <p:nvSpPr>
          <p:cNvPr id="5" name="Блок-схема: перфолента 4"/>
          <p:cNvSpPr/>
          <p:nvPr/>
        </p:nvSpPr>
        <p:spPr>
          <a:xfrm>
            <a:off x="5364088" y="2492896"/>
            <a:ext cx="3240360" cy="1512168"/>
          </a:xfrm>
          <a:prstGeom prst="flowChartPunchedTap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Видеофильмы</a:t>
            </a:r>
            <a:endParaRPr lang="ru-RU" b="1" i="1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2627784" y="4293096"/>
            <a:ext cx="3744416" cy="1609336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/>
              <a:t>Электронные учебники</a:t>
            </a:r>
            <a:endParaRPr lang="ru-RU" b="1" i="1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907704" y="2060848"/>
            <a:ext cx="216024" cy="648072"/>
          </a:xfrm>
          <a:prstGeom prst="downArrow">
            <a:avLst>
              <a:gd name="adj1" fmla="val 50000"/>
              <a:gd name="adj2" fmla="val 528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6156176" y="2060848"/>
            <a:ext cx="21602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4427984" y="2204864"/>
            <a:ext cx="340616" cy="20162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24482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100" b="1" i="1" dirty="0" smtClean="0"/>
              <a:t>«Час работы дает больше, чем день объяснений».</a:t>
            </a:r>
            <a:r>
              <a:rPr lang="ru-RU" sz="3100" b="1" dirty="0" smtClean="0"/>
              <a:t> </a:t>
            </a:r>
            <a:br>
              <a:rPr lang="ru-RU" sz="3100" b="1" dirty="0" smtClean="0"/>
            </a:br>
            <a:r>
              <a:rPr lang="ru-RU" sz="3100" b="1" dirty="0" smtClean="0"/>
              <a:t>                                                                 Жак Жак Руссо  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744416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Спасибо за терпение.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220</Words>
  <Application>Microsoft Office PowerPoint</Application>
  <PresentationFormat>Экран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Активизация познавательной деятельности на лабораторно-практических занятиях по химии</vt:lpstr>
      <vt:lpstr>Проблема</vt:lpstr>
      <vt:lpstr>Главная цель активизации - формирование активности учащихся, повышение качества учебно-воспитательного процесса.</vt:lpstr>
      <vt:lpstr>Решение</vt:lpstr>
      <vt:lpstr>Принципы активизации на занятиях по химии</vt:lpstr>
      <vt:lpstr>Принципы активизации на занятиях по химии</vt:lpstr>
      <vt:lpstr>Наглядные методы активизации познавательной деятельности</vt:lpstr>
      <vt:lpstr>    «Час работы дает больше, чем день объяснений».                                                                   Жак Жак Руссо     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Активизация познавательной деятельности на лабораторно-практических занятиях по химии</dc:title>
  <dc:creator>Кузнецова</dc:creator>
  <cp:lastModifiedBy>1</cp:lastModifiedBy>
  <cp:revision>28</cp:revision>
  <dcterms:created xsi:type="dcterms:W3CDTF">2014-03-13T04:14:32Z</dcterms:created>
  <dcterms:modified xsi:type="dcterms:W3CDTF">2015-01-22T11:49:02Z</dcterms:modified>
</cp:coreProperties>
</file>