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39"/>
  </p:notesMasterIdLst>
  <p:sldIdLst>
    <p:sldId id="256" r:id="rId2"/>
    <p:sldId id="257" r:id="rId3"/>
    <p:sldId id="258" r:id="rId4"/>
    <p:sldId id="262" r:id="rId5"/>
    <p:sldId id="259" r:id="rId6"/>
    <p:sldId id="260" r:id="rId7"/>
    <p:sldId id="273" r:id="rId8"/>
    <p:sldId id="271" r:id="rId9"/>
    <p:sldId id="270" r:id="rId10"/>
    <p:sldId id="302" r:id="rId11"/>
    <p:sldId id="272" r:id="rId12"/>
    <p:sldId id="299" r:id="rId13"/>
    <p:sldId id="295" r:id="rId14"/>
    <p:sldId id="298" r:id="rId15"/>
    <p:sldId id="303" r:id="rId16"/>
    <p:sldId id="300" r:id="rId17"/>
    <p:sldId id="304" r:id="rId18"/>
    <p:sldId id="284" r:id="rId19"/>
    <p:sldId id="276" r:id="rId20"/>
    <p:sldId id="285" r:id="rId21"/>
    <p:sldId id="268" r:id="rId22"/>
    <p:sldId id="279" r:id="rId23"/>
    <p:sldId id="283" r:id="rId24"/>
    <p:sldId id="265" r:id="rId25"/>
    <p:sldId id="266" r:id="rId26"/>
    <p:sldId id="297" r:id="rId27"/>
    <p:sldId id="280" r:id="rId28"/>
    <p:sldId id="274" r:id="rId29"/>
    <p:sldId id="292" r:id="rId30"/>
    <p:sldId id="296" r:id="rId31"/>
    <p:sldId id="291" r:id="rId32"/>
    <p:sldId id="294" r:id="rId33"/>
    <p:sldId id="301" r:id="rId34"/>
    <p:sldId id="305" r:id="rId35"/>
    <p:sldId id="293" r:id="rId36"/>
    <p:sldId id="281" r:id="rId37"/>
    <p:sldId id="306" r:id="rId3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01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171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3B747DF-43DA-41A1-8BC2-C9373563CCBA}" type="datetimeFigureOut">
              <a:rPr lang="ru-RU"/>
              <a:pPr>
                <a:defRPr/>
              </a:pPr>
              <a:t>09.04.2009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32F56FBA-D5D1-4D60-91B7-C6C7A95BFB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2048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E88B8F0-EB42-4985-AAC9-AF959328DC7A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276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01207BF-EF91-42B6-8612-4E3126279298}" type="slidenum">
              <a:rPr lang="ru-RU" smtClean="0"/>
              <a:pPr/>
              <a:t>12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2969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93CD068-BB25-4BBB-9C8E-87D230D401B4}" type="slidenum">
              <a:rPr lang="ru-RU" smtClean="0"/>
              <a:pPr/>
              <a:t>13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3481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1E71B5B-F373-435A-BCC2-4C8F526357AA}" type="slidenum">
              <a:rPr lang="ru-RU" smtClean="0"/>
              <a:pPr/>
              <a:t>17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891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41AC16D-F148-4FB3-B907-B6F9A81F8545}" type="slidenum">
              <a:rPr lang="ru-RU" smtClean="0"/>
              <a:pPr/>
              <a:t>20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sp>
        <p:nvSpPr>
          <p:cNvPr id="7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9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grpSp>
          <p:nvGrpSpPr>
            <p:cNvPr id="10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2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3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4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5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6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</p:grpSp>
        <p:sp>
          <p:nvSpPr>
            <p:cNvPr id="11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grpSp>
        <p:nvGrpSpPr>
          <p:cNvPr id="17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8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0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1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2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3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sp>
        <p:nvSpPr>
          <p:cNvPr id="94230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4231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2842B-A23B-4810-9940-ACC3C171364D}" type="datetimeFigureOut">
              <a:rPr lang="ru-RU"/>
              <a:pPr>
                <a:defRPr/>
              </a:pPr>
              <a:t>09.04.2009</a:t>
            </a:fld>
            <a:endParaRPr lang="ru-RU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FCD43-118B-4826-8D9C-24205D6453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D2F5EB-8506-4898-B351-697E26C390A1}" type="datetimeFigureOut">
              <a:rPr lang="ru-RU"/>
              <a:pPr>
                <a:defRPr/>
              </a:pPr>
              <a:t>09.04.2009</a:t>
            </a:fld>
            <a:endParaRPr lang="ru-RU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59E80-6078-4DFA-BFB5-A2EAC0FAAD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4CE46-B1E9-4EEC-81EC-CF2B3048F31F}" type="datetimeFigureOut">
              <a:rPr lang="ru-RU"/>
              <a:pPr>
                <a:defRPr/>
              </a:pPr>
              <a:t>09.04.2009</a:t>
            </a:fld>
            <a:endParaRPr lang="ru-RU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8B7FCA-B350-408A-824A-565A58D3FD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FD15A-2CF6-4819-9CB4-13DB3B9195FD}" type="datetimeFigureOut">
              <a:rPr lang="ru-RU"/>
              <a:pPr>
                <a:defRPr/>
              </a:pPr>
              <a:t>09.04.2009</a:t>
            </a:fld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E8B585-B2A7-414A-B98A-598FE56C73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AC2EC-477E-442E-8CB9-FECE7D9C02A7}" type="datetimeFigureOut">
              <a:rPr lang="ru-RU"/>
              <a:pPr>
                <a:defRPr/>
              </a:pPr>
              <a:t>09.04.2009</a:t>
            </a:fld>
            <a:endParaRPr lang="ru-RU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FDC431-384F-49D1-8611-0E4B2D745F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4E548F-E0CD-4DE3-A04A-370DFD5C5507}" type="datetimeFigureOut">
              <a:rPr lang="ru-RU"/>
              <a:pPr>
                <a:defRPr/>
              </a:pPr>
              <a:t>09.04.2009</a:t>
            </a:fld>
            <a:endParaRPr lang="ru-RU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5F1863-A70E-437C-9B55-EF4028356B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6DE38C-9771-4518-A54F-E6CA8F64B340}" type="datetimeFigureOut">
              <a:rPr lang="ru-RU"/>
              <a:pPr>
                <a:defRPr/>
              </a:pPr>
              <a:t>09.04.2009</a:t>
            </a:fld>
            <a:endParaRPr lang="ru-RU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0F79D-FE49-4FAD-808A-ACDFC84F9C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A0A356-72CB-4F82-871E-E80CD65A738F}" type="datetimeFigureOut">
              <a:rPr lang="ru-RU"/>
              <a:pPr>
                <a:defRPr/>
              </a:pPr>
              <a:t>09.04.2009</a:t>
            </a:fld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4ACA57-1D63-47EF-9924-1303C7B731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D0969F-1665-491C-AEC2-8EA5065F90D8}" type="datetimeFigureOut">
              <a:rPr lang="ru-RU"/>
              <a:pPr>
                <a:defRPr/>
              </a:pPr>
              <a:t>09.04.2009</a:t>
            </a:fld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68C8-1A7D-4710-833B-95BCD85872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60841-536E-4686-9E6A-34121918E32E}" type="datetimeFigureOut">
              <a:rPr lang="ru-RU"/>
              <a:pPr>
                <a:defRPr/>
              </a:pPr>
              <a:t>09.04.2009</a:t>
            </a:fld>
            <a:endParaRPr lang="ru-RU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4E18CC-5A48-4DE6-A9AA-BC308EEFE6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4107C-2909-4761-886F-54C2BBEB7E16}" type="datetimeFigureOut">
              <a:rPr lang="ru-RU"/>
              <a:pPr>
                <a:defRPr/>
              </a:pPr>
              <a:t>09.04.2009</a:t>
            </a:fld>
            <a:endParaRPr lang="ru-RU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85D948-C5ED-43A2-9BC9-1C43B8D2DD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93187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93188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sp>
        <p:nvSpPr>
          <p:cNvPr id="93189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grpSp>
        <p:nvGrpSpPr>
          <p:cNvPr id="50180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93191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grpSp>
          <p:nvGrpSpPr>
            <p:cNvPr id="50194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93193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612" y="533"/>
                  </a:cxn>
                  <a:cxn ang="0">
                    <a:pos x="996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93194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93195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93196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93197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</p:grpSp>
        <p:sp>
          <p:nvSpPr>
            <p:cNvPr id="93198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grpSp>
        <p:nvGrpSpPr>
          <p:cNvPr id="50181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93200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93201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93202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93203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93204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93205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sp>
        <p:nvSpPr>
          <p:cNvPr id="93206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0183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320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2233277D-FF04-490F-8B9F-EAE6E748D8FE}" type="datetimeFigureOut">
              <a:rPr lang="ru-RU"/>
              <a:pPr>
                <a:defRPr/>
              </a:pPr>
              <a:t>09.04.2009</a:t>
            </a:fld>
            <a:endParaRPr lang="ru-RU"/>
          </a:p>
        </p:txBody>
      </p:sp>
      <p:sp>
        <p:nvSpPr>
          <p:cNvPr id="9320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321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A522EC90-BB27-4870-BE02-50A5F406D6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8" r:id="rId1"/>
    <p:sldLayoutId id="2147483727" r:id="rId2"/>
    <p:sldLayoutId id="2147483726" r:id="rId3"/>
    <p:sldLayoutId id="2147483725" r:id="rId4"/>
    <p:sldLayoutId id="2147483724" r:id="rId5"/>
    <p:sldLayoutId id="2147483723" r:id="rId6"/>
    <p:sldLayoutId id="2147483722" r:id="rId7"/>
    <p:sldLayoutId id="2147483721" r:id="rId8"/>
    <p:sldLayoutId id="2147483720" r:id="rId9"/>
    <p:sldLayoutId id="2147483719" r:id="rId10"/>
    <p:sldLayoutId id="2147483718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1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5"/>
          <p:cNvSpPr>
            <a:spLocks noChangeArrowheads="1"/>
          </p:cNvSpPr>
          <p:nvPr/>
        </p:nvSpPr>
        <p:spPr bwMode="auto">
          <a:xfrm>
            <a:off x="34925" y="1944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Arial" charset="0"/>
            </a:endParaRPr>
          </a:p>
        </p:txBody>
      </p:sp>
      <p:sp>
        <p:nvSpPr>
          <p:cNvPr id="14338" name="Rectangle 6"/>
          <p:cNvSpPr>
            <a:spLocks noChangeArrowheads="1"/>
          </p:cNvSpPr>
          <p:nvPr/>
        </p:nvSpPr>
        <p:spPr bwMode="auto">
          <a:xfrm>
            <a:off x="1258888" y="1125538"/>
            <a:ext cx="6718300" cy="482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3600">
                <a:cs typeface="Times New Roman" pitchFamily="18" charset="0"/>
              </a:rPr>
              <a:t>Математика в профессии </a:t>
            </a:r>
          </a:p>
          <a:p>
            <a:pPr algn="ctr" eaLnBrk="0" hangingPunct="0"/>
            <a:r>
              <a:rPr lang="ru-RU" sz="3600">
                <a:cs typeface="Times New Roman" pitchFamily="18" charset="0"/>
              </a:rPr>
              <a:t>«Повар, кондитер»</a:t>
            </a:r>
            <a:endParaRPr lang="ru-RU" sz="3600"/>
          </a:p>
          <a:p>
            <a:pPr algn="ctr" eaLnBrk="0" hangingPunct="0"/>
            <a:r>
              <a:rPr lang="ru-RU">
                <a:cs typeface="Times New Roman" pitchFamily="18" charset="0"/>
              </a:rPr>
              <a:t>Исследовательская работа </a:t>
            </a:r>
            <a:endParaRPr lang="ru-RU"/>
          </a:p>
          <a:p>
            <a:pPr algn="ctr" eaLnBrk="0" hangingPunct="0"/>
            <a:endParaRPr lang="en-US" sz="1200">
              <a:cs typeface="Times New Roman" pitchFamily="18" charset="0"/>
            </a:endParaRPr>
          </a:p>
          <a:p>
            <a:pPr algn="ctr" eaLnBrk="0" hangingPunct="0"/>
            <a:endParaRPr lang="en-US" sz="1200">
              <a:cs typeface="Times New Roman" pitchFamily="18" charset="0"/>
            </a:endParaRPr>
          </a:p>
          <a:p>
            <a:pPr algn="ctr" eaLnBrk="0" hangingPunct="0"/>
            <a:endParaRPr lang="en-US" sz="1200">
              <a:cs typeface="Times New Roman" pitchFamily="18" charset="0"/>
            </a:endParaRPr>
          </a:p>
          <a:p>
            <a:pPr algn="ctr" eaLnBrk="0" hangingPunct="0"/>
            <a:endParaRPr lang="en-US" sz="1200">
              <a:cs typeface="Times New Roman" pitchFamily="18" charset="0"/>
            </a:endParaRPr>
          </a:p>
          <a:p>
            <a:pPr algn="ctr" eaLnBrk="0" hangingPunct="0"/>
            <a:endParaRPr lang="en-US" sz="1200">
              <a:cs typeface="Times New Roman" pitchFamily="18" charset="0"/>
            </a:endParaRPr>
          </a:p>
          <a:p>
            <a:pPr algn="r" eaLnBrk="0" hangingPunct="0"/>
            <a:r>
              <a:rPr lang="ru-RU" sz="1600">
                <a:cs typeface="Times New Roman" pitchFamily="18" charset="0"/>
              </a:rPr>
              <a:t>Выполнила: Тхаренко Таня  гр.321,</a:t>
            </a:r>
          </a:p>
          <a:p>
            <a:pPr algn="r" eaLnBrk="0" hangingPunct="0"/>
            <a:r>
              <a:rPr lang="ru-RU" sz="1600">
                <a:cs typeface="Times New Roman" pitchFamily="18" charset="0"/>
              </a:rPr>
              <a:t>Повар, кондитер </a:t>
            </a:r>
            <a:endParaRPr lang="ru-RU" sz="1600"/>
          </a:p>
          <a:p>
            <a:pPr algn="r" eaLnBrk="0" hangingPunct="0"/>
            <a:r>
              <a:rPr lang="ru-RU" sz="1600">
                <a:cs typeface="Times New Roman" pitchFamily="18" charset="0"/>
              </a:rPr>
              <a:t>Руководитель: Гуржий  В.И. </a:t>
            </a:r>
            <a:endParaRPr lang="ru-RU" sz="1600"/>
          </a:p>
          <a:p>
            <a:pPr algn="r" eaLnBrk="0" hangingPunct="0"/>
            <a:r>
              <a:rPr lang="ru-RU" sz="1600">
                <a:cs typeface="Times New Roman" pitchFamily="18" charset="0"/>
              </a:rPr>
              <a:t>                                                                              </a:t>
            </a:r>
            <a:endParaRPr lang="ru-RU" sz="1600"/>
          </a:p>
          <a:p>
            <a:pPr algn="ctr" eaLnBrk="0" hangingPunct="0"/>
            <a:endParaRPr lang="ru-RU" sz="1600">
              <a:cs typeface="Times New Roman" pitchFamily="18" charset="0"/>
            </a:endParaRPr>
          </a:p>
          <a:p>
            <a:pPr algn="ctr" eaLnBrk="0" hangingPunct="0"/>
            <a:endParaRPr lang="ru-RU" sz="1600">
              <a:cs typeface="Times New Roman" pitchFamily="18" charset="0"/>
            </a:endParaRPr>
          </a:p>
          <a:p>
            <a:pPr algn="ctr" eaLnBrk="0" hangingPunct="0"/>
            <a:endParaRPr lang="ru-RU" sz="1600">
              <a:cs typeface="Times New Roman" pitchFamily="18" charset="0"/>
            </a:endParaRPr>
          </a:p>
          <a:p>
            <a:pPr algn="ctr" eaLnBrk="0" hangingPunct="0"/>
            <a:endParaRPr lang="ru-RU" sz="1600">
              <a:cs typeface="Times New Roman" pitchFamily="18" charset="0"/>
            </a:endParaRPr>
          </a:p>
          <a:p>
            <a:pPr algn="ctr" eaLnBrk="0" hangingPunct="0"/>
            <a:r>
              <a:rPr lang="ru-RU" sz="1600">
                <a:cs typeface="Times New Roman" pitchFamily="18" charset="0"/>
              </a:rPr>
              <a:t>Ханкайский район, с. Камень-Рыболов.</a:t>
            </a:r>
            <a:endParaRPr lang="ru-RU" sz="1600"/>
          </a:p>
          <a:p>
            <a:pPr algn="ctr" eaLnBrk="0" hangingPunct="0"/>
            <a:r>
              <a:rPr lang="ru-RU" sz="1600">
                <a:cs typeface="Times New Roman" pitchFamily="18" charset="0"/>
              </a:rPr>
              <a:t>2017г.</a:t>
            </a:r>
            <a:endParaRPr lang="ru-RU" sz="16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33337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4800" b="1" smtClean="0">
                <a:latin typeface="Times New Roman" pitchFamily="18" charset="0"/>
              </a:rPr>
              <a:t>Содержание</a:t>
            </a:r>
            <a:br>
              <a:rPr lang="ru-RU" sz="4800" b="1" smtClean="0">
                <a:latin typeface="Times New Roman" pitchFamily="18" charset="0"/>
              </a:rPr>
            </a:br>
            <a:endParaRPr lang="ru-RU" sz="4800" b="1" smtClean="0">
              <a:latin typeface="Times New Roman" pitchFamily="18" charset="0"/>
            </a:endParaRP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836613"/>
            <a:ext cx="6769100" cy="5259387"/>
          </a:xfrm>
        </p:spPr>
        <p:txBody>
          <a:bodyPr/>
          <a:lstStyle/>
          <a:p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1. Введение</a:t>
            </a: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2.Основная часть</a:t>
            </a: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Методы решения задач по математике с профессиональным содержанием.</a:t>
            </a: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2.1. Механическая кулинарная обработка продукции.</a:t>
            </a: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2.1.1 Применение  математики в  методике расчета массы отходов при механической кулинарной обработке сырья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2.1.2 Применение математики в методике расчета массы нетто при механической кулинарной обработке сырья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2.1.3 Применение математики в методике  расчета массы брутто при механической кулинарной обработке сырь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я.</a:t>
            </a: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3.Экспериментальная часть. 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Практические задачи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3.1. -математика в  задачах по кулинарии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3.2. -  математика в задачах по технологии приготовления мучных кондитерских изделий.</a:t>
            </a: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3.3. - математика в  задачах по технологии приготовления пищи.</a:t>
            </a:r>
          </a:p>
          <a:p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4. Заключение</a:t>
            </a: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5. Литература</a:t>
            </a: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ru-RU" sz="18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0288" y="188913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96088" y="4856163"/>
            <a:ext cx="2330450" cy="182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smtClean="0">
                <a:latin typeface="Times New Roman" pitchFamily="18" charset="0"/>
              </a:rPr>
              <a:t>Актуальность исследования: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Внедрение </a:t>
            </a: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высокоэффективных производственных отношений является важным этапом перехода экономики страны к рыночным отношениям. Поэтому студенты, которые выбрали профессию повара, кондитера должны знать рецептуру и технологию приготовления кондитерских изделий и блюд, биологическую ценность и калорийность их, гигиенические нормы. А это невозможно без знания математики. Математика развивает точность и логическое мышление, способствует умению видеть главное для понимания сложных задач</a:t>
            </a:r>
            <a:r>
              <a:rPr lang="ru-RU" sz="2400" smtClean="0">
                <a:latin typeface="Times New Roman" pitchFamily="18" charset="0"/>
              </a:rPr>
              <a:t>.</a:t>
            </a:r>
          </a:p>
        </p:txBody>
      </p:sp>
      <p:pic>
        <p:nvPicPr>
          <p:cNvPr id="16387" name="Рисунок 3" descr="http://player.myshared.ru/9/541458/slides/slide_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32363" y="4076700"/>
            <a:ext cx="4110037" cy="245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4076700"/>
            <a:ext cx="4248150" cy="245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196975"/>
            <a:ext cx="8229600" cy="4495800"/>
          </a:xfrm>
        </p:spPr>
        <p:txBody>
          <a:bodyPr/>
          <a:lstStyle/>
          <a:p>
            <a:pPr eaLnBrk="1" hangingPunct="1"/>
            <a:r>
              <a:rPr lang="ru-RU" sz="4000" b="1" smtClean="0">
                <a:latin typeface="Times New Roman" pitchFamily="18" charset="0"/>
                <a:cs typeface="Times New Roman" pitchFamily="18" charset="0"/>
              </a:rPr>
              <a:t>Объект исследования: </a:t>
            </a: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профессия повар, кондитер.</a:t>
            </a:r>
            <a:endParaRPr lang="ru-RU" sz="4000" b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sz="4000" b="1" smtClean="0">
                <a:latin typeface="Times New Roman" pitchFamily="18" charset="0"/>
                <a:cs typeface="Times New Roman" pitchFamily="18" charset="0"/>
              </a:rPr>
              <a:t>Предмет исследования: </a:t>
            </a: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математика в профессии повар, кондитер</a:t>
            </a:r>
          </a:p>
        </p:txBody>
      </p:sp>
      <p:pic>
        <p:nvPicPr>
          <p:cNvPr id="1741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7900" y="3879850"/>
            <a:ext cx="42862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981075"/>
            <a:ext cx="8229600" cy="4495800"/>
          </a:xfrm>
        </p:spPr>
        <p:txBody>
          <a:bodyPr/>
          <a:lstStyle/>
          <a:p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 Цель исследования:</a:t>
            </a: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ознакомиться с применением задач с практической направленностью по разным темам  математики в профессии повар, кондитер.</a:t>
            </a:r>
          </a:p>
          <a:p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Задачи исследования:</a:t>
            </a: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составить задачи с практической направленностью, разобрать математические приёмы и методы их решения, проанализировать на практике. Пополнить дидактический материал с профессиональной направленностью новыми задачами по  кулинарии, изучить дополнительную литературу.</a:t>
            </a:r>
          </a:p>
        </p:txBody>
      </p:sp>
      <p:pic>
        <p:nvPicPr>
          <p:cNvPr id="4" name="Picture 7" descr="BS00554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2725" y="3789363"/>
            <a:ext cx="3527425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836613"/>
            <a:ext cx="8229600" cy="4495800"/>
          </a:xfrm>
        </p:spPr>
        <p:txBody>
          <a:bodyPr/>
          <a:lstStyle/>
          <a:p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Гипотеза: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если будем решать различные виды задач, при решении которых математика объединяется  с кулинарией, технологией мучных и кондитерских изделий и др. науками, возникает объективная возможность исследования практики убедиться в её применении в профессии повар, кондитер. </a:t>
            </a:r>
          </a:p>
        </p:txBody>
      </p:sp>
      <p:pic>
        <p:nvPicPr>
          <p:cNvPr id="19458" name="Picture 6" descr="5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5963" y="2997200"/>
            <a:ext cx="3659187" cy="294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BS00554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5200" y="4508500"/>
            <a:ext cx="18288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1188" y="4508500"/>
            <a:ext cx="26193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8229600" cy="536575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Введение.</a:t>
            </a:r>
            <a:endParaRPr lang="ru-RU" sz="4000" b="1" smtClean="0"/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4213" y="765175"/>
            <a:ext cx="7991475" cy="5184775"/>
          </a:xfrm>
        </p:spPr>
        <p:txBody>
          <a:bodyPr/>
          <a:lstStyle/>
          <a:p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Актуальность и востребованность профессии повар, кондитер доказана историей. Как только человек стал добывать себе пищу, он научился её готовить. Огромный спрос на разнообразие и обилие блюд привело к появлению первых школ кулинарии. В 19 веке поварские школы стали повсеместно. Англия, Европа и Россия готовили своих специалистов наперебой.</a:t>
            </a:r>
          </a:p>
          <a:p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Профессия, такого понятия в древности не существовало, хотя кондитерское ремесло возникло довольно давно. Что касается наших дней профессия повар, кондитер входит в число одно из первых востребованных мест.</a:t>
            </a:r>
          </a:p>
          <a:p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Готовясь к празднику кондитерские изделия, являются самыми популярными и востребованными, раскупаются, никакой кризис им не страшен. </a:t>
            </a:r>
          </a:p>
          <a:p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Искусство повара, кондитера помогает ощутить и насладиться вкусом продуктов, укрепить здоровье.</a:t>
            </a:r>
          </a:p>
          <a:p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Профессия повар, кондитер в современных условиях стала очень актуальной на сегодняшний день. В малых предприятиях общественного питания нет разграничения функций повара и технолога. Повар должен уметь работать с документацией нормативной и производить технологические расчёты.</a:t>
            </a:r>
          </a:p>
          <a:p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Обладать знаниями приготовления кондитерских изделий, но и уметь считать, создавать замысловатые геометрические формы должны производители кондитерских изделий. Для этого нужны знания математики. Математика, она везде, иногда мы её не замечаем, а она неотъемлемая часть нашей жизни. </a:t>
            </a:r>
          </a:p>
          <a:p>
            <a:endParaRPr lang="ru-RU" sz="16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7" name="Picture 6" descr="55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72450" y="5229225"/>
            <a:ext cx="1282700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549275"/>
            <a:ext cx="8064500" cy="1223963"/>
          </a:xfrm>
        </p:spPr>
        <p:txBody>
          <a:bodyPr/>
          <a:lstStyle/>
          <a:p>
            <a:pPr algn="l" eaLnBrk="1" hangingPunct="1"/>
            <a:r>
              <a:rPr lang="ru-RU" sz="3600" smtClean="0">
                <a:latin typeface="Times New Roman" pitchFamily="18" charset="0"/>
              </a:rPr>
              <a:t/>
            </a:r>
            <a:br>
              <a:rPr lang="ru-RU" sz="3600" smtClean="0">
                <a:latin typeface="Times New Roman" pitchFamily="18" charset="0"/>
              </a:rPr>
            </a:br>
            <a:r>
              <a:rPr lang="ru-RU" sz="3600" smtClean="0">
                <a:latin typeface="Times New Roman" pitchFamily="18" charset="0"/>
              </a:rPr>
              <a:t/>
            </a:r>
            <a:br>
              <a:rPr lang="ru-RU" sz="3600" smtClean="0">
                <a:latin typeface="Times New Roman" pitchFamily="18" charset="0"/>
              </a:rPr>
            </a:br>
            <a:r>
              <a:rPr lang="ru-RU" sz="3600" smtClean="0">
                <a:latin typeface="Times New Roman" pitchFamily="18" charset="0"/>
              </a:rPr>
              <a:t/>
            </a:r>
            <a:br>
              <a:rPr lang="ru-RU" sz="3600" smtClean="0">
                <a:latin typeface="Times New Roman" pitchFamily="18" charset="0"/>
              </a:rPr>
            </a:br>
            <a:r>
              <a:rPr lang="ru-RU" sz="3600" smtClean="0">
                <a:latin typeface="Times New Roman" pitchFamily="18" charset="0"/>
              </a:rPr>
              <a:t/>
            </a:r>
            <a:br>
              <a:rPr lang="ru-RU" sz="3600" smtClean="0">
                <a:latin typeface="Times New Roman" pitchFamily="18" charset="0"/>
              </a:rPr>
            </a:br>
            <a:r>
              <a:rPr lang="ru-RU" sz="3600" smtClean="0">
                <a:latin typeface="Times New Roman" pitchFamily="18" charset="0"/>
              </a:rPr>
              <a:t/>
            </a:r>
            <a:br>
              <a:rPr lang="ru-RU" sz="3600" smtClean="0">
                <a:latin typeface="Times New Roman" pitchFamily="18" charset="0"/>
              </a:rPr>
            </a:br>
            <a:r>
              <a:rPr lang="ru-RU" sz="3600" smtClean="0">
                <a:latin typeface="Times New Roman" pitchFamily="18" charset="0"/>
              </a:rPr>
              <a:t/>
            </a:r>
            <a:br>
              <a:rPr lang="ru-RU" sz="3600" smtClean="0">
                <a:latin typeface="Times New Roman" pitchFamily="18" charset="0"/>
              </a:rPr>
            </a:br>
            <a:r>
              <a:rPr lang="ru-RU" sz="3600" b="1" smtClean="0">
                <a:latin typeface="Times New Roman" pitchFamily="18" charset="0"/>
              </a:rPr>
              <a:t>2.</a:t>
            </a: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Методы  решения задач по математике с профессиональным содержанием</a:t>
            </a: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smtClean="0">
                <a:latin typeface="Times New Roman" pitchFamily="18" charset="0"/>
              </a:rPr>
              <a:t/>
            </a:r>
            <a:br>
              <a:rPr lang="ru-RU" sz="2000" smtClean="0">
                <a:latin typeface="Times New Roman" pitchFamily="18" charset="0"/>
              </a:rPr>
            </a:br>
            <a:r>
              <a:rPr lang="ru-RU" sz="2000" smtClean="0">
                <a:latin typeface="Times New Roman" pitchFamily="18" charset="0"/>
              </a:rPr>
              <a:t>Задачи на механическую кулинарную обработка продукции.</a:t>
            </a:r>
            <a:br>
              <a:rPr lang="ru-RU" sz="2000" smtClean="0">
                <a:latin typeface="Times New Roman" pitchFamily="18" charset="0"/>
              </a:rPr>
            </a:br>
            <a:r>
              <a:rPr lang="ru-RU" sz="3600" smtClean="0">
                <a:latin typeface="Times New Roman" pitchFamily="18" charset="0"/>
              </a:rPr>
              <a:t>1.</a:t>
            </a:r>
            <a:r>
              <a:rPr lang="ru-RU" sz="2800" smtClean="0">
                <a:latin typeface="Times New Roman" pitchFamily="18" charset="0"/>
              </a:rPr>
              <a:t>Задачи на расчёт количества отходов и потерь.</a:t>
            </a:r>
            <a:r>
              <a:rPr lang="ru-RU" sz="3600" smtClean="0">
                <a:latin typeface="Times New Roman" pitchFamily="18" charset="0"/>
              </a:rPr>
              <a:t/>
            </a:r>
            <a:br>
              <a:rPr lang="ru-RU" sz="3600" smtClean="0">
                <a:latin typeface="Times New Roman" pitchFamily="18" charset="0"/>
              </a:rPr>
            </a:br>
            <a:r>
              <a:rPr lang="ru-RU" sz="2800" smtClean="0">
                <a:latin typeface="Times New Roman" pitchFamily="18" charset="0"/>
              </a:rPr>
              <a:t>2.Задачи на расчёт массы нетто полуфабрикатов или готовых изделий.</a:t>
            </a:r>
            <a:br>
              <a:rPr lang="ru-RU" sz="2800" smtClean="0">
                <a:latin typeface="Times New Roman" pitchFamily="18" charset="0"/>
              </a:rPr>
            </a:br>
            <a:r>
              <a:rPr lang="ru-RU" sz="2800" smtClean="0">
                <a:latin typeface="Times New Roman" pitchFamily="18" charset="0"/>
              </a:rPr>
              <a:t>3. Задачи на расчёт массы брутто сырья.</a:t>
            </a:r>
            <a:br>
              <a:rPr lang="ru-RU" sz="2800" smtClean="0">
                <a:latin typeface="Times New Roman" pitchFamily="18" charset="0"/>
              </a:rPr>
            </a:br>
            <a:r>
              <a:rPr lang="ru-RU" sz="2800" smtClean="0">
                <a:latin typeface="Times New Roman" pitchFamily="18" charset="0"/>
              </a:rPr>
              <a:t>4. Задачи на расчёт количества порций готового изделия, которое можно получить из сырья.</a:t>
            </a:r>
          </a:p>
        </p:txBody>
      </p:sp>
      <p:pic>
        <p:nvPicPr>
          <p:cNvPr id="2253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0063" y="5013325"/>
            <a:ext cx="2951162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333375"/>
            <a:ext cx="8229600" cy="36718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2.1 Применение математики в методике расчёта массы отходов при механической кулинарной обработке сырья</a:t>
            </a:r>
          </a:p>
          <a:p>
            <a:pPr>
              <a:lnSpc>
                <a:spcPct val="80000"/>
              </a:lnSpc>
            </a:pPr>
            <a:r>
              <a:rPr lang="ru-RU" sz="1600" b="1" smtClean="0">
                <a:latin typeface="Times New Roman" pitchFamily="18" charset="0"/>
                <a:cs typeface="Times New Roman" pitchFamily="18" charset="0"/>
              </a:rPr>
              <a:t>Образец решения задачи</a:t>
            </a: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При решении задачи по нахождению процентов  необходимо:</a:t>
            </a:r>
          </a:p>
          <a:p>
            <a:pPr>
              <a:lnSpc>
                <a:spcPct val="80000"/>
              </a:lnSpc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найти начальное число, т.е. число, содержащие 100%; найти соотношение между процентной суммой и начальным числом и умножить его на 100 %;</a:t>
            </a:r>
          </a:p>
          <a:p>
            <a:pPr>
              <a:lnSpc>
                <a:spcPct val="80000"/>
              </a:lnSpc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Задача. </a:t>
            </a: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Для приготовления обеда в столовой  выделили 250 кг картофеля. После механической обработки получили 211 кг чистого картофеля. Определить процент отхода.</a:t>
            </a:r>
            <a:endParaRPr lang="ru-RU" sz="1400" smtClean="0">
              <a:latin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Решение. </a:t>
            </a:r>
          </a:p>
          <a:p>
            <a:pPr>
              <a:lnSpc>
                <a:spcPct val="80000"/>
              </a:lnSpc>
            </a:pP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250 кг картофеля составляет 100% </a:t>
            </a:r>
          </a:p>
          <a:p>
            <a:pPr>
              <a:lnSpc>
                <a:spcPct val="80000"/>
              </a:lnSpc>
            </a:pP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211кг чистого картофеля составляет х% ,  составляем пропорцию: 250 : 100 =  211: х,  </a:t>
            </a:r>
          </a:p>
          <a:p>
            <a:pPr>
              <a:lnSpc>
                <a:spcPct val="80000"/>
              </a:lnSpc>
            </a:pP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х = 211 × 100 : 250 = 15,6%</a:t>
            </a:r>
          </a:p>
          <a:p>
            <a:pPr>
              <a:lnSpc>
                <a:spcPct val="80000"/>
              </a:lnSpc>
            </a:pP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Ответ: % отходов = 100% - 84,4% = 15,6%</a:t>
            </a:r>
          </a:p>
        </p:txBody>
      </p:sp>
      <p:pic>
        <p:nvPicPr>
          <p:cNvPr id="23554" name="Shape 317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3573463"/>
            <a:ext cx="3438525" cy="263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Shape 318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4005263"/>
            <a:ext cx="3468687" cy="264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229600" cy="896938"/>
          </a:xfrm>
        </p:spPr>
        <p:txBody>
          <a:bodyPr/>
          <a:lstStyle/>
          <a:p>
            <a:pPr>
              <a:defRPr/>
            </a:pP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Пример задачи</a:t>
            </a: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4578" name="Объект 3"/>
          <p:cNvSpPr>
            <a:spLocks noGrp="1"/>
          </p:cNvSpPr>
          <p:nvPr>
            <p:ph sz="half" idx="4294967295"/>
          </p:nvPr>
        </p:nvSpPr>
        <p:spPr>
          <a:xfrm>
            <a:off x="5105400" y="1125538"/>
            <a:ext cx="4038600" cy="4970462"/>
          </a:xfrm>
        </p:spPr>
        <p:txBody>
          <a:bodyPr/>
          <a:lstStyle/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Для приготовления обеда в столовой выделили  15кг морковки. После механической обработки получили 9 кг моркови  Нужно определить процент отходов.</a:t>
            </a:r>
          </a:p>
          <a:p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Рассуждение.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   Сначала найдём массу получившихся отходов: 15кг – 9кг = 6кг.</a:t>
            </a: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Составляем пропорцию: 15кг составляет 100%;                                                6кг составляет х%, </a:t>
            </a: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Находим процент отходов. Для этого:  х% = 6 ×100: 15 = 40%</a:t>
            </a: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Ответ: отходы при механической обработке моркови составляют 40%.</a:t>
            </a: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Ответ: масса отходов равна 54 кг.  </a:t>
            </a:r>
          </a:p>
          <a:p>
            <a:endParaRPr lang="ru-RU" sz="18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620713"/>
            <a:ext cx="1728788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550" y="2276475"/>
            <a:ext cx="5257800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6" descr="C:\Users\Q\Documents\Новая папка (9)\картинки профессия\i (9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08850" y="3933825"/>
            <a:ext cx="1079500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Рисунок 3" descr="Картинки по запросу СКАЧАТЬ БЕСПЛАТНО РИСУНОК САЗАН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5062538"/>
            <a:ext cx="3148012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9338" y="3681413"/>
            <a:ext cx="4033837" cy="276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79512" y="260648"/>
            <a:ext cx="8712968" cy="4801314"/>
          </a:xfrm>
          <a:prstGeom prst="rect">
            <a:avLst/>
          </a:prstGeom>
          <a:blipFill rotWithShape="1">
            <a:blip r:embed="rId5"/>
            <a:stretch>
              <a:fillRect l="-559" t="-635" r="-559"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  <a:latin typeface="Arial" charset="0"/>
              </a:rPr>
              <a:t>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250825" y="260350"/>
            <a:ext cx="8435975" cy="1800225"/>
          </a:xfrm>
        </p:spPr>
        <p:txBody>
          <a:bodyPr/>
          <a:lstStyle/>
          <a:p>
            <a:pPr>
              <a:defRPr/>
            </a:pP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2.2. Применение математики в методах расчёта массы нетто при механической кулинарной обработке сырья</a:t>
            </a:r>
            <a:br>
              <a:rPr lang="ru-RU" sz="2800" b="1" smtClean="0">
                <a:latin typeface="Times New Roman" pitchFamily="18" charset="0"/>
                <a:cs typeface="Times New Roman" pitchFamily="18" charset="0"/>
              </a:rPr>
            </a:br>
            <a:endParaRPr lang="ru-RU" sz="2800" b="1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684213" y="1628775"/>
            <a:ext cx="8226425" cy="5329238"/>
          </a:xfrm>
        </p:spPr>
        <p:txBody>
          <a:bodyPr/>
          <a:lstStyle/>
          <a:p>
            <a:pPr algn="l"/>
            <a:r>
              <a:rPr lang="ru-RU" sz="2000" b="1" smtClean="0">
                <a:effectLst/>
                <a:latin typeface="Times New Roman" pitchFamily="18" charset="0"/>
                <a:cs typeface="Times New Roman" pitchFamily="18" charset="0"/>
              </a:rPr>
              <a:t>Например:</a:t>
            </a:r>
            <a:r>
              <a:rPr lang="ru-RU" sz="1800" smtClean="0">
                <a:effectLst/>
                <a:latin typeface="Times New Roman" pitchFamily="18" charset="0"/>
                <a:cs typeface="Times New Roman" pitchFamily="18" charset="0"/>
              </a:rPr>
              <a:t> Определите, сколько очищенной </a:t>
            </a:r>
          </a:p>
          <a:p>
            <a:pPr algn="l"/>
            <a:r>
              <a:rPr lang="ru-RU" sz="1800" smtClean="0">
                <a:effectLst/>
                <a:latin typeface="Times New Roman" pitchFamily="18" charset="0"/>
                <a:cs typeface="Times New Roman" pitchFamily="18" charset="0"/>
              </a:rPr>
              <a:t>свеклы получится из 60 кг. </a:t>
            </a:r>
          </a:p>
          <a:p>
            <a:pPr algn="l"/>
            <a:r>
              <a:rPr lang="ru-RU" sz="1800" smtClean="0">
                <a:effectLst/>
                <a:latin typeface="Times New Roman" pitchFamily="18" charset="0"/>
                <a:cs typeface="Times New Roman" pitchFamily="18" charset="0"/>
              </a:rPr>
              <a:t>Процент отходов составил 12%</a:t>
            </a:r>
          </a:p>
          <a:p>
            <a:pPr algn="l"/>
            <a:r>
              <a:rPr lang="ru-RU" sz="2000" b="1" smtClean="0">
                <a:effectLst/>
                <a:latin typeface="Times New Roman" pitchFamily="18" charset="0"/>
                <a:cs typeface="Times New Roman" pitchFamily="18" charset="0"/>
              </a:rPr>
              <a:t>Решение</a:t>
            </a:r>
            <a:r>
              <a:rPr lang="ru-RU" sz="1800" smtClean="0">
                <a:effectLst/>
                <a:latin typeface="Times New Roman" pitchFamily="18" charset="0"/>
                <a:cs typeface="Times New Roman" pitchFamily="18" charset="0"/>
              </a:rPr>
              <a:t>. 60кг составляет 100% , </a:t>
            </a:r>
            <a:r>
              <a:rPr lang="en-US" sz="1800" smtClean="0">
                <a:effectLst/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1800" baseline="-25000" smtClean="0">
                <a:effectLst/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800" smtClean="0">
                <a:effectLst/>
                <a:latin typeface="Times New Roman" pitchFamily="18" charset="0"/>
                <a:cs typeface="Times New Roman" pitchFamily="18" charset="0"/>
              </a:rPr>
              <a:t> – масса нетто,</a:t>
            </a:r>
          </a:p>
          <a:p>
            <a:pPr algn="l"/>
            <a:r>
              <a:rPr lang="ru-RU" sz="1800" smtClean="0">
                <a:effectLst/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en-US" sz="1800" smtClean="0">
                <a:effectLst/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1800" baseline="-25000" smtClean="0">
                <a:effectLst/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800" smtClean="0">
                <a:effectLst/>
                <a:latin typeface="Times New Roman" pitchFamily="18" charset="0"/>
                <a:cs typeface="Times New Roman" pitchFamily="18" charset="0"/>
              </a:rPr>
              <a:t> составляет 12%, отсюда получаем</a:t>
            </a:r>
          </a:p>
          <a:p>
            <a:pPr algn="l"/>
            <a:r>
              <a:rPr lang="en-US" sz="1800" smtClean="0">
                <a:effectLst/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1800" baseline="-25000" smtClean="0">
                <a:effectLst/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800" smtClean="0">
                <a:effectLst/>
                <a:latin typeface="Times New Roman" pitchFamily="18" charset="0"/>
                <a:cs typeface="Times New Roman" pitchFamily="18" charset="0"/>
              </a:rPr>
              <a:t> = , М</a:t>
            </a:r>
            <a:r>
              <a:rPr lang="ru-RU" sz="1800" baseline="-25000" smtClean="0">
                <a:effectLst/>
                <a:latin typeface="Times New Roman" pitchFamily="18" charset="0"/>
                <a:cs typeface="Times New Roman" pitchFamily="18" charset="0"/>
              </a:rPr>
              <a:t>СВ</a:t>
            </a:r>
            <a:r>
              <a:rPr lang="ru-RU" sz="1800" smtClean="0">
                <a:effectLst/>
                <a:latin typeface="Times New Roman" pitchFamily="18" charset="0"/>
                <a:cs typeface="Times New Roman" pitchFamily="18" charset="0"/>
              </a:rPr>
              <a:t> = 60 – 7,2 = 52,8кг</a:t>
            </a:r>
          </a:p>
          <a:p>
            <a:pPr algn="l"/>
            <a:r>
              <a:rPr lang="ru-RU" sz="1800" b="1" smtClean="0">
                <a:effectLst/>
                <a:latin typeface="Times New Roman" pitchFamily="18" charset="0"/>
                <a:cs typeface="Times New Roman" pitchFamily="18" charset="0"/>
              </a:rPr>
              <a:t>   2способ</a:t>
            </a:r>
            <a:r>
              <a:rPr lang="ru-RU" sz="1800" smtClean="0">
                <a:effectLst/>
                <a:latin typeface="Times New Roman" pitchFamily="18" charset="0"/>
                <a:cs typeface="Times New Roman" pitchFamily="18" charset="0"/>
              </a:rPr>
              <a:t>.   Решение.</a:t>
            </a:r>
          </a:p>
          <a:p>
            <a:pPr algn="l"/>
            <a:r>
              <a:rPr lang="ru-RU" sz="1800" smtClean="0">
                <a:effectLst/>
                <a:latin typeface="Times New Roman" pitchFamily="18" charset="0"/>
                <a:cs typeface="Times New Roman" pitchFamily="18" charset="0"/>
              </a:rPr>
              <a:t>Определяем, сколько килограммов содержит 1 %. Для этого: 60 кг : 100 = 0,6 кг.</a:t>
            </a:r>
          </a:p>
          <a:p>
            <a:pPr algn="l"/>
            <a:r>
              <a:rPr lang="ru-RU" sz="2000" smtClean="0">
                <a:effectLst/>
                <a:latin typeface="Times New Roman" pitchFamily="18" charset="0"/>
                <a:cs typeface="Times New Roman" pitchFamily="18" charset="0"/>
              </a:rPr>
              <a:t>Вычисляем,</a:t>
            </a:r>
            <a:r>
              <a:rPr lang="ru-RU" sz="1800" smtClean="0">
                <a:effectLst/>
                <a:latin typeface="Times New Roman" pitchFamily="18" charset="0"/>
                <a:cs typeface="Times New Roman" pitchFamily="18" charset="0"/>
              </a:rPr>
              <a:t> сколько килограммов содержит 100% - 12% = 88%.</a:t>
            </a:r>
          </a:p>
          <a:p>
            <a:pPr algn="l"/>
            <a:r>
              <a:rPr lang="ru-RU" sz="1800" smtClean="0">
                <a:effectLst/>
                <a:latin typeface="Times New Roman" pitchFamily="18" charset="0"/>
                <a:cs typeface="Times New Roman" pitchFamily="18" charset="0"/>
              </a:rPr>
              <a:t>Для этого: 0,6 кг  88 % = 52,8 кг.</a:t>
            </a:r>
          </a:p>
          <a:p>
            <a:pPr algn="l"/>
            <a:r>
              <a:rPr lang="ru-RU" sz="1800" smtClean="0">
                <a:effectLst/>
                <a:latin typeface="Times New Roman" pitchFamily="18" charset="0"/>
                <a:cs typeface="Times New Roman" pitchFamily="18" charset="0"/>
              </a:rPr>
              <a:t>Ответ: масса очищенной свеклы равна 52,8кг. </a:t>
            </a:r>
          </a:p>
          <a:p>
            <a:endParaRPr lang="ru-RU" smtClean="0">
              <a:latin typeface="Times New Roman" pitchFamily="18" charset="0"/>
            </a:endParaRPr>
          </a:p>
        </p:txBody>
      </p:sp>
      <p:pic>
        <p:nvPicPr>
          <p:cNvPr id="26627" name="Picture 7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4163" y="5013325"/>
            <a:ext cx="3779837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9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1863" y="1628775"/>
            <a:ext cx="2881312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0"/>
            <a:ext cx="8229600" cy="936625"/>
          </a:xfrm>
        </p:spPr>
        <p:txBody>
          <a:bodyPr/>
          <a:lstStyle/>
          <a:p>
            <a:pPr>
              <a:defRPr/>
            </a:pPr>
            <a:r>
              <a:rPr lang="ru-RU" b="1" smtClean="0"/>
              <a:t>	</a:t>
            </a:r>
            <a:r>
              <a:rPr lang="ru-RU" b="1" smtClean="0">
                <a:latin typeface="Times New Roman" pitchFamily="18" charset="0"/>
              </a:rPr>
              <a:t>задача	</a:t>
            </a:r>
          </a:p>
        </p:txBody>
      </p:sp>
      <p:pic>
        <p:nvPicPr>
          <p:cNvPr id="28674" name="Рисунок 2" descr="Картинки по запросу рисунок капусты свежей скачать бесплатн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7350" y="4365625"/>
            <a:ext cx="4113213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Рисунок 3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32588" y="260350"/>
            <a:ext cx="21939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Rectangle 20"/>
          <p:cNvSpPr>
            <a:spLocks noChangeArrowheads="1"/>
          </p:cNvSpPr>
          <p:nvPr/>
        </p:nvSpPr>
        <p:spPr bwMode="auto">
          <a:xfrm>
            <a:off x="179388" y="863600"/>
            <a:ext cx="6661150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9263"/>
            <a:r>
              <a:rPr lang="ru-RU" sz="2400" b="1">
                <a:cs typeface="Times New Roman" pitchFamily="18" charset="0"/>
              </a:rPr>
              <a:t>Задача</a:t>
            </a:r>
            <a:r>
              <a:rPr lang="ru-RU">
                <a:cs typeface="Times New Roman" pitchFamily="18" charset="0"/>
              </a:rPr>
              <a:t>. Определить массу очищенной свежей капусты, </a:t>
            </a:r>
          </a:p>
          <a:p>
            <a:pPr indent="449263"/>
            <a:r>
              <a:rPr lang="ru-RU">
                <a:cs typeface="Times New Roman" pitchFamily="18" charset="0"/>
              </a:rPr>
              <a:t>если масса неочищенной свежей капусты (брутто) </a:t>
            </a:r>
          </a:p>
          <a:p>
            <a:pPr indent="449263"/>
            <a:r>
              <a:rPr lang="ru-RU">
                <a:cs typeface="Times New Roman" pitchFamily="18" charset="0"/>
              </a:rPr>
              <a:t>составило 50кг. Процент отходов равен 18%.</a:t>
            </a:r>
          </a:p>
          <a:p>
            <a:pPr indent="449263" eaLnBrk="0" hangingPunct="0"/>
            <a:r>
              <a:rPr lang="ru-RU">
                <a:cs typeface="Calibri" pitchFamily="34" charset="0"/>
              </a:rPr>
              <a:t>Решение.  Масса капусты брутто равна 50 кг.</a:t>
            </a:r>
            <a:endParaRPr lang="ru-RU">
              <a:cs typeface="Times New Roman" pitchFamily="18" charset="0"/>
            </a:endParaRPr>
          </a:p>
          <a:p>
            <a:pPr indent="449263" eaLnBrk="0" hangingPunct="0"/>
            <a:r>
              <a:rPr lang="ru-RU">
                <a:ea typeface="Calibri" pitchFamily="34" charset="0"/>
                <a:cs typeface="Times New Roman" pitchFamily="18" charset="0"/>
              </a:rPr>
              <a:t>Процент отходов – 18 %</a:t>
            </a:r>
          </a:p>
          <a:p>
            <a:pPr indent="449263" eaLnBrk="0" hangingPunct="0"/>
            <a:r>
              <a:rPr lang="ru-RU">
                <a:cs typeface="Calibri" pitchFamily="34" charset="0"/>
              </a:rPr>
              <a:t>Процент выхода очищенной капусты ( нетто ) – (100-18) % = 82%</a:t>
            </a:r>
            <a:endParaRPr lang="ru-RU">
              <a:cs typeface="Times New Roman" pitchFamily="18" charset="0"/>
            </a:endParaRPr>
          </a:p>
          <a:p>
            <a:pPr indent="449263" eaLnBrk="0" hangingPunct="0"/>
            <a:r>
              <a:rPr lang="ru-RU">
                <a:cs typeface="Calibri" pitchFamily="34" charset="0"/>
              </a:rPr>
              <a:t>Тогда 50 кг составляет 100 %</a:t>
            </a:r>
            <a:endParaRPr lang="ru-RU">
              <a:cs typeface="Times New Roman" pitchFamily="18" charset="0"/>
            </a:endParaRPr>
          </a:p>
          <a:p>
            <a:pPr indent="449263" eaLnBrk="0" hangingPunct="0"/>
            <a:r>
              <a:rPr lang="ru-RU">
                <a:cs typeface="Calibri" pitchFamily="34" charset="0"/>
              </a:rPr>
              <a:t>         </a:t>
            </a:r>
            <a:r>
              <a:rPr lang="en-US">
                <a:cs typeface="Calibri" pitchFamily="34" charset="0"/>
              </a:rPr>
              <a:t>m</a:t>
            </a:r>
            <a:r>
              <a:rPr lang="ru-RU" baseline="-30000">
                <a:cs typeface="Calibri" pitchFamily="34" charset="0"/>
              </a:rPr>
              <a:t>н</a:t>
            </a:r>
            <a:r>
              <a:rPr lang="ru-RU">
                <a:cs typeface="Calibri" pitchFamily="34" charset="0"/>
              </a:rPr>
              <a:t>  составляет 82%, </a:t>
            </a:r>
            <a:r>
              <a:rPr lang="en-US">
                <a:cs typeface="Calibri" pitchFamily="34" charset="0"/>
              </a:rPr>
              <a:t>m</a:t>
            </a:r>
            <a:r>
              <a:rPr lang="ru-RU" baseline="-30000">
                <a:cs typeface="Calibri" pitchFamily="34" charset="0"/>
              </a:rPr>
              <a:t>н</a:t>
            </a:r>
            <a:r>
              <a:rPr lang="ru-RU">
                <a:cs typeface="Calibri" pitchFamily="34" charset="0"/>
              </a:rPr>
              <a:t> = 50×82 : 100 = 41кг., </a:t>
            </a:r>
          </a:p>
          <a:p>
            <a:pPr indent="449263" eaLnBrk="0" hangingPunct="0"/>
            <a:r>
              <a:rPr lang="ru-RU" sz="2000">
                <a:cs typeface="Times New Roman" pitchFamily="18" charset="0"/>
              </a:rPr>
              <a:t>Ответ:</a:t>
            </a:r>
            <a:r>
              <a:rPr lang="ru-RU">
                <a:cs typeface="Times New Roman" pitchFamily="18" charset="0"/>
              </a:rPr>
              <a:t> 41кг- масса очищенной капусты (нетто). </a:t>
            </a:r>
          </a:p>
          <a:p>
            <a:pPr indent="449263" eaLnBrk="0" hangingPunct="0"/>
            <a:r>
              <a:rPr lang="ru-RU">
                <a:cs typeface="Times New Roman" pitchFamily="18" charset="0"/>
              </a:rPr>
              <a:t>По такой же схеме можно определить потребность в овощах</a:t>
            </a:r>
          </a:p>
          <a:p>
            <a:pPr indent="449263" eaLnBrk="0" hangingPunct="0"/>
            <a:r>
              <a:rPr lang="ru-RU">
                <a:cs typeface="Times New Roman" pitchFamily="18" charset="0"/>
              </a:rPr>
              <a:t>(нетто) для приготовления конкретных блюд.</a:t>
            </a:r>
          </a:p>
        </p:txBody>
      </p:sp>
      <p:sp>
        <p:nvSpPr>
          <p:cNvPr id="28677" name="Rectangle 21"/>
          <p:cNvSpPr>
            <a:spLocks noChangeArrowheads="1"/>
          </p:cNvSpPr>
          <p:nvPr/>
        </p:nvSpPr>
        <p:spPr bwMode="auto">
          <a:xfrm>
            <a:off x="4191000" y="715963"/>
            <a:ext cx="762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42913" algn="just" eaLnBrk="0" hangingPunct="0"/>
            <a:r>
              <a:rPr lang="ru-RU" sz="1200">
                <a:latin typeface="Arial" charset="0"/>
                <a:ea typeface="Calibri" pitchFamily="34" charset="0"/>
                <a:cs typeface="Times New Roman" pitchFamily="18" charset="0"/>
              </a:rPr>
              <a:t>.  </a:t>
            </a:r>
            <a:endParaRPr lang="ru-RU">
              <a:latin typeface="Arial" charset="0"/>
              <a:ea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3938" y="260350"/>
            <a:ext cx="4664075" cy="2189163"/>
          </a:xfrm>
        </p:spPr>
        <p:txBody>
          <a:bodyPr/>
          <a:lstStyle/>
          <a:p>
            <a:pPr algn="ctr">
              <a:defRPr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2.2. Математика в методике  расчёта массы нетто отходов при механической кулинарной обработке сырья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0722" name="Объект 7"/>
          <p:cNvSpPr>
            <a:spLocks noGrp="1"/>
          </p:cNvSpPr>
          <p:nvPr>
            <p:ph idx="1"/>
          </p:nvPr>
        </p:nvSpPr>
        <p:spPr>
          <a:xfrm>
            <a:off x="0" y="1916113"/>
            <a:ext cx="5111750" cy="4308475"/>
          </a:xfrm>
        </p:spPr>
        <p:txBody>
          <a:bodyPr/>
          <a:lstStyle/>
          <a:p>
            <a:pPr algn="ctr"/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Задача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Для приготовления салата из свежих огурцов взято 6 кг огурцов неочищенных. Определите, какое количество огурцов будет получено после очистки. Процент отходов равен 12%</a:t>
            </a: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Решение. </a:t>
            </a: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1800" baseline="-25000" smtClean="0">
                <a:latin typeface="Times New Roman" pitchFamily="18" charset="0"/>
                <a:cs typeface="Times New Roman" pitchFamily="18" charset="0"/>
              </a:rPr>
              <a:t>бр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равна 6кг и составляет 100%  </a:t>
            </a: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1800" baseline="-25000" smtClean="0">
                <a:latin typeface="Times New Roman" pitchFamily="18" charset="0"/>
                <a:cs typeface="Times New Roman" pitchFamily="18" charset="0"/>
              </a:rPr>
              <a:t>отх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 составляет 12%, 	</a:t>
            </a:r>
          </a:p>
          <a:p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1800" baseline="-25000" smtClean="0">
                <a:latin typeface="Times New Roman" pitchFamily="18" charset="0"/>
                <a:cs typeface="Times New Roman" pitchFamily="18" charset="0"/>
              </a:rPr>
              <a:t>отх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= 6×12:100 = 0,72кг.</a:t>
            </a: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Находим массу очищенных огурцов </a:t>
            </a: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1800" baseline="-2500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= 6кг - 0,72кг =5,28кг (нетто) </a:t>
            </a: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Ответ: масса нетто равна 5,28кг </a:t>
            </a:r>
          </a:p>
        </p:txBody>
      </p:sp>
      <p:pic>
        <p:nvPicPr>
          <p:cNvPr id="30723" name="Рисунок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625" y="3429000"/>
            <a:ext cx="3430588" cy="213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Рисунок 3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260350"/>
            <a:ext cx="2697162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395288" y="274638"/>
            <a:ext cx="8497887" cy="1143000"/>
          </a:xfrm>
        </p:spPr>
        <p:txBody>
          <a:bodyPr/>
          <a:lstStyle/>
          <a:p>
            <a:pPr>
              <a:defRPr/>
            </a:pP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2.3. Применение математики в методах расчёта массы брутто при механической кулинарной обработке сырья</a:t>
            </a:r>
            <a:br>
              <a:rPr lang="ru-RU" sz="2800" b="1" smtClean="0">
                <a:latin typeface="Times New Roman" pitchFamily="18" charset="0"/>
                <a:cs typeface="Times New Roman" pitchFamily="18" charset="0"/>
              </a:rPr>
            </a:br>
            <a:endParaRPr lang="ru-RU" sz="2800" b="1" smtClean="0"/>
          </a:p>
        </p:txBody>
      </p:sp>
      <p:sp>
        <p:nvSpPr>
          <p:cNvPr id="31746" name="Текст 8"/>
          <p:cNvSpPr>
            <a:spLocks noGrp="1"/>
          </p:cNvSpPr>
          <p:nvPr>
            <p:ph type="body" sz="quarter" idx="4294967295"/>
          </p:nvPr>
        </p:nvSpPr>
        <p:spPr>
          <a:xfrm>
            <a:off x="5102225" y="1268413"/>
            <a:ext cx="4041775" cy="639762"/>
          </a:xfrm>
        </p:spPr>
        <p:txBody>
          <a:bodyPr/>
          <a:lstStyle/>
          <a:p>
            <a:pPr algn="ctr"/>
            <a:r>
              <a:rPr lang="ru-RU" smtClean="0">
                <a:latin typeface="Times New Roman" pitchFamily="18" charset="0"/>
                <a:cs typeface="Times New Roman" pitchFamily="18" charset="0"/>
              </a:rPr>
              <a:t>Пример</a:t>
            </a:r>
          </a:p>
        </p:txBody>
      </p:sp>
      <p:sp>
        <p:nvSpPr>
          <p:cNvPr id="31747" name="Объект 9"/>
          <p:cNvSpPr>
            <a:spLocks noGrp="1"/>
          </p:cNvSpPr>
          <p:nvPr>
            <p:ph sz="quarter" idx="4294967295"/>
          </p:nvPr>
        </p:nvSpPr>
        <p:spPr>
          <a:xfrm>
            <a:off x="2771775" y="1916113"/>
            <a:ext cx="6372225" cy="3951287"/>
          </a:xfrm>
        </p:spPr>
        <p:txBody>
          <a:bodyPr/>
          <a:lstStyle/>
          <a:p>
            <a:pPr algn="just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Для приготовления винегрета в столовой  необходимо израсходовать 5кг очищенного картофеля. Определить, сколько следует взять неочищенного картофеля, если отходы при механической обработке составляют 30 % массы брутто.</a:t>
            </a:r>
          </a:p>
          <a:p>
            <a:pPr algn="just"/>
            <a:r>
              <a:rPr lang="ru-RU" sz="1600" b="1" smtClean="0">
                <a:latin typeface="Times New Roman" pitchFamily="18" charset="0"/>
                <a:cs typeface="Times New Roman" pitchFamily="18" charset="0"/>
              </a:rPr>
              <a:t>Рассуждение.</a:t>
            </a: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 Начальным числом при механической обработке является масса брутто. Это искомое число, и оно равно 100 %. Масса нетто равна 5 кг, в процентах это: </a:t>
            </a:r>
          </a:p>
          <a:p>
            <a:pPr algn="just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100 –30 = 70 %(так как масса нетто равна массе брутто за вычетом массы отходов). </a:t>
            </a:r>
          </a:p>
          <a:p>
            <a:pPr algn="just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Записываем условие задачи: 5 кг очищенного картофеля – составляет  70 %; </a:t>
            </a:r>
          </a:p>
          <a:p>
            <a:pPr algn="just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масса неочищенного картофеля – составляет 100%</a:t>
            </a:r>
          </a:p>
          <a:p>
            <a:pPr algn="just"/>
            <a:r>
              <a:rPr lang="ru-RU" sz="1600" b="1" smtClean="0">
                <a:latin typeface="Times New Roman" pitchFamily="18" charset="0"/>
                <a:cs typeface="Times New Roman" pitchFamily="18" charset="0"/>
              </a:rPr>
              <a:t>Решение.</a:t>
            </a: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Определяем, сколько килограммов содержит 1 %. Для этого: 5 кг : 70 = 0,07 кг. Вычисляем, сколько килограммов содержат 100 %. Для этого: 0,07 кг  100 = 7 кг.</a:t>
            </a:r>
          </a:p>
          <a:p>
            <a:pPr algn="just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Ответ: масса неочищенного картофеля равна 7 кг.</a:t>
            </a:r>
          </a:p>
          <a:p>
            <a:pPr algn="just"/>
            <a:endParaRPr lang="ru-RU" sz="16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76475"/>
            <a:ext cx="3024188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52475"/>
          </a:xfrm>
        </p:spPr>
        <p:txBody>
          <a:bodyPr/>
          <a:lstStyle/>
          <a:p>
            <a:pPr>
              <a:defRPr/>
            </a:pPr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Математика в задачах по кулинарии.</a:t>
            </a:r>
          </a:p>
        </p:txBody>
      </p:sp>
      <p:pic>
        <p:nvPicPr>
          <p:cNvPr id="32770" name="Объект 3" descr="http://pojrem.ru/img/011-01.jpg"/>
          <p:cNvPicPr>
            <a:picLocks noGrp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2708275"/>
            <a:ext cx="3887787" cy="3016250"/>
          </a:xfrm>
        </p:spPr>
      </p:pic>
      <p:sp>
        <p:nvSpPr>
          <p:cNvPr id="32771" name="Текст 8"/>
          <p:cNvSpPr>
            <a:spLocks noGrp="1"/>
          </p:cNvSpPr>
          <p:nvPr>
            <p:ph type="body" sz="quarter" idx="4294967295"/>
          </p:nvPr>
        </p:nvSpPr>
        <p:spPr>
          <a:xfrm>
            <a:off x="5399088" y="1052513"/>
            <a:ext cx="3744912" cy="792162"/>
          </a:xfrm>
        </p:spPr>
        <p:txBody>
          <a:bodyPr/>
          <a:lstStyle/>
          <a:p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Пример решения задачи.</a:t>
            </a:r>
          </a:p>
          <a:p>
            <a:endParaRPr lang="ru-RU" sz="2000" b="1" smtClean="0">
              <a:latin typeface="Times New Roman" pitchFamily="18" charset="0"/>
              <a:cs typeface="Times New Roman" pitchFamily="18" charset="0"/>
            </a:endParaRPr>
          </a:p>
          <a:p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endParaRPr lang="ru-RU" smtClean="0"/>
          </a:p>
        </p:txBody>
      </p:sp>
      <p:sp>
        <p:nvSpPr>
          <p:cNvPr id="32772" name="Объект 9"/>
          <p:cNvSpPr>
            <a:spLocks noGrp="1"/>
          </p:cNvSpPr>
          <p:nvPr>
            <p:ph sz="quarter" idx="4294967295"/>
          </p:nvPr>
        </p:nvSpPr>
        <p:spPr>
          <a:xfrm>
            <a:off x="4957763" y="1700213"/>
            <a:ext cx="4186237" cy="4425950"/>
          </a:xfrm>
        </p:spPr>
        <p:txBody>
          <a:bodyPr/>
          <a:lstStyle/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Найдите количество картофеля (брутто) для приготовления 20 порций супа Харчо по рецептуре. Масса порции супа составляет 500 г, </a:t>
            </a: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тогда 20 порций супа равны: 500гр ×20 = 10000гр =10кг супа.</a:t>
            </a: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2. По рецепту масса нетто картофеля равна 180 г. на 1000 г. выхода.</a:t>
            </a: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Таким образом, m </a:t>
            </a:r>
            <a:r>
              <a:rPr lang="ru-RU" sz="1800" baseline="-2500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 = 0,180 кг × 10 кг = 1,84 кг</a:t>
            </a: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Норма отходов картофеля составляет 35%.  Процент нетто равен 100% - 35% = 65%. Составим пропорцию</a:t>
            </a: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m </a:t>
            </a:r>
            <a:r>
              <a:rPr lang="ru-RU" sz="1800" baseline="-25000" smtClean="0">
                <a:latin typeface="Times New Roman" pitchFamily="18" charset="0"/>
                <a:cs typeface="Times New Roman" pitchFamily="18" charset="0"/>
              </a:rPr>
              <a:t>БР 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= Ответ: 2,83кг.</a:t>
            </a: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18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600" b="1" smtClean="0">
                <a:latin typeface="Times New Roman" pitchFamily="18" charset="0"/>
                <a:cs typeface="Times New Roman" pitchFamily="18" charset="0"/>
              </a:rPr>
              <a:t>Задача</a:t>
            </a:r>
          </a:p>
        </p:txBody>
      </p:sp>
      <p:sp>
        <p:nvSpPr>
          <p:cNvPr id="33794" name="Объект 7"/>
          <p:cNvSpPr>
            <a:spLocks noGrp="1"/>
          </p:cNvSpPr>
          <p:nvPr>
            <p:ph sz="half" idx="4294967295"/>
          </p:nvPr>
        </p:nvSpPr>
        <p:spPr>
          <a:xfrm>
            <a:off x="0" y="1600200"/>
            <a:ext cx="4038600" cy="4495800"/>
          </a:xfrm>
        </p:spPr>
        <p:txBody>
          <a:bodyPr/>
          <a:lstStyle/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Определить количество отходов в кг, при обработке молодого редиса с ботвой, если масса нетто обработанного редиса равна 15кг. Процент отходов равен 40%. </a:t>
            </a: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Решение. </a:t>
            </a: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1800" baseline="-25000" smtClean="0">
                <a:latin typeface="Times New Roman" pitchFamily="18" charset="0"/>
                <a:cs typeface="Times New Roman" pitchFamily="18" charset="0"/>
              </a:rPr>
              <a:t>отх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= 40%, </a:t>
            </a: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1800" baseline="-25000" smtClean="0">
                <a:latin typeface="Times New Roman" pitchFamily="18" charset="0"/>
                <a:cs typeface="Times New Roman" pitchFamily="18" charset="0"/>
              </a:rPr>
              <a:t>нетто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= 15кг = (100-40)% = 60%,</a:t>
            </a: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Отсюда: . </a:t>
            </a: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1800" baseline="-25000" smtClean="0">
                <a:latin typeface="Times New Roman" pitchFamily="18" charset="0"/>
                <a:cs typeface="Times New Roman" pitchFamily="18" charset="0"/>
              </a:rPr>
              <a:t>отх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= 15×40:60=10кг.</a:t>
            </a:r>
          </a:p>
          <a:p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 Ответ: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масса отходов равна 10кг.</a:t>
            </a:r>
          </a:p>
          <a:p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Слайд 17.</a:t>
            </a:r>
            <a:endParaRPr lang="ru-RU" sz="1800" smtClean="0">
              <a:latin typeface="Times New Roman" pitchFamily="18" charset="0"/>
              <a:cs typeface="Times New Roman" pitchFamily="18" charset="0"/>
            </a:endParaRPr>
          </a:p>
          <a:p>
            <a:endParaRPr lang="ru-RU" smtClean="0">
              <a:latin typeface="Times New Roman" pitchFamily="18" charset="0"/>
            </a:endParaRPr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4663" y="1700213"/>
            <a:ext cx="4679950" cy="400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PICT499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196975"/>
            <a:ext cx="2773363" cy="164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 descr="PICT499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72113" y="5589588"/>
            <a:ext cx="3671887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 descr="PICT496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735513"/>
            <a:ext cx="2122488" cy="212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 descr="PICT496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00375"/>
            <a:ext cx="1717675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8" descr="PICT496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86625" y="3071813"/>
            <a:ext cx="1449388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0" descr="PICT4985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75" y="1143000"/>
            <a:ext cx="2147888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7" name="TextBox 10"/>
          <p:cNvSpPr txBox="1">
            <a:spLocks noChangeArrowheads="1"/>
          </p:cNvSpPr>
          <p:nvPr/>
        </p:nvSpPr>
        <p:spPr bwMode="auto">
          <a:xfrm>
            <a:off x="1385888" y="214313"/>
            <a:ext cx="67151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cs typeface="Times New Roman" pitchFamily="18" charset="0"/>
              </a:rPr>
              <a:t>3.1. Математика в задачах по кулинарии</a:t>
            </a:r>
          </a:p>
        </p:txBody>
      </p:sp>
      <p:sp>
        <p:nvSpPr>
          <p:cNvPr id="35848" name="Прямоугольник 1"/>
          <p:cNvSpPr>
            <a:spLocks noChangeArrowheads="1"/>
          </p:cNvSpPr>
          <p:nvPr/>
        </p:nvSpPr>
        <p:spPr bwMode="auto">
          <a:xfrm>
            <a:off x="2286000" y="1304925"/>
            <a:ext cx="45720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cs typeface="Times New Roman" pitchFamily="18" charset="0"/>
              </a:rPr>
              <a:t>Овощной салат.</a:t>
            </a:r>
          </a:p>
          <a:p>
            <a:pPr algn="ctr"/>
            <a:r>
              <a:rPr lang="ru-RU" sz="2000">
                <a:cs typeface="Times New Roman" pitchFamily="18" charset="0"/>
              </a:rPr>
              <a:t>Для приготовления 10 порций салата  по100г требуется:</a:t>
            </a:r>
          </a:p>
          <a:p>
            <a:pPr algn="ctr"/>
            <a:r>
              <a:rPr lang="ru-RU" sz="2000">
                <a:cs typeface="Times New Roman" pitchFamily="18" charset="0"/>
              </a:rPr>
              <a:t>Капусты белокочанной – 120г,</a:t>
            </a:r>
          </a:p>
          <a:p>
            <a:pPr algn="ctr"/>
            <a:r>
              <a:rPr lang="ru-RU" sz="2000">
                <a:cs typeface="Times New Roman" pitchFamily="18" charset="0"/>
              </a:rPr>
              <a:t>Огурцы свежие- 150г,</a:t>
            </a:r>
          </a:p>
          <a:p>
            <a:pPr algn="ctr"/>
            <a:r>
              <a:rPr lang="ru-RU" sz="2000">
                <a:cs typeface="Times New Roman" pitchFamily="18" charset="0"/>
              </a:rPr>
              <a:t>Лук репчатый – 100г.</a:t>
            </a:r>
          </a:p>
          <a:p>
            <a:pPr algn="ctr"/>
            <a:r>
              <a:rPr lang="ru-RU" sz="2000">
                <a:cs typeface="Times New Roman" pitchFamily="18" charset="0"/>
              </a:rPr>
              <a:t>Помидоры свежие – 150г.</a:t>
            </a:r>
          </a:p>
          <a:p>
            <a:pPr algn="ctr"/>
            <a:r>
              <a:rPr lang="ru-RU" sz="2000">
                <a:cs typeface="Times New Roman" pitchFamily="18" charset="0"/>
              </a:rPr>
              <a:t> моркови – 100г, </a:t>
            </a:r>
          </a:p>
          <a:p>
            <a:pPr algn="ctr"/>
            <a:r>
              <a:rPr lang="ru-RU" sz="2000">
                <a:cs typeface="Times New Roman" pitchFamily="18" charset="0"/>
              </a:rPr>
              <a:t>зелёный горошек - 80г,</a:t>
            </a:r>
          </a:p>
          <a:p>
            <a:pPr algn="ctr"/>
            <a:r>
              <a:rPr lang="ru-RU" sz="2000">
                <a:cs typeface="Times New Roman" pitchFamily="18" charset="0"/>
              </a:rPr>
              <a:t>масло растительное – 100г</a:t>
            </a:r>
          </a:p>
          <a:p>
            <a:pPr algn="ctr"/>
            <a:r>
              <a:rPr lang="ru-RU" sz="2000">
                <a:cs typeface="Times New Roman" pitchFamily="18" charset="0"/>
              </a:rPr>
              <a:t>лист салата – 100г, </a:t>
            </a:r>
          </a:p>
          <a:p>
            <a:pPr algn="ctr"/>
            <a:r>
              <a:rPr lang="ru-RU" sz="2000">
                <a:cs typeface="Times New Roman" pitchFamily="18" charset="0"/>
              </a:rPr>
              <a:t>перец сладкий – 100г.</a:t>
            </a:r>
          </a:p>
          <a:p>
            <a:pPr algn="ctr"/>
            <a:r>
              <a:rPr lang="ru-RU" sz="2000">
                <a:cs typeface="Times New Roman" pitchFamily="18" charset="0"/>
              </a:rPr>
              <a:t>соль по вкусу </a:t>
            </a:r>
          </a:p>
          <a:p>
            <a:pPr algn="ctr"/>
            <a:r>
              <a:rPr lang="ru-RU" sz="2000">
                <a:cs typeface="Times New Roman" pitchFamily="18" charset="0"/>
              </a:rPr>
              <a:t> Рассчитать сколько нужно указанных продуктов для приготовления  5 порций салата по 150г.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7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22222E-6 L 0.33073 0.38843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00" y="194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4.07407E-6 L -0.29861 0.40555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00" y="2030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48148E-6 L -0.35486 0.0125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00" y="6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96296E-6 L -0.21268 -0.33056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00" y="-165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222E-6 L 0.29184 -0.30255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00" y="-1510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2.22222E-6 L 0.38003 0.03426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00" y="1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0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3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620713"/>
            <a:ext cx="8229600" cy="896937"/>
          </a:xfrm>
        </p:spPr>
        <p:txBody>
          <a:bodyPr/>
          <a:lstStyle/>
          <a:p>
            <a:pPr eaLnBrk="1" hangingPunct="1">
              <a:defRPr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Решение</a:t>
            </a:r>
            <a:r>
              <a:rPr lang="ru-RU" sz="4800" b="1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9600" b="1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9600" b="1" smtClean="0">
                <a:latin typeface="Times New Roman" pitchFamily="18" charset="0"/>
                <a:cs typeface="Times New Roman" pitchFamily="18" charset="0"/>
              </a:rPr>
            </a:br>
            <a:endParaRPr lang="ru-RU" sz="9600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6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25538"/>
            <a:ext cx="8229600" cy="4970462"/>
          </a:xfrm>
        </p:spPr>
        <p:txBody>
          <a:bodyPr/>
          <a:lstStyle/>
          <a:p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(120 + 120 : 2) :2 = 90г. (капусты)</a:t>
            </a:r>
          </a:p>
          <a:p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(150 + 150 : 2) :2 =112,5г. (огурцы)</a:t>
            </a:r>
          </a:p>
          <a:p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(100 + 100 : 2) :2 = 75г.  (лук)</a:t>
            </a:r>
          </a:p>
          <a:p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(150 + 150 : 2) :2 = 112,5г.  (помидоры)</a:t>
            </a:r>
          </a:p>
          <a:p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(100 + 100 : 2) :2 = 75г.  (морковь)</a:t>
            </a:r>
          </a:p>
          <a:p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(80 + 80 : 2) :2 = 60г.  (зелёный горошек)</a:t>
            </a:r>
          </a:p>
          <a:p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(100 + 100 : 2) :2 = 75г  (масло растительное)</a:t>
            </a:r>
          </a:p>
          <a:p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(100 + 100 : 2) :2 = 75г  (лист салата)</a:t>
            </a:r>
          </a:p>
          <a:p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(100 + 100 : 2) :2 = 75г  (перец сладкий)</a:t>
            </a:r>
          </a:p>
          <a:p>
            <a:pPr eaLnBrk="1" hangingPunct="1"/>
            <a:endParaRPr lang="ru-RU" sz="28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60350"/>
            <a:ext cx="8181975" cy="1368425"/>
          </a:xfrm>
        </p:spPr>
        <p:txBody>
          <a:bodyPr rtlCol="0" anchor="t">
            <a:normAutofit/>
          </a:bodyPr>
          <a:lstStyle/>
          <a:p>
            <a:pPr>
              <a:defRPr/>
            </a:pPr>
            <a:r>
              <a:rPr lang="ru-RU" sz="3200" dirty="0">
                <a:effectLst/>
              </a:rPr>
              <a:t/>
            </a:r>
            <a:br>
              <a:rPr lang="ru-RU" sz="3200" dirty="0">
                <a:effectLst/>
              </a:rPr>
            </a:br>
            <a:endParaRPr lang="ru-RU" sz="3200" b="1" kern="1200" dirty="0" smtClean="0"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7890" name="Прямоугольник 2"/>
          <p:cNvSpPr>
            <a:spLocks noChangeArrowheads="1"/>
          </p:cNvSpPr>
          <p:nvPr/>
        </p:nvSpPr>
        <p:spPr bwMode="auto">
          <a:xfrm>
            <a:off x="571500" y="1714500"/>
            <a:ext cx="235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Каша</a:t>
            </a:r>
            <a:r>
              <a:rPr lang="ru-RU" sz="2000" b="1">
                <a:solidFill>
                  <a:srgbClr val="000000"/>
                </a:solidFill>
              </a:rPr>
              <a:t> </a:t>
            </a:r>
            <a:r>
              <a:rPr lang="ru-RU" sz="2000" b="1"/>
              <a:t>перловая</a:t>
            </a:r>
            <a:endParaRPr lang="ru-RU" sz="2000"/>
          </a:p>
        </p:txBody>
      </p:sp>
      <p:sp>
        <p:nvSpPr>
          <p:cNvPr id="37891" name="Прямоугольник 3"/>
          <p:cNvSpPr>
            <a:spLocks noChangeArrowheads="1"/>
          </p:cNvSpPr>
          <p:nvPr/>
        </p:nvSpPr>
        <p:spPr bwMode="auto">
          <a:xfrm>
            <a:off x="3387725" y="1714500"/>
            <a:ext cx="2368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Гречневая каша</a:t>
            </a:r>
            <a:endParaRPr lang="ru-RU" sz="2000"/>
          </a:p>
        </p:txBody>
      </p:sp>
      <p:sp>
        <p:nvSpPr>
          <p:cNvPr id="37892" name="Прямоугольник 4"/>
          <p:cNvSpPr>
            <a:spLocks noChangeArrowheads="1"/>
          </p:cNvSpPr>
          <p:nvPr/>
        </p:nvSpPr>
        <p:spPr bwMode="auto">
          <a:xfrm>
            <a:off x="6072188" y="1714500"/>
            <a:ext cx="23574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Рисовая каша</a:t>
            </a:r>
            <a:endParaRPr lang="ru-RU" sz="2000"/>
          </a:p>
        </p:txBody>
      </p:sp>
      <p:pic>
        <p:nvPicPr>
          <p:cNvPr id="37893" name="Рисунок 5" descr="http://vegetarian.tomsk.ru/moduls/gallery/full.php?id=4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38900" y="3130550"/>
            <a:ext cx="2498725" cy="195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Рисунок 6" descr="http://vegetarian.tomsk.ru/moduls/gallery/full.php?id=4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79763" y="2770188"/>
            <a:ext cx="2854325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5" name="Рисунок 7" descr="http://vegetarian.tomsk.ru/moduls/gallery/full.php?id=4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0538" y="2543175"/>
            <a:ext cx="2284412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6" name="Прямоугольник 8"/>
          <p:cNvSpPr>
            <a:spLocks noChangeArrowheads="1"/>
          </p:cNvSpPr>
          <p:nvPr/>
        </p:nvSpPr>
        <p:spPr bwMode="auto">
          <a:xfrm>
            <a:off x="2786063" y="4643438"/>
            <a:ext cx="49291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/>
              <a:t>Соотношение крупы и воды</a:t>
            </a:r>
          </a:p>
        </p:txBody>
      </p:sp>
      <p:sp>
        <p:nvSpPr>
          <p:cNvPr id="37897" name="TextBox 10"/>
          <p:cNvSpPr txBox="1">
            <a:spLocks noChangeArrowheads="1"/>
          </p:cNvSpPr>
          <p:nvPr/>
        </p:nvSpPr>
        <p:spPr bwMode="auto">
          <a:xfrm>
            <a:off x="1357313" y="5357813"/>
            <a:ext cx="10715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/>
              <a:t>1</a:t>
            </a:r>
            <a:r>
              <a:rPr lang="en-US" sz="2000"/>
              <a:t>:3</a:t>
            </a:r>
            <a:endParaRPr lang="ru-RU" sz="2000"/>
          </a:p>
        </p:txBody>
      </p:sp>
      <p:sp>
        <p:nvSpPr>
          <p:cNvPr id="37898" name="TextBox 11"/>
          <p:cNvSpPr txBox="1">
            <a:spLocks noChangeArrowheads="1"/>
          </p:cNvSpPr>
          <p:nvPr/>
        </p:nvSpPr>
        <p:spPr bwMode="auto">
          <a:xfrm>
            <a:off x="4102100" y="5399088"/>
            <a:ext cx="19288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1:2,5</a:t>
            </a:r>
            <a:endParaRPr lang="ru-RU" sz="2000"/>
          </a:p>
        </p:txBody>
      </p:sp>
      <p:sp>
        <p:nvSpPr>
          <p:cNvPr id="37899" name="TextBox 13"/>
          <p:cNvSpPr txBox="1">
            <a:spLocks noChangeArrowheads="1"/>
          </p:cNvSpPr>
          <p:nvPr/>
        </p:nvSpPr>
        <p:spPr bwMode="auto">
          <a:xfrm>
            <a:off x="7500938" y="5214938"/>
            <a:ext cx="742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1:3</a:t>
            </a:r>
            <a:endParaRPr lang="ru-RU" sz="2000"/>
          </a:p>
        </p:txBody>
      </p:sp>
      <p:sp>
        <p:nvSpPr>
          <p:cNvPr id="37900" name="Прямоугольник 6"/>
          <p:cNvSpPr>
            <a:spLocks noChangeArrowheads="1"/>
          </p:cNvSpPr>
          <p:nvPr/>
        </p:nvSpPr>
        <p:spPr bwMode="auto">
          <a:xfrm>
            <a:off x="250825" y="-365125"/>
            <a:ext cx="8534400" cy="203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latin typeface="Arial" charset="0"/>
            </a:endParaRPr>
          </a:p>
          <a:p>
            <a:endParaRPr lang="ru-RU" b="1">
              <a:latin typeface="Arial" charset="0"/>
            </a:endParaRPr>
          </a:p>
          <a:p>
            <a:r>
              <a:rPr lang="ru-RU" b="1">
                <a:cs typeface="Times New Roman" pitchFamily="18" charset="0"/>
              </a:rPr>
              <a:t>.</a:t>
            </a:r>
            <a:r>
              <a:rPr lang="ru-RU">
                <a:cs typeface="Times New Roman" pitchFamily="18" charset="0"/>
              </a:rPr>
              <a:t> Определить количество воды и крупы для приготовления пшеничной каши рассыпчатой на 10 порций</a:t>
            </a:r>
          </a:p>
          <a:p>
            <a:r>
              <a:rPr lang="ru-RU">
                <a:cs typeface="Times New Roman" pitchFamily="18" charset="0"/>
              </a:rPr>
              <a:t>Решение: 200г порция – 0,2кг,  0,2кг×10 = 2кг (каши)</a:t>
            </a:r>
          </a:p>
          <a:p>
            <a:r>
              <a:rPr lang="ru-RU">
                <a:cs typeface="Times New Roman" pitchFamily="18" charset="0"/>
              </a:rPr>
              <a:t>Из таблицы рецепта каши пшеничной находим ответ на 1кг каши и умножаем на 2.</a:t>
            </a:r>
          </a:p>
          <a:p>
            <a:r>
              <a:rPr lang="ru-RU">
                <a:cs typeface="Times New Roman" pitchFamily="18" charset="0"/>
              </a:rPr>
              <a:t>Ответ: 660гр крупы пшеничной и 1,60л воды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стака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7900" y="1196975"/>
            <a:ext cx="3384550" cy="251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8" name="Picture 8" descr="i (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4365625"/>
            <a:ext cx="2808287" cy="211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4" descr="воронк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7538" y="4149725"/>
            <a:ext cx="403225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1116013" y="0"/>
            <a:ext cx="6985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Геометрия в формах</a:t>
            </a:r>
          </a:p>
        </p:txBody>
      </p:sp>
      <p:sp>
        <p:nvSpPr>
          <p:cNvPr id="39941" name="Rectangle 19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50825" y="765175"/>
            <a:ext cx="4038600" cy="29527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smtClean="0">
                <a:latin typeface="Times New Roman" pitchFamily="18" charset="0"/>
              </a:rPr>
              <a:t>Столовые приборы (тарелки) тоже имеют свои геометрические формы – круг, квадрат или прямоугольник (сегодня очень модно иметь в доме тарелки квадратной формы в японском стиле). Бокалы (кружки) имеют форму цилиндра, конуса или усеченного конуса. Стаканы для сока по форме это правильные призмы, в основаниях которых находятся шести, восьми угольники.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2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549275"/>
            <a:ext cx="8229600" cy="165893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При заливке пряничных домиков глазурью, используются знания таких понятий, как периметр, площадь боковой поверхности и объем призмы, параллелепипеда, куба. При изготовлении караваев необходимы знания геометрических понятий «симметрия», «конус», «цилиндр».</a:t>
            </a:r>
          </a:p>
        </p:txBody>
      </p:sp>
      <p:pic>
        <p:nvPicPr>
          <p:cNvPr id="40962" name="Рисунок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1275" y="3068638"/>
            <a:ext cx="3857625" cy="306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WordArt 5"/>
          <p:cNvSpPr>
            <a:spLocks noChangeArrowheads="1" noChangeShapeType="1" noTextEdit="1"/>
          </p:cNvSpPr>
          <p:nvPr/>
        </p:nvSpPr>
        <p:spPr bwMode="auto">
          <a:xfrm>
            <a:off x="611188" y="188913"/>
            <a:ext cx="8135937" cy="302418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endParaRPr lang="ru-RU" sz="3600" kern="1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Impact"/>
            </a:endParaRPr>
          </a:p>
        </p:txBody>
      </p:sp>
      <p:pic>
        <p:nvPicPr>
          <p:cNvPr id="41986" name="Рисунок 3" descr="Форма нарезки овощей кружочкам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557338"/>
            <a:ext cx="2663825" cy="229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Рисунок 3" descr="Способ нарезки овощей брусочкам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4888" y="1557338"/>
            <a:ext cx="2520950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8" name="Rectangle 5"/>
          <p:cNvSpPr>
            <a:spLocks noChangeArrowheads="1"/>
          </p:cNvSpPr>
          <p:nvPr/>
        </p:nvSpPr>
        <p:spPr bwMode="auto">
          <a:xfrm rot="10800000" flipV="1">
            <a:off x="219075" y="676275"/>
            <a:ext cx="8535988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182563" algn="ctr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ru-RU" sz="3100">
                <a:latin typeface="Arial" charset="0"/>
              </a:rPr>
              <a:t>		</a:t>
            </a:r>
            <a:r>
              <a:rPr lang="ru-RU" sz="2800" b="1">
                <a:cs typeface="Times New Roman" pitchFamily="18" charset="0"/>
              </a:rPr>
              <a:t>Виды нарезки, имеющие геометрическую форму </a:t>
            </a:r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0" y="4005263"/>
            <a:ext cx="2843213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182563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ru-RU"/>
              <a:t>Вид нарезок овощей кружочками </a:t>
            </a:r>
          </a:p>
          <a:p>
            <a:pPr marL="228600" indent="-182563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ru-RU"/>
              <a:t>Толщина нарезки 2-2,5 см.</a:t>
            </a:r>
          </a:p>
        </p:txBody>
      </p:sp>
      <p:sp>
        <p:nvSpPr>
          <p:cNvPr id="41990" name="Rectangle 5"/>
          <p:cNvSpPr>
            <a:spLocks noChangeArrowheads="1"/>
          </p:cNvSpPr>
          <p:nvPr/>
        </p:nvSpPr>
        <p:spPr bwMode="auto">
          <a:xfrm>
            <a:off x="3059113" y="3905250"/>
            <a:ext cx="252095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182563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ru-RU" b="1" u="sng"/>
              <a:t>Кубики.</a:t>
            </a:r>
            <a:r>
              <a:rPr lang="ru-RU"/>
              <a:t> Овощи вначале нарезают на пластинки, разрезают их на брусочки, а затем режут на кубики. В зависимости от назначения кубики нарезают сечением: крупные: 2-м.,средние: 1-1,5 см., мелкие: 0,3-0,5 см. </a:t>
            </a:r>
          </a:p>
          <a:p>
            <a:pPr marL="228600" indent="-182563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endParaRPr lang="ru-RU" sz="2000"/>
          </a:p>
        </p:txBody>
      </p:sp>
      <p:sp>
        <p:nvSpPr>
          <p:cNvPr id="41991" name="Rectangle 5"/>
          <p:cNvSpPr>
            <a:spLocks noChangeArrowheads="1"/>
          </p:cNvSpPr>
          <p:nvPr/>
        </p:nvSpPr>
        <p:spPr bwMode="auto">
          <a:xfrm>
            <a:off x="5940425" y="3690938"/>
            <a:ext cx="2814638" cy="316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182563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ru-RU" sz="3100">
                <a:latin typeface="Arial" charset="0"/>
              </a:rPr>
              <a:t>	</a:t>
            </a:r>
            <a:r>
              <a:rPr lang="ru-RU" b="1" u="sng"/>
              <a:t>Брусочки</a:t>
            </a:r>
            <a:r>
              <a:rPr lang="ru-RU"/>
              <a:t>. Сырую морковь нарезают на пластины толщиной 0,8-1.0 см. и разрезают на брусочки 2-3 см.</a:t>
            </a:r>
            <a:r>
              <a:rPr lang="ru-RU" b="1"/>
              <a:t>  </a:t>
            </a:r>
            <a:r>
              <a:rPr lang="ru-RU"/>
              <a:t>В основании брусочка лежит геометрическая фигура  прямоугольник.</a:t>
            </a:r>
          </a:p>
          <a:p>
            <a:pPr marL="228600" indent="-182563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endParaRPr lang="ru-RU" sz="2800"/>
          </a:p>
        </p:txBody>
      </p:sp>
      <p:pic>
        <p:nvPicPr>
          <p:cNvPr id="41992" name="Рисунок 4" descr="Вид нарезки овощей кубикам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48038" y="1628775"/>
            <a:ext cx="252095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b="1" smtClean="0">
                <a:latin typeface="Times New Roman" pitchFamily="18" charset="0"/>
                <a:cs typeface="Times New Roman" pitchFamily="18" charset="0"/>
              </a:rPr>
              <a:t>Геометрия в кулинарии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341438"/>
            <a:ext cx="8229600" cy="4754562"/>
          </a:xfrm>
        </p:spPr>
        <p:txBody>
          <a:bodyPr/>
          <a:lstStyle/>
          <a:p>
            <a:pPr>
              <a:defRPr/>
            </a:pPr>
            <a:r>
              <a:rPr lang="ru-RU" sz="24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Какова должна быть высота цилиндрической кастрюли с диаметром дна 25 см, чтобы в ней можно было приготовить 0,85 л фруктового киселя? (Результат округлите до сотых.)</a:t>
            </a:r>
            <a:br>
              <a:rPr lang="ru-RU" sz="24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Решение. 0,85л = 0,85дм</a:t>
            </a:r>
            <a:r>
              <a:rPr lang="ru-RU" sz="2000" baseline="3000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2000" b="1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                25см = 2,5дм, 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= П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000" baseline="30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,  0,85 = 3,14 </a:t>
            </a:r>
            <a:r>
              <a:rPr lang="ru-RU" sz="2000" baseline="3000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0,17дм = 17см</a:t>
            </a:r>
          </a:p>
          <a:p>
            <a:pPr>
              <a:defRPr/>
            </a:pP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Ответ: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,  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= 17см</a:t>
            </a:r>
            <a:endParaRPr lang="ru-RU" sz="2000" b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ru-RU" b="1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755650" y="4071938"/>
            <a:ext cx="2447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>
                <a:latin typeface="Arial" charset="0"/>
              </a:rPr>
              <a:t> </a:t>
            </a:r>
          </a:p>
        </p:txBody>
      </p:sp>
      <p:pic>
        <p:nvPicPr>
          <p:cNvPr id="4301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3860800"/>
            <a:ext cx="2663825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9338" y="3860800"/>
            <a:ext cx="4005262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333375"/>
            <a:ext cx="8229600" cy="4495800"/>
          </a:xfrm>
        </p:spPr>
        <p:txBody>
          <a:bodyPr/>
          <a:lstStyle/>
          <a:p>
            <a:pPr>
              <a:defRPr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Задача.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Необходимо разлить 1 л фруктового сока в конические бокалы высотой 7 см и диаметром основания 6 см. Сколько бокалов потребуется? </a:t>
            </a:r>
          </a:p>
          <a:p>
            <a:pPr>
              <a:defRPr/>
            </a:pP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Решение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. 1л = 1дм</a:t>
            </a:r>
            <a:r>
              <a:rPr lang="ru-RU" sz="2400" baseline="3000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= 1000см</a:t>
            </a:r>
            <a:r>
              <a:rPr lang="ru-RU" sz="2400" baseline="3000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400" baseline="30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400" baseline="-2500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= 3,14 3</a:t>
            </a:r>
            <a:r>
              <a:rPr lang="ru-RU" sz="2400" baseline="30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7 = 197,82см</a:t>
            </a:r>
            <a:r>
              <a:rPr lang="ru-RU" sz="2400" baseline="3000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defRPr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1000: 197,82 = 5б</a:t>
            </a:r>
          </a:p>
          <a:p>
            <a:pPr>
              <a:defRPr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Ответ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: 5 бокалов </a:t>
            </a:r>
          </a:p>
          <a:p>
            <a:pPr eaLnBrk="1" hangingPunct="1">
              <a:defRPr/>
            </a:pPr>
            <a:endParaRPr lang="ru-RU" sz="2400" b="1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4403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3938" y="2838450"/>
            <a:ext cx="5243512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6" name="Рисунок 1" descr="http://lenagold.ru/fon/clipart/m/morog/morog3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64213" y="3789363"/>
            <a:ext cx="16160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	</a:t>
            </a:r>
            <a:r>
              <a:rPr lang="ru-RU" b="1" smtClean="0">
                <a:latin typeface="Times New Roman" pitchFamily="18" charset="0"/>
              </a:rPr>
              <a:t>Задача</a:t>
            </a:r>
          </a:p>
        </p:txBody>
      </p:sp>
      <p:sp>
        <p:nvSpPr>
          <p:cNvPr id="5" name="Объект 4"/>
          <p:cNvSpPr>
            <a:spLocks noGrp="1" noRot="1" noChangeAspect="1" noMove="1" noResize="1" noEditPoints="1" noAdjustHandles="1" noChangeArrowheads="1" noChangeShapeType="1" noTextEdit="1"/>
          </p:cNvSpPr>
          <p:nvPr>
            <p:ph sz="half" idx="4294967295"/>
          </p:nvPr>
        </p:nvSpPr>
        <p:spPr>
          <a:xfrm>
            <a:off x="0" y="1916113"/>
            <a:ext cx="9144000" cy="3951287"/>
          </a:xfrm>
          <a:blipFill rotWithShape="1">
            <a:blip r:embed="rId4"/>
            <a:stretch>
              <a:fillRect l="-200" t="-462"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</a:rPr>
              <a:t> </a:t>
            </a:r>
          </a:p>
        </p:txBody>
      </p:sp>
      <p:pic>
        <p:nvPicPr>
          <p:cNvPr id="2069" name="Объект 7" descr="http://lenagold.ru/fon/clipart/m/morog/morog37.jpg"/>
          <p:cNvPicPr>
            <a:picLocks noGrp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6907213" y="2928938"/>
            <a:ext cx="2159000" cy="2286000"/>
          </a:xfrm>
        </p:spPr>
      </p:pic>
      <p:pic>
        <p:nvPicPr>
          <p:cNvPr id="2070" name="Рисунок 9" descr="http://lenagold.ru/fon/clipart/m/morog/morog3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188913"/>
            <a:ext cx="1614488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65" name="Object 17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065" name="Формула" r:id="rId5" imgW="114120" imgH="215640" progId="Equation.3">
              <p:embed/>
            </p:oleObj>
          </a:graphicData>
        </a:graphic>
      </p:graphicFrame>
      <p:pic>
        <p:nvPicPr>
          <p:cNvPr id="2071" name="Рисунок 15" descr="http://lenagold.ru/fon/clipart/m/morog/morog3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80288" y="115888"/>
            <a:ext cx="16160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2" name="Рисунок 17" descr="http://lenagold.ru/fon/clipart/m/morog/morog3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4681538"/>
            <a:ext cx="16160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33375"/>
            <a:ext cx="8362950" cy="129540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smtClean="0">
                <a:effectLst/>
                <a:latin typeface="Times New Roman" pitchFamily="18" charset="0"/>
                <a:cs typeface="Times New Roman" pitchFamily="18" charset="0"/>
              </a:rPr>
              <a:t>3.2.Математика в задачах по технологии </a:t>
            </a:r>
            <a:br>
              <a:rPr lang="ru-RU" sz="2800" b="1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effectLst/>
                <a:latin typeface="Times New Roman" pitchFamily="18" charset="0"/>
                <a:cs typeface="Times New Roman" pitchFamily="18" charset="0"/>
              </a:rPr>
              <a:t>приготовления  мучных кондитерских изделий.  </a:t>
            </a:r>
            <a:r>
              <a:rPr lang="ru-RU" b="1" smtClean="0">
                <a:effectLst/>
                <a:latin typeface="Times New Roman" pitchFamily="18" charset="0"/>
              </a:rPr>
              <a:t/>
            </a:r>
            <a:br>
              <a:rPr lang="ru-RU" b="1" smtClean="0">
                <a:effectLst/>
                <a:latin typeface="Times New Roman" pitchFamily="18" charset="0"/>
              </a:rPr>
            </a:br>
            <a:endParaRPr lang="ru-RU" b="1" smtClean="0">
              <a:latin typeface="Times New Roman" pitchFamily="18" charset="0"/>
            </a:endParaRPr>
          </a:p>
        </p:txBody>
      </p:sp>
      <p:sp>
        <p:nvSpPr>
          <p:cNvPr id="471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00213"/>
            <a:ext cx="8229600" cy="4395787"/>
          </a:xfrm>
        </p:spPr>
        <p:txBody>
          <a:bodyPr/>
          <a:lstStyle/>
          <a:p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Задача. 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Определить потери в массе в кг и упёк в % к массе теста, при выпечке 80шт. булочек массой по 50 гр.</a:t>
            </a:r>
          </a:p>
          <a:p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Решение: Находим массу выпеченных булочек </a:t>
            </a:r>
          </a:p>
          <a:p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50гр × 80 = 4000гр = 4 кг</a:t>
            </a:r>
          </a:p>
          <a:p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По сборнику рецептур на 100 булочек идёт  5,8 кг теста. На одну булочку нужно</a:t>
            </a:r>
          </a:p>
          <a:p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5,8 кг: 100 = 0,058кг, для 80 булочек находим 80×0,058 = 4,64кг теста.</a:t>
            </a:r>
          </a:p>
          <a:p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4,64кг – 4кг = 0,64 кг(потери при выпечки), находим процент упёка, составим отношение: </a:t>
            </a:r>
          </a:p>
          <a:p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4,64-100%,  ,64- х%  тогда х = , % упёка составил 13,8%</a:t>
            </a:r>
          </a:p>
          <a:p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Ответ: m</a:t>
            </a:r>
            <a:r>
              <a:rPr lang="ru-RU" sz="2000" baseline="-25000" smtClean="0">
                <a:latin typeface="Times New Roman" pitchFamily="18" charset="0"/>
                <a:cs typeface="Times New Roman" pitchFamily="18" charset="0"/>
              </a:rPr>
              <a:t>УП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= 0,64кг, % упёка= 13,8%. 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850" y="333375"/>
            <a:ext cx="7905750" cy="3311525"/>
          </a:xfrm>
        </p:spPr>
        <p:txBody>
          <a:bodyPr/>
          <a:lstStyle/>
          <a:p>
            <a:pPr algn="l">
              <a:defRPr/>
            </a:pPr>
            <a:r>
              <a:rPr lang="ru-RU" sz="2400" b="1" smtClean="0">
                <a:effectLst/>
                <a:latin typeface="Times New Roman" pitchFamily="18" charset="0"/>
                <a:cs typeface="Times New Roman" pitchFamily="18" charset="0"/>
              </a:rPr>
              <a:t>Задача</a:t>
            </a:r>
            <a:r>
              <a:rPr lang="ru-RU" sz="1800" b="1" smtClean="0"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smtClean="0">
                <a:effectLst/>
                <a:latin typeface="Times New Roman" pitchFamily="18" charset="0"/>
                <a:cs typeface="Times New Roman" pitchFamily="18" charset="0"/>
              </a:rPr>
              <a:t>Определите упек и припек при выпечке 30 штук пончиков.</a:t>
            </a:r>
            <a:br>
              <a:rPr lang="ru-RU" sz="200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smtClean="0">
                <a:effectLst/>
                <a:latin typeface="Times New Roman" pitchFamily="18" charset="0"/>
                <a:cs typeface="Times New Roman" pitchFamily="18" charset="0"/>
              </a:rPr>
              <a:t>Решение: </a:t>
            </a:r>
            <a:r>
              <a:rPr lang="ru-RU" sz="2000" smtClean="0">
                <a:effectLst/>
                <a:latin typeface="Times New Roman" pitchFamily="18" charset="0"/>
                <a:cs typeface="Times New Roman" pitchFamily="18" charset="0"/>
              </a:rPr>
              <a:t>Масса одного пончика равна 60г; масса 30 штук пончиков равна  60г×30 = 1800г. </a:t>
            </a:r>
            <a:br>
              <a:rPr lang="ru-RU" sz="200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smtClean="0">
                <a:effectLst/>
                <a:latin typeface="Times New Roman" pitchFamily="18" charset="0"/>
                <a:cs typeface="Times New Roman" pitchFamily="18" charset="0"/>
              </a:rPr>
              <a:t>Масса теста 30 пончиков равна 1500г.</a:t>
            </a:r>
            <a:br>
              <a:rPr lang="ru-RU" sz="200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smtClean="0">
                <a:effectLst/>
                <a:latin typeface="Times New Roman" pitchFamily="18" charset="0"/>
                <a:cs typeface="Times New Roman" pitchFamily="18" charset="0"/>
              </a:rPr>
              <a:t>Определяем сколько нужно муки на 30 штук пончиков по рецепту: </a:t>
            </a:r>
            <a:br>
              <a:rPr lang="ru-RU" sz="200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smtClean="0">
                <a:effectLst/>
                <a:latin typeface="Times New Roman" pitchFamily="18" charset="0"/>
                <a:cs typeface="Times New Roman" pitchFamily="18" charset="0"/>
              </a:rPr>
              <a:t>1500×641 = 962г </a:t>
            </a:r>
            <a:br>
              <a:rPr lang="ru-RU" sz="200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smtClean="0">
                <a:effectLst/>
                <a:latin typeface="Times New Roman" pitchFamily="18" charset="0"/>
                <a:cs typeface="Times New Roman" pitchFamily="18" charset="0"/>
              </a:rPr>
              <a:t> Определяем упёк пончиков, %: </a:t>
            </a:r>
            <a:br>
              <a:rPr lang="ru-RU" sz="200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smtClean="0">
                <a:effectLst/>
                <a:latin typeface="Times New Roman" pitchFamily="18" charset="0"/>
                <a:cs typeface="Times New Roman" pitchFamily="18" charset="0"/>
              </a:rPr>
              <a:t>( (1800 -_1500) : 1800 ) × 30 = 4,9%. Определяем припёк изделия, %</a:t>
            </a:r>
            <a:br>
              <a:rPr lang="ru-RU" sz="200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smtClean="0">
                <a:effectLst/>
                <a:latin typeface="Times New Roman" pitchFamily="18" charset="0"/>
                <a:cs typeface="Times New Roman" pitchFamily="18" charset="0"/>
              </a:rPr>
              <a:t>( ( 1800 – 962) : 962 ) × 30 = 26,2 %.</a:t>
            </a:r>
            <a:br>
              <a:rPr lang="ru-RU" sz="200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smtClean="0">
                <a:effectLst/>
                <a:latin typeface="Times New Roman" pitchFamily="18" charset="0"/>
                <a:cs typeface="Times New Roman" pitchFamily="18" charset="0"/>
              </a:rPr>
              <a:t>Ответ:</a:t>
            </a:r>
            <a:r>
              <a:rPr lang="ru-RU" sz="2000" smtClean="0">
                <a:effectLst/>
                <a:latin typeface="Times New Roman" pitchFamily="18" charset="0"/>
                <a:cs typeface="Times New Roman" pitchFamily="18" charset="0"/>
              </a:rPr>
              <a:t> при выпечке 30 штук пончиков упек составил 4,9%, припек – 26,2%.</a:t>
            </a:r>
            <a:br>
              <a:rPr lang="ru-RU" sz="200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3575" y="3429000"/>
            <a:ext cx="5400675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0" name="Object 26"/>
          <p:cNvGraphicFramePr>
            <a:graphicFrameLocks noChangeAspect="1"/>
          </p:cNvGraphicFramePr>
          <p:nvPr/>
        </p:nvGraphicFramePr>
        <p:xfrm>
          <a:off x="0" y="457200"/>
          <a:ext cx="1044575" cy="396875"/>
        </p:xfrm>
        <a:graphic>
          <a:graphicData uri="http://schemas.openxmlformats.org/presentationml/2006/ole">
            <p:oleObj spid="_x0000_s1050" name="Формула" r:id="rId3" imgW="1040948" imgH="393529" progId="Equation.3">
              <p:embed/>
            </p:oleObj>
          </a:graphicData>
        </a:graphic>
      </p:graphicFrame>
      <p:pic>
        <p:nvPicPr>
          <p:cNvPr id="1051" name="Рисунок 4" descr="Картинки по запросу СКАЧАТЬ БЕСПЛАТНО КАРТИНКИ С ИЗОБРАЖЕНИЕМ ТОРТОВ ПИРОГОВ БУЛОЧЕК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32363" y="4076700"/>
            <a:ext cx="3186112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2" name="Прямоугольник 1"/>
          <p:cNvSpPr>
            <a:spLocks noChangeArrowheads="1"/>
          </p:cNvSpPr>
          <p:nvPr/>
        </p:nvSpPr>
        <p:spPr bwMode="auto">
          <a:xfrm>
            <a:off x="611188" y="333375"/>
            <a:ext cx="7848600" cy="429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cs typeface="Times New Roman" pitchFamily="18" charset="0"/>
              </a:rPr>
              <a:t>Задача.</a:t>
            </a:r>
            <a:r>
              <a:rPr lang="ru-RU" sz="2000" b="1">
                <a:cs typeface="Times New Roman" pitchFamily="18" charset="0"/>
              </a:rPr>
              <a:t> </a:t>
            </a:r>
            <a:r>
              <a:rPr lang="ru-RU" sz="2000">
                <a:cs typeface="Times New Roman" pitchFamily="18" charset="0"/>
              </a:rPr>
              <a:t>В столовой имеется 30 г сухих  дрожжей. Сколько пирожков  с повидлом можно приготовить при наличии данного количества дрожжей?</a:t>
            </a:r>
          </a:p>
          <a:p>
            <a:r>
              <a:rPr lang="ru-RU" sz="2400" b="1">
                <a:cs typeface="Times New Roman" pitchFamily="18" charset="0"/>
              </a:rPr>
              <a:t>Решение:</a:t>
            </a:r>
            <a:r>
              <a:rPr lang="ru-RU" sz="2000" b="1">
                <a:cs typeface="Times New Roman" pitchFamily="18" charset="0"/>
              </a:rPr>
              <a:t> </a:t>
            </a:r>
            <a:r>
              <a:rPr lang="ru-RU" sz="2000">
                <a:cs typeface="Times New Roman" pitchFamily="18" charset="0"/>
              </a:rPr>
              <a:t>1</a:t>
            </a:r>
            <a:r>
              <a:rPr lang="ru-RU" sz="2000" b="1">
                <a:cs typeface="Times New Roman" pitchFamily="18" charset="0"/>
              </a:rPr>
              <a:t>. </a:t>
            </a:r>
            <a:r>
              <a:rPr lang="ru-RU" sz="2000">
                <a:cs typeface="Times New Roman" pitchFamily="18" charset="0"/>
              </a:rPr>
              <a:t>Находим,  по рецептуре, что для одного пирожка выходом 130г нужно 156г теста. </a:t>
            </a:r>
          </a:p>
          <a:p>
            <a:r>
              <a:rPr lang="ru-RU" sz="2000">
                <a:cs typeface="Times New Roman" pitchFamily="18" charset="0"/>
              </a:rPr>
              <a:t>Вычисляем сколько граммов дрожжей нужно на 1 пирожок.</a:t>
            </a:r>
          </a:p>
          <a:p>
            <a:r>
              <a:rPr lang="ru-RU" sz="2000">
                <a:cs typeface="Times New Roman" pitchFamily="18" charset="0"/>
              </a:rPr>
              <a:t>По рецепту для 1000г теста необходимо 10г дрожжей, следовательно,  для156г теста: </a:t>
            </a:r>
          </a:p>
          <a:p>
            <a:r>
              <a:rPr lang="ru-RU" sz="2000">
                <a:cs typeface="Times New Roman" pitchFamily="18" charset="0"/>
              </a:rPr>
              <a:t>(156×10) : 1000 = 1,56г </a:t>
            </a:r>
          </a:p>
          <a:p>
            <a:r>
              <a:rPr lang="ru-RU" sz="2000">
                <a:cs typeface="Times New Roman" pitchFamily="18" charset="0"/>
              </a:rPr>
              <a:t>Определяем количество пирожков, которое можно получить при наличии 30г дрожжей.  30 :1,56 = 19п</a:t>
            </a:r>
          </a:p>
          <a:p>
            <a:r>
              <a:rPr lang="ru-RU" sz="2400" b="1">
                <a:cs typeface="Times New Roman" pitchFamily="18" charset="0"/>
              </a:rPr>
              <a:t>Ответ:</a:t>
            </a:r>
            <a:r>
              <a:rPr lang="ru-RU" sz="2000">
                <a:cs typeface="Times New Roman" pitchFamily="18" charset="0"/>
              </a:rPr>
              <a:t> 19 пирожков с повидлом можно приготовить при наличии в столовой  30г сухих дрожжей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823913"/>
          </a:xfrm>
        </p:spPr>
        <p:txBody>
          <a:bodyPr/>
          <a:lstStyle/>
          <a:p>
            <a:r>
              <a:rPr lang="ru-RU" sz="3200" b="1" smtClean="0">
                <a:effectLst/>
                <a:latin typeface="Times New Roman" pitchFamily="18" charset="0"/>
              </a:rPr>
              <a:t>Математика в решении  задач по кулинарии</a:t>
            </a:r>
          </a:p>
        </p:txBody>
      </p:sp>
      <p:graphicFrame>
        <p:nvGraphicFramePr>
          <p:cNvPr id="66603" name="Group 43"/>
          <p:cNvGraphicFramePr>
            <a:graphicFrameLocks noGrp="1"/>
          </p:cNvGraphicFramePr>
          <p:nvPr>
            <p:ph idx="1"/>
          </p:nvPr>
        </p:nvGraphicFramePr>
        <p:xfrm>
          <a:off x="468313" y="1268413"/>
          <a:ext cx="8207375" cy="1663700"/>
        </p:xfrm>
        <a:graphic>
          <a:graphicData uri="http://schemas.openxmlformats.org/drawingml/2006/table">
            <a:tbl>
              <a:tblPr/>
              <a:tblGrid>
                <a:gridCol w="2052637"/>
                <a:gridCol w="2051050"/>
                <a:gridCol w="2052638"/>
                <a:gridCol w="2051050"/>
              </a:tblGrid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 ЯИЦ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200Г МУКИ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150г сахара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80г масла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 ЯЙЦО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40г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30г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16г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4ЯЙЦА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160г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120г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64г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15724" name="Picture 12" descr="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80163" y="3716338"/>
            <a:ext cx="2763837" cy="2362200"/>
          </a:xfrm>
          <a:prstGeom prst="rect">
            <a:avLst/>
          </a:prstGeom>
          <a:noFill/>
          <a:ln w="38100">
            <a:pattFill prst="pct5">
              <a:fgClr>
                <a:schemeClr val="accent1"/>
              </a:fgClr>
              <a:bgClr>
                <a:schemeClr val="bg2"/>
              </a:bgClr>
            </a:pattFill>
            <a:miter lim="800000"/>
            <a:headEnd/>
            <a:tailEnd/>
          </a:ln>
        </p:spPr>
      </p:pic>
      <p:sp>
        <p:nvSpPr>
          <p:cNvPr id="51225" name="Rectangle 30"/>
          <p:cNvSpPr>
            <a:spLocks noChangeArrowheads="1"/>
          </p:cNvSpPr>
          <p:nvPr/>
        </p:nvSpPr>
        <p:spPr bwMode="auto">
          <a:xfrm>
            <a:off x="250825" y="3068638"/>
            <a:ext cx="59055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zh-CN" sz="2400" b="1"/>
              <a:t>Задача. </a:t>
            </a:r>
            <a:r>
              <a:rPr lang="ru-RU" altLang="zh-CN" sz="2000"/>
              <a:t>Например, для рулета из 5 яиц надо 200г муки, 150г сахара и 80г масла. А сколько продуктов надо для рулета  из 4  яиц?  </a:t>
            </a:r>
          </a:p>
          <a:p>
            <a:r>
              <a:rPr lang="ru-RU" altLang="zh-CN" sz="2000"/>
              <a:t>	 Мы видим из таблицы, сколько нужно ингредиентов для рулета из 5 яиц. Сначала мы вычислили, сколько ингредиентов нужно для рулета  из одного яйца, разделили все ингредиенты на пять. После этого мы умножаем все ингредиенты на четыре и получаем количество граммов ингредиентов для приготовления пирога из четырёх яиц.</a:t>
            </a:r>
            <a:endParaRPr lang="ru-RU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5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Прямоугольник 2"/>
          <p:cNvSpPr>
            <a:spLocks noChangeArrowheads="1"/>
          </p:cNvSpPr>
          <p:nvPr/>
        </p:nvSpPr>
        <p:spPr bwMode="auto">
          <a:xfrm>
            <a:off x="3924300" y="692150"/>
            <a:ext cx="4824413" cy="530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Arial" charset="0"/>
              </a:rPr>
              <a:t> </a:t>
            </a:r>
          </a:p>
          <a:p>
            <a:r>
              <a:rPr lang="ru-RU" sz="3600" b="1">
                <a:cs typeface="Times New Roman" pitchFamily="18" charset="0"/>
              </a:rPr>
              <a:t>Задача. </a:t>
            </a:r>
            <a:r>
              <a:rPr lang="ru-RU" sz="2000">
                <a:cs typeface="Times New Roman" pitchFamily="18" charset="0"/>
              </a:rPr>
              <a:t>Определите упек и припек при выпечке 30 штук ватрушек.</a:t>
            </a:r>
          </a:p>
          <a:p>
            <a:r>
              <a:rPr lang="ru-RU" sz="2400" b="1">
                <a:cs typeface="Times New Roman" pitchFamily="18" charset="0"/>
              </a:rPr>
              <a:t>Решение:</a:t>
            </a:r>
            <a:r>
              <a:rPr lang="ru-RU" sz="2000" b="1">
                <a:cs typeface="Times New Roman" pitchFamily="18" charset="0"/>
              </a:rPr>
              <a:t> </a:t>
            </a:r>
            <a:r>
              <a:rPr lang="ru-RU" sz="2000">
                <a:cs typeface="Times New Roman" pitchFamily="18" charset="0"/>
              </a:rPr>
              <a:t>Масса одной ватрушки равна 60г; масса 30 штук ватрушек равна  60г×30 = 1800г. </a:t>
            </a:r>
          </a:p>
          <a:p>
            <a:r>
              <a:rPr lang="ru-RU" sz="2000">
                <a:cs typeface="Times New Roman" pitchFamily="18" charset="0"/>
              </a:rPr>
              <a:t>Масса теста 30 ватрушек равна 1500г.</a:t>
            </a:r>
          </a:p>
          <a:p>
            <a:r>
              <a:rPr lang="ru-RU" sz="2000">
                <a:cs typeface="Times New Roman" pitchFamily="18" charset="0"/>
              </a:rPr>
              <a:t>Определяем сколько нужно муки на 30 штук ватрушек по рецепту: 1500×641 = 962г </a:t>
            </a:r>
          </a:p>
          <a:p>
            <a:r>
              <a:rPr lang="ru-RU" sz="2000">
                <a:cs typeface="Times New Roman" pitchFamily="18" charset="0"/>
              </a:rPr>
              <a:t> Определяем упёк ватрушек, %: </a:t>
            </a:r>
          </a:p>
          <a:p>
            <a:r>
              <a:rPr lang="ru-RU" sz="2000">
                <a:cs typeface="Times New Roman" pitchFamily="18" charset="0"/>
              </a:rPr>
              <a:t>( (1800 -_1500) : 1800 ) × 30 = 4,9%. Определяем припёк изделия, %</a:t>
            </a:r>
          </a:p>
          <a:p>
            <a:r>
              <a:rPr lang="ru-RU" sz="2000">
                <a:cs typeface="Times New Roman" pitchFamily="18" charset="0"/>
              </a:rPr>
              <a:t>( ( 1800 – 962) : 962 ) × 30 = 26,2 %.</a:t>
            </a:r>
          </a:p>
          <a:p>
            <a:r>
              <a:rPr lang="ru-RU" sz="2000">
                <a:cs typeface="Times New Roman" pitchFamily="18" charset="0"/>
              </a:rPr>
              <a:t> </a:t>
            </a:r>
            <a:r>
              <a:rPr lang="ru-RU" sz="2400" b="1">
                <a:cs typeface="Times New Roman" pitchFamily="18" charset="0"/>
              </a:rPr>
              <a:t>Ответ:</a:t>
            </a:r>
            <a:r>
              <a:rPr lang="ru-RU" sz="2000">
                <a:cs typeface="Times New Roman" pitchFamily="18" charset="0"/>
              </a:rPr>
              <a:t> при выпечке 30 штук ватрушек упек составил 4,9%, припек – 26,2%.</a:t>
            </a:r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205038"/>
            <a:ext cx="3687763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5825" y="3357563"/>
            <a:ext cx="1481138" cy="288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0" name="Picture 7" descr="i (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5429250"/>
            <a:ext cx="21526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ctrTitle" sz="quarter"/>
          </p:nvPr>
        </p:nvSpPr>
        <p:spPr>
          <a:xfrm>
            <a:off x="503238" y="250825"/>
            <a:ext cx="8137525" cy="1809750"/>
          </a:xfrm>
        </p:spPr>
        <p:txBody>
          <a:bodyPr/>
          <a:lstStyle/>
          <a:p>
            <a:pPr>
              <a:defRPr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3.3.Математика в задачах по технологии приготовления пищи.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sz="quarter" idx="1"/>
          </p:nvPr>
        </p:nvSpPr>
        <p:spPr>
          <a:xfrm>
            <a:off x="900113" y="2060575"/>
            <a:ext cx="7077075" cy="3121025"/>
          </a:xfrm>
        </p:spPr>
        <p:txBody>
          <a:bodyPr/>
          <a:lstStyle/>
          <a:p>
            <a:pPr>
              <a:defRPr/>
            </a:pPr>
            <a:r>
              <a:rPr lang="ru-RU" sz="2000" b="1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mtClean="0">
                <a:effectLst/>
                <a:latin typeface="Times New Roman" pitchFamily="18" charset="0"/>
                <a:cs typeface="Times New Roman" pitchFamily="18" charset="0"/>
              </a:rPr>
              <a:t>Пример</a:t>
            </a:r>
            <a:r>
              <a:rPr lang="ru-RU" sz="1800" smtClean="0">
                <a:effectLst/>
                <a:latin typeface="Times New Roman" pitchFamily="18" charset="0"/>
                <a:cs typeface="Times New Roman" pitchFamily="18" charset="0"/>
              </a:rPr>
              <a:t>. Для приготовления картофельного пюре  выделили 160 кг неочищенного картофеля. Определить массу отходов при механической обработке картофеля, если норма отходов составляет 30% от массы брутто.</a:t>
            </a:r>
          </a:p>
          <a:p>
            <a:pPr>
              <a:defRPr/>
            </a:pPr>
            <a:r>
              <a:rPr lang="ru-RU" sz="2400" b="1" smtClean="0">
                <a:effectLst/>
                <a:latin typeface="Times New Roman" pitchFamily="18" charset="0"/>
                <a:cs typeface="Times New Roman" pitchFamily="18" charset="0"/>
              </a:rPr>
              <a:t>Рассуждение.</a:t>
            </a:r>
            <a:r>
              <a:rPr lang="ru-RU" sz="1800" smtClean="0">
                <a:effectLst/>
                <a:latin typeface="Times New Roman" pitchFamily="18" charset="0"/>
                <a:cs typeface="Times New Roman" pitchFamily="18" charset="0"/>
              </a:rPr>
              <a:t>  Масса брутто картофеля равна 180 кг, что составляет 100%. Масса отходов составляет 30%</a:t>
            </a:r>
          </a:p>
          <a:p>
            <a:pPr>
              <a:defRPr/>
            </a:pPr>
            <a:r>
              <a:rPr lang="ru-RU" sz="2400" b="1" smtClean="0">
                <a:effectLst/>
                <a:latin typeface="Times New Roman" pitchFamily="18" charset="0"/>
                <a:cs typeface="Times New Roman" pitchFamily="18" charset="0"/>
              </a:rPr>
              <a:t>Решение.</a:t>
            </a:r>
            <a:endParaRPr lang="ru-RU" sz="240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800" smtClean="0">
                <a:effectLst/>
                <a:latin typeface="Times New Roman" pitchFamily="18" charset="0"/>
                <a:cs typeface="Times New Roman" pitchFamily="18" charset="0"/>
              </a:rPr>
              <a:t>Определяем, сколько килограммов содержит 1 %. </a:t>
            </a:r>
          </a:p>
          <a:p>
            <a:pPr>
              <a:defRPr/>
            </a:pPr>
            <a:r>
              <a:rPr lang="ru-RU" sz="1800" smtClean="0">
                <a:effectLst/>
                <a:latin typeface="Times New Roman" pitchFamily="18" charset="0"/>
                <a:cs typeface="Times New Roman" pitchFamily="18" charset="0"/>
              </a:rPr>
              <a:t>Для этого: 180 кг : 100 = 1,8 кг.</a:t>
            </a:r>
          </a:p>
          <a:p>
            <a:pPr>
              <a:defRPr/>
            </a:pPr>
            <a:r>
              <a:rPr lang="ru-RU" sz="1800" smtClean="0">
                <a:effectLst/>
                <a:latin typeface="Times New Roman" pitchFamily="18" charset="0"/>
                <a:cs typeface="Times New Roman" pitchFamily="18" charset="0"/>
              </a:rPr>
              <a:t>Вычисляем, сколько килограммов содержит 30 %.</a:t>
            </a:r>
          </a:p>
          <a:p>
            <a:pPr>
              <a:defRPr/>
            </a:pPr>
            <a:r>
              <a:rPr lang="ru-RU" sz="1800" smtClean="0">
                <a:effectLst/>
                <a:latin typeface="Times New Roman" pitchFamily="18" charset="0"/>
                <a:cs typeface="Times New Roman" pitchFamily="18" charset="0"/>
              </a:rPr>
              <a:t>Для этого: 1,8 ×30 = 54кг</a:t>
            </a:r>
          </a:p>
          <a:p>
            <a:pPr>
              <a:defRPr/>
            </a:pPr>
            <a:r>
              <a:rPr lang="ru-RU" sz="1800" smtClean="0">
                <a:effectLst/>
                <a:latin typeface="Times New Roman" pitchFamily="18" charset="0"/>
                <a:cs typeface="Times New Roman" pitchFamily="18" charset="0"/>
              </a:rPr>
              <a:t>Ответ: масса отходов равна 54 кг. </a:t>
            </a:r>
          </a:p>
          <a:p>
            <a:pPr>
              <a:defRPr/>
            </a:pPr>
            <a:endParaRPr lang="ru-RU" sz="18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900113" y="333375"/>
            <a:ext cx="3008312" cy="563563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	Задача</a:t>
            </a:r>
            <a:endParaRPr lang="ru-RU" dirty="0"/>
          </a:p>
        </p:txBody>
      </p:sp>
      <p:sp>
        <p:nvSpPr>
          <p:cNvPr id="54274" name="Текст 4"/>
          <p:cNvSpPr>
            <a:spLocks noGrp="1"/>
          </p:cNvSpPr>
          <p:nvPr>
            <p:ph type="body" sz="half" idx="4294967295"/>
          </p:nvPr>
        </p:nvSpPr>
        <p:spPr>
          <a:xfrm>
            <a:off x="0" y="1557338"/>
            <a:ext cx="5113338" cy="3744912"/>
          </a:xfrm>
        </p:spPr>
        <p:txBody>
          <a:bodyPr/>
          <a:lstStyle/>
          <a:p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Сколько кг майонеза потребуется для запекания 50 порций рыбы?</a:t>
            </a:r>
          </a:p>
          <a:p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Решение:</a:t>
            </a: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По рецепту майонеза  на 1 порцию идёт 40 г.</a:t>
            </a:r>
          </a:p>
          <a:p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Определим количество майонеза на 50 порций:</a:t>
            </a:r>
          </a:p>
          <a:p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40 х 50 = 2000 г  = 2кг </a:t>
            </a:r>
          </a:p>
          <a:p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Ответ: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Для приготовления 50 порций рыбной запеканки потребуется 2кг майонеза</a:t>
            </a:r>
            <a:r>
              <a:rPr lang="ru-RU" sz="2000" smtClean="0"/>
              <a:t>.</a:t>
            </a:r>
          </a:p>
          <a:p>
            <a:endParaRPr lang="ru-RU" sz="2000" smtClean="0"/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9338" y="1628775"/>
            <a:ext cx="4284662" cy="264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4525" y="4724400"/>
            <a:ext cx="252095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-323850" y="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ru-RU" b="1" smtClean="0">
                <a:latin typeface="Times New Roman" pitchFamily="18" charset="0"/>
              </a:rPr>
              <a:t>Задача</a:t>
            </a:r>
          </a:p>
        </p:txBody>
      </p:sp>
      <p:sp>
        <p:nvSpPr>
          <p:cNvPr id="55298" name="Объект 6"/>
          <p:cNvSpPr>
            <a:spLocks noGrp="1"/>
          </p:cNvSpPr>
          <p:nvPr>
            <p:ph sz="half" idx="4294967295"/>
          </p:nvPr>
        </p:nvSpPr>
        <p:spPr>
          <a:xfrm>
            <a:off x="4827588" y="620713"/>
            <a:ext cx="4316412" cy="4495800"/>
          </a:xfrm>
        </p:spPr>
        <p:txBody>
          <a:bodyPr/>
          <a:lstStyle/>
          <a:p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Повару необходимо приготовить 20 порций фрикаделек по 80г каждая.</a:t>
            </a:r>
          </a:p>
          <a:p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Сколько необходимо взять сырого мяса, если известно, что мясо при варке теряет 32%  массы. </a:t>
            </a:r>
          </a:p>
          <a:p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Решение. </a:t>
            </a:r>
          </a:p>
          <a:p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20 80 = 1600г = 1,6кг </a:t>
            </a:r>
          </a:p>
          <a:p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Из условия задачи следует, что при варке сохранится 100% - 32% = 68% массы.   </a:t>
            </a:r>
          </a:p>
          <a:p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По правилу пропорции: х кг соответствует    100%</a:t>
            </a:r>
          </a:p>
          <a:p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 1,6 кг соответствует 68% ,</a:t>
            </a:r>
          </a:p>
          <a:p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тогда находим  х =     </a:t>
            </a:r>
          </a:p>
          <a:p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Ответ: 2,4 сырого мяса. </a:t>
            </a:r>
          </a:p>
          <a:p>
            <a:endParaRPr lang="ru-RU" sz="20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529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196975"/>
            <a:ext cx="3311525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3860800"/>
            <a:ext cx="3048000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Рисунок 1" descr="Картинки по запросу СКАЧАТЬ БЕСПЛАТНО КАРТИНКИ С ИЗОБРАЖЕНИЕМ ТОРТОВ ПИРОГОВ БУЛОЧЕ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493713"/>
            <a:ext cx="316865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2" name="Прямоугольник 2"/>
          <p:cNvSpPr>
            <a:spLocks noChangeArrowheads="1"/>
          </p:cNvSpPr>
          <p:nvPr/>
        </p:nvSpPr>
        <p:spPr bwMode="auto">
          <a:xfrm>
            <a:off x="2484438" y="765175"/>
            <a:ext cx="6408737" cy="438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Arial" charset="0"/>
              </a:rPr>
              <a:t> </a:t>
            </a:r>
            <a:endParaRPr lang="ru-RU">
              <a:latin typeface="Arial" charset="0"/>
            </a:endParaRPr>
          </a:p>
          <a:p>
            <a:endParaRPr lang="ru-RU" b="1">
              <a:latin typeface="Arial" charset="0"/>
            </a:endParaRPr>
          </a:p>
          <a:p>
            <a:endParaRPr lang="ru-RU" b="1">
              <a:latin typeface="Arial" charset="0"/>
            </a:endParaRPr>
          </a:p>
          <a:p>
            <a:pPr algn="ctr"/>
            <a:r>
              <a:rPr lang="ru-RU" sz="2800" b="1">
                <a:latin typeface="Arial" charset="0"/>
              </a:rPr>
              <a:t>Расчёт стоимости торта «Медовый»</a:t>
            </a:r>
            <a:endParaRPr lang="ru-RU" sz="2800">
              <a:latin typeface="Arial" charset="0"/>
            </a:endParaRPr>
          </a:p>
          <a:p>
            <a:r>
              <a:rPr lang="ru-RU" sz="2400">
                <a:latin typeface="Arial" charset="0"/>
              </a:rPr>
              <a:t>	 </a:t>
            </a:r>
          </a:p>
          <a:p>
            <a:r>
              <a:rPr lang="ru-RU" sz="2800" b="1">
                <a:latin typeface="Arial" charset="0"/>
              </a:rPr>
              <a:t>Стоимость торта:</a:t>
            </a:r>
            <a:r>
              <a:rPr lang="ru-RU" sz="2400" b="1">
                <a:latin typeface="Arial" charset="0"/>
              </a:rPr>
              <a:t> </a:t>
            </a:r>
            <a:r>
              <a:rPr lang="ru-RU" sz="2400">
                <a:latin typeface="Arial" charset="0"/>
              </a:rPr>
              <a:t> масло - 120 рублей; сахар – 32 рубля;  яйца -30 рублей;  молоко сгущенное - 50 рублей; пшеничная мука - 25 рублей; мед натуральный –60 рублей. </a:t>
            </a:r>
          </a:p>
          <a:p>
            <a:r>
              <a:rPr lang="ru-RU" sz="2400">
                <a:latin typeface="Arial" charset="0"/>
              </a:rPr>
              <a:t>Всего мы заплатили – </a:t>
            </a:r>
            <a:r>
              <a:rPr lang="ru-RU" sz="2400" b="1">
                <a:latin typeface="Arial" charset="0"/>
              </a:rPr>
              <a:t>317 рублей.</a:t>
            </a:r>
            <a:endParaRPr lang="ru-RU" sz="24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8229600" cy="608013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Заключение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908050"/>
            <a:ext cx="8229600" cy="5689600"/>
          </a:xfrm>
        </p:spPr>
        <p:txBody>
          <a:bodyPr/>
          <a:lstStyle/>
          <a:p>
            <a:pPr algn="ctr">
              <a:buFontTx/>
              <a:buAutoNum type="alphaUcPeriod"/>
            </a:pPr>
            <a:r>
              <a:rPr lang="ru-RU" sz="1600" b="1" smtClean="0">
                <a:latin typeface="Times New Roman" pitchFamily="18" charset="0"/>
                <a:cs typeface="Times New Roman" pitchFamily="18" charset="0"/>
              </a:rPr>
              <a:t>Исследовав применение математики в профессии повара, кондитера мы пришли к выводу, что важно для студента иметь прочные знания по математике. На первый взгляд математика кажется далёкой от реальностей жизни, но она пронизывает всю нашу жизнь. Заслуга математики состоит в том, что она выявляет глубинные свойства, которые заложены в природе, но не лежат на поверхности. Ещё с древних времён её считали царицей наук, она остаётся и в наше время важнейшей дисциплиной.</a:t>
            </a:r>
          </a:p>
          <a:p>
            <a:pPr algn="ctr"/>
            <a:r>
              <a:rPr lang="ru-RU" sz="1600" b="1" smtClean="0">
                <a:latin typeface="Times New Roman" pitchFamily="18" charset="0"/>
                <a:cs typeface="Times New Roman" pitchFamily="18" charset="0"/>
              </a:rPr>
              <a:t>Математические знания часто нужны не только, чтобы их активно применять в профессии. </a:t>
            </a:r>
          </a:p>
          <a:p>
            <a:pPr algn="ctr"/>
            <a:r>
              <a:rPr lang="ru-RU" sz="1600" b="1" smtClean="0">
                <a:latin typeface="Times New Roman" pitchFamily="18" charset="0"/>
                <a:cs typeface="Times New Roman" pitchFamily="18" charset="0"/>
              </a:rPr>
              <a:t>Математические знания способствуют развитию аналитических способностей к логическому мышлению, геометрическому воображению, изобретательности, а это нужно всем: и повару, и кондитеру, и предпринимателю. В процессе выполнения работы я ознакомилась с приёмами и способами решения задач с профессиональной направленностью по разным разделам математики. Мной были проанализированы методы решения различных задач. Составлен дидактический материал из  задач с практической направленностью, в которых прослеживается  связь математики с дисциплинами технологии мучных и кондитерских изделий и кулинарии. А это подтверждает важность изучения математики  и умений применять её в профессии. Без математики не получить ни одну профессию в нашей жизни, она нужна в любом деле.</a:t>
            </a:r>
          </a:p>
        </p:txBody>
      </p:sp>
      <p:pic>
        <p:nvPicPr>
          <p:cNvPr id="57347" name="Picture 6" descr="55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27988" y="4941888"/>
            <a:ext cx="1858962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4000" b="1" smtClean="0">
                <a:latin typeface="Times New Roman" pitchFamily="18" charset="0"/>
                <a:cs typeface="Times New Roman" pitchFamily="18" charset="0"/>
              </a:rPr>
              <a:t>Литература</a:t>
            </a:r>
          </a:p>
        </p:txBody>
      </p:sp>
      <p:sp>
        <p:nvSpPr>
          <p:cNvPr id="58370" name="Прямоугольник 2"/>
          <p:cNvSpPr>
            <a:spLocks noChangeArrowheads="1"/>
          </p:cNvSpPr>
          <p:nvPr/>
        </p:nvSpPr>
        <p:spPr bwMode="auto">
          <a:xfrm>
            <a:off x="468313" y="1196975"/>
            <a:ext cx="8280400" cy="620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cs typeface="Times New Roman" pitchFamily="18" charset="0"/>
              </a:rPr>
              <a:t>1. И.М Шапиро. Использование задач с практическим содержанием в преподавании математики.  Книга для учителя.- Просвещение, 1990г-96с.  </a:t>
            </a:r>
          </a:p>
          <a:p>
            <a:r>
              <a:rPr lang="ru-RU" sz="1600" b="1">
                <a:cs typeface="Times New Roman" pitchFamily="18" charset="0"/>
              </a:rPr>
              <a:t>2. Г.Френденталь. Математика в науке и вокруг нас. Издательство «Мир»- 1998г.-209с.</a:t>
            </a:r>
          </a:p>
          <a:p>
            <a:r>
              <a:rPr lang="ru-RU" sz="1600" b="1">
                <a:cs typeface="Times New Roman" pitchFamily="18" charset="0"/>
              </a:rPr>
              <a:t>3. Ковалев Н.И., Ануфриева Т.И., Шайдарова Н.И. Преподавание курса кулинарии в средних ПТУ: Методическое пособие. – М.: Высш. школа, 1985. – 175 с.</a:t>
            </a:r>
          </a:p>
          <a:p>
            <a:r>
              <a:rPr lang="ru-RU" sz="1600" b="1">
                <a:cs typeface="Times New Roman" pitchFamily="18" charset="0"/>
              </a:rPr>
              <a:t>4. Сборник рецептур блюд и кулинарных изделий для предприятий общественного питания всех форм собственности / разраб. В.Д. Вержбицкая, Т.А. Корольчик. Мн.</a:t>
            </a:r>
            <a:r>
              <a:rPr lang="be-BY" sz="1600" b="1">
                <a:cs typeface="Times New Roman" pitchFamily="18" charset="0"/>
              </a:rPr>
              <a:t>:</a:t>
            </a:r>
            <a:r>
              <a:rPr lang="ru-RU" sz="1600" b="1">
                <a:cs typeface="Times New Roman" pitchFamily="18" charset="0"/>
              </a:rPr>
              <a:t> БАК, 2011. </a:t>
            </a:r>
          </a:p>
          <a:p>
            <a:r>
              <a:rPr lang="ru-RU" sz="1600" b="1">
                <a:cs typeface="Times New Roman" pitchFamily="18" charset="0"/>
              </a:rPr>
              <a:t>6. Справочник работника общественного питания / сост. В.Ф. Ерофеенко -                    Минск, 2006. </a:t>
            </a:r>
          </a:p>
          <a:p>
            <a:r>
              <a:rPr lang="ru-RU" sz="1600" b="1">
                <a:cs typeface="Times New Roman" pitchFamily="18" charset="0"/>
              </a:rPr>
              <a:t>7. Сборник технологических карт кондитерских и булочных изделий для торговых объектов общественного питания / сост. В.Ф. Ерофеенко, В.А. Демиденко [и др.]. Минск, 2007 </a:t>
            </a:r>
          </a:p>
          <a:p>
            <a:r>
              <a:rPr lang="ru-RU" sz="1600" b="1">
                <a:cs typeface="Times New Roman" pitchFamily="18" charset="0"/>
              </a:rPr>
              <a:t>8. Митенев Ю. А. Информационно-коммуникационные технологии как средство развития творческой активности учащихся на внеурочных занятиях по математике.  Ярославский гос. пед. университет  им. К. Д. Ушинского. – Ярославль, 2012. – 25 с. </a:t>
            </a:r>
          </a:p>
          <a:p>
            <a:r>
              <a:rPr lang="ru-RU" sz="1600" b="1">
                <a:cs typeface="Times New Roman" pitchFamily="18" charset="0"/>
              </a:rPr>
              <a:t>9. Берил С. И., Гайдаржи Г. Х. Использование возможностей ИКТ в индивидуализации обучения. /  С. И. Берил, Г. Х. Гайдаржи // Педагогическая</a:t>
            </a:r>
          </a:p>
          <a:p>
            <a:r>
              <a:rPr lang="ru-RU" sz="1600" b="1">
                <a:cs typeface="Times New Roman" pitchFamily="18" charset="0"/>
              </a:rPr>
              <a:t>10.      М. И. Башмаков, Математика. Сборник задач профильной направленности – М    .     Издательский центр «Академия», 2013.             </a:t>
            </a:r>
          </a:p>
          <a:p>
            <a:r>
              <a:rPr lang="ru-RU" sz="1600" b="1">
                <a:cs typeface="Times New Roman" pitchFamily="18" charset="0"/>
              </a:rPr>
              <a:t> 11.Интернет – ресурсы. </a:t>
            </a:r>
          </a:p>
          <a:p>
            <a:r>
              <a:rPr lang="ru-RU" sz="1600">
                <a:cs typeface="Times New Roman" pitchFamily="18" charset="0"/>
              </a:rPr>
              <a:t> </a:t>
            </a:r>
          </a:p>
          <a:p>
            <a:r>
              <a:rPr lang="ru-RU" sz="1600">
                <a:cs typeface="Times New Roman" pitchFamily="18" charset="0"/>
              </a:rPr>
              <a:t> </a:t>
            </a:r>
          </a:p>
          <a:p>
            <a:r>
              <a:rPr lang="ru-RU" sz="1600">
                <a:cs typeface="Times New Roman" pitchFamily="18" charset="0"/>
              </a:rPr>
              <a:t> </a:t>
            </a:r>
          </a:p>
          <a:p>
            <a:r>
              <a:rPr lang="ru-RU" sz="1600">
                <a:cs typeface="Times New Roman" pitchFamily="18" charset="0"/>
              </a:rPr>
              <a:t> </a:t>
            </a:r>
          </a:p>
        </p:txBody>
      </p:sp>
      <p:pic>
        <p:nvPicPr>
          <p:cNvPr id="4" name="Picture 7" descr="BS00554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51725" y="188913"/>
            <a:ext cx="1258888" cy="109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96838"/>
            <a:ext cx="1655763" cy="110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Вершина горы">
  <a:themeElements>
    <a:clrScheme name="1_Вершина горы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1_Вершина горы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Вершина горы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Вершина горы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Вершина горы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Вершина горы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Вершина горы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Вершина горы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Вершина горы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Вершина горы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Вершина горы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1229</TotalTime>
  <Words>2467</Words>
  <Application>Microsoft Office PowerPoint</Application>
  <PresentationFormat>Экран (4:3)</PresentationFormat>
  <Paragraphs>284</Paragraphs>
  <Slides>37</Slides>
  <Notes>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4" baseType="lpstr">
      <vt:lpstr>Times New Roman</vt:lpstr>
      <vt:lpstr>Arial</vt:lpstr>
      <vt:lpstr>Calibri</vt:lpstr>
      <vt:lpstr>Wingdings</vt:lpstr>
      <vt:lpstr>1_Вершина горы</vt:lpstr>
      <vt:lpstr>1_Вершина горы</vt:lpstr>
      <vt:lpstr>Формула</vt:lpstr>
      <vt:lpstr>Слайд 1</vt:lpstr>
      <vt:lpstr>Содержание </vt:lpstr>
      <vt:lpstr>Актуальность исследования:</vt:lpstr>
      <vt:lpstr>Слайд 4</vt:lpstr>
      <vt:lpstr>Слайд 5</vt:lpstr>
      <vt:lpstr>Слайд 6</vt:lpstr>
      <vt:lpstr>Введение.</vt:lpstr>
      <vt:lpstr>      2.Методы  решения задач по математике с профессиональным содержанием. Задачи на механическую кулинарную обработка продукции. 1.Задачи на расчёт количества отходов и потерь. 2.Задачи на расчёт массы нетто полуфабрикатов или готовых изделий. 3. Задачи на расчёт массы брутто сырья. 4. Задачи на расчёт количества порций готового изделия, которое можно получить из сырья.</vt:lpstr>
      <vt:lpstr>Слайд 9</vt:lpstr>
      <vt:lpstr>Пример задачи.</vt:lpstr>
      <vt:lpstr>Слайд 11</vt:lpstr>
      <vt:lpstr>2.2. Применение математики в методах расчёта массы нетто при механической кулинарной обработке сырья </vt:lpstr>
      <vt:lpstr> задача </vt:lpstr>
      <vt:lpstr>2.2. Математика в методике  расчёта массы нетто отходов при механической кулинарной обработке сырья.</vt:lpstr>
      <vt:lpstr>  2.3. Применение математики в методах расчёта массы брутто при механической кулинарной обработке сырья </vt:lpstr>
      <vt:lpstr>Математика в задачах по кулинарии.</vt:lpstr>
      <vt:lpstr>Задача</vt:lpstr>
      <vt:lpstr>Слайд 18</vt:lpstr>
      <vt:lpstr>Решение:  </vt:lpstr>
      <vt:lpstr>Слайд 20</vt:lpstr>
      <vt:lpstr>Слайд 21</vt:lpstr>
      <vt:lpstr>Слайд 22</vt:lpstr>
      <vt:lpstr>Слайд 23</vt:lpstr>
      <vt:lpstr>Геометрия в кулинарии</vt:lpstr>
      <vt:lpstr>Слайд 25</vt:lpstr>
      <vt:lpstr> Задача</vt:lpstr>
      <vt:lpstr>3.2.Математика в задачах по технологии  приготовления  мучных кондитерских изделий.   </vt:lpstr>
      <vt:lpstr>Задача. Определите упек и припек при выпечке 30 штук пончиков. Решение: Масса одного пончика равна 60г; масса 30 штук пончиков равна  60г×30 = 1800г.  Масса теста 30 пончиков равна 1500г. Определяем сколько нужно муки на 30 штук пончиков по рецепту:  1500×641 = 962г   Определяем упёк пончиков, %:  ( (1800 -_1500) : 1800 ) × 30 = 4,9%. Определяем припёк изделия, % ( ( 1800 – 962) : 962 ) × 30 = 26,2 %.  Ответ: при выпечке 30 штук пончиков упек составил 4,9%, припек – 26,2%. </vt:lpstr>
      <vt:lpstr>Слайд 29</vt:lpstr>
      <vt:lpstr>Математика в решении  задач по кулинарии</vt:lpstr>
      <vt:lpstr>Слайд 31</vt:lpstr>
      <vt:lpstr>3.3.Математика в задачах по технологии приготовления пищи.</vt:lpstr>
      <vt:lpstr> Задача</vt:lpstr>
      <vt:lpstr>Задача</vt:lpstr>
      <vt:lpstr>Слайд 35</vt:lpstr>
      <vt:lpstr>Заключение</vt:lpstr>
      <vt:lpstr>Литература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101</cp:revision>
  <dcterms:modified xsi:type="dcterms:W3CDTF">2009-04-08T13:41:44Z</dcterms:modified>
</cp:coreProperties>
</file>