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9"/>
  </p:notesMasterIdLst>
  <p:sldIdLst>
    <p:sldId id="256" r:id="rId2"/>
    <p:sldId id="257" r:id="rId3"/>
    <p:sldId id="258" r:id="rId4"/>
    <p:sldId id="262" r:id="rId5"/>
    <p:sldId id="259" r:id="rId6"/>
    <p:sldId id="260" r:id="rId7"/>
    <p:sldId id="273" r:id="rId8"/>
    <p:sldId id="271" r:id="rId9"/>
    <p:sldId id="270" r:id="rId10"/>
    <p:sldId id="302" r:id="rId11"/>
    <p:sldId id="272" r:id="rId12"/>
    <p:sldId id="299" r:id="rId13"/>
    <p:sldId id="295" r:id="rId14"/>
    <p:sldId id="298" r:id="rId15"/>
    <p:sldId id="303" r:id="rId16"/>
    <p:sldId id="300" r:id="rId17"/>
    <p:sldId id="304" r:id="rId18"/>
    <p:sldId id="284" r:id="rId19"/>
    <p:sldId id="276" r:id="rId20"/>
    <p:sldId id="285" r:id="rId21"/>
    <p:sldId id="268" r:id="rId22"/>
    <p:sldId id="279" r:id="rId23"/>
    <p:sldId id="283" r:id="rId24"/>
    <p:sldId id="265" r:id="rId25"/>
    <p:sldId id="266" r:id="rId26"/>
    <p:sldId id="297" r:id="rId27"/>
    <p:sldId id="280" r:id="rId28"/>
    <p:sldId id="274" r:id="rId29"/>
    <p:sldId id="292" r:id="rId30"/>
    <p:sldId id="296" r:id="rId31"/>
    <p:sldId id="291" r:id="rId32"/>
    <p:sldId id="294" r:id="rId33"/>
    <p:sldId id="301" r:id="rId34"/>
    <p:sldId id="305" r:id="rId35"/>
    <p:sldId id="293" r:id="rId36"/>
    <p:sldId id="281" r:id="rId37"/>
    <p:sldId id="30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B747DF-43DA-41A1-8BC2-C9373563CCBA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F56FBA-D5D1-4D60-91B7-C6C7A95BF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8B8F0-EB42-4985-AAC9-AF959328DC7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1207BF-EF91-42B6-8612-4E312627929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CD068-BB25-4BBB-9C8E-87D230D401B4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71B5B-F373-435A-BCC2-4C8F526357A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1AC16D-F148-4FB3-B907-B6F9A81F854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42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842B-A23B-4810-9940-ACC3C171364D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CD43-118B-4826-8D9C-24205D645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0841-536E-4686-9E6A-34121918E32E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18CC-5A48-4DE6-A9AA-BC308EEFE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107C-2909-4761-886F-54C2BBEB7E16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D948-C5ED-43A2-9BC9-1C43B8D2D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F5EB-8506-4898-B351-697E26C390A1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9E80-6078-4DFA-BFB5-A2EAC0FAA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CE46-B1E9-4EEC-81EC-CF2B3048F31F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7FCA-B350-408A-824A-565A58D3F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D15A-2CF6-4819-9CB4-13DB3B9195FD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8B585-B2A7-414A-B98A-598FE56C7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C2EC-477E-442E-8CB9-FECE7D9C02A7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C431-384F-49D1-8611-0E4B2D745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548F-E0CD-4DE3-A04A-370DFD5C5507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1863-A70E-437C-9B55-EF4028356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E38C-9771-4518-A54F-E6CA8F64B340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F79D-FE49-4FAD-808A-ACDFC84F9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A356-72CB-4F82-871E-E80CD65A738F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CA57-1D63-47EF-9924-1303C7B73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969F-1665-491C-AEC2-8EA5065F90D8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68C8-1A7D-4710-833B-95BCD8587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31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31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5019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31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1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1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1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1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931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018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32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2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2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32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32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33277D-FF04-490F-8B9F-EAE6E748D8FE}" type="datetimeFigureOut">
              <a:rPr lang="ru-RU"/>
              <a:pPr>
                <a:defRPr/>
              </a:pPr>
              <a:t>09.04.2009</a:t>
            </a:fld>
            <a:endParaRPr lang="ru-RU"/>
          </a:p>
        </p:txBody>
      </p:sp>
      <p:sp>
        <p:nvSpPr>
          <p:cNvPr id="932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522EC90-BB27-4870-BE02-50A5F406D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34925" y="194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258888" y="1125538"/>
            <a:ext cx="67183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cs typeface="Times New Roman" pitchFamily="18" charset="0"/>
              </a:rPr>
              <a:t>Математика в профессии </a:t>
            </a:r>
          </a:p>
          <a:p>
            <a:pPr algn="ctr" eaLnBrk="0" hangingPunct="0"/>
            <a:r>
              <a:rPr lang="ru-RU" sz="3600">
                <a:cs typeface="Times New Roman" pitchFamily="18" charset="0"/>
              </a:rPr>
              <a:t>«Повар, кондитер»</a:t>
            </a:r>
            <a:endParaRPr lang="ru-RU" sz="3600"/>
          </a:p>
          <a:p>
            <a:pPr algn="ctr" eaLnBrk="0" hangingPunct="0"/>
            <a:r>
              <a:rPr lang="ru-RU">
                <a:cs typeface="Times New Roman" pitchFamily="18" charset="0"/>
              </a:rPr>
              <a:t>Исследовательская работа </a:t>
            </a:r>
            <a:endParaRPr lang="ru-RU"/>
          </a:p>
          <a:p>
            <a:pPr algn="ctr" eaLnBrk="0" hangingPunct="0"/>
            <a:endParaRPr lang="en-US" sz="1200">
              <a:cs typeface="Times New Roman" pitchFamily="18" charset="0"/>
            </a:endParaRPr>
          </a:p>
          <a:p>
            <a:pPr algn="ctr" eaLnBrk="0" hangingPunct="0"/>
            <a:endParaRPr lang="en-US" sz="1200">
              <a:cs typeface="Times New Roman" pitchFamily="18" charset="0"/>
            </a:endParaRPr>
          </a:p>
          <a:p>
            <a:pPr algn="ctr" eaLnBrk="0" hangingPunct="0"/>
            <a:endParaRPr lang="en-US" sz="1200">
              <a:cs typeface="Times New Roman" pitchFamily="18" charset="0"/>
            </a:endParaRPr>
          </a:p>
          <a:p>
            <a:pPr algn="ctr" eaLnBrk="0" hangingPunct="0"/>
            <a:endParaRPr lang="en-US" sz="1200">
              <a:cs typeface="Times New Roman" pitchFamily="18" charset="0"/>
            </a:endParaRPr>
          </a:p>
          <a:p>
            <a:pPr algn="ctr" eaLnBrk="0" hangingPunct="0"/>
            <a:endParaRPr lang="en-US" sz="1200">
              <a:cs typeface="Times New Roman" pitchFamily="18" charset="0"/>
            </a:endParaRPr>
          </a:p>
          <a:p>
            <a:pPr algn="r" eaLnBrk="0" hangingPunct="0"/>
            <a:r>
              <a:rPr lang="ru-RU" sz="1600">
                <a:cs typeface="Times New Roman" pitchFamily="18" charset="0"/>
              </a:rPr>
              <a:t>Выполнила: Тхаренко Таня  гр.321,</a:t>
            </a:r>
          </a:p>
          <a:p>
            <a:pPr algn="r" eaLnBrk="0" hangingPunct="0"/>
            <a:r>
              <a:rPr lang="ru-RU" sz="1600">
                <a:cs typeface="Times New Roman" pitchFamily="18" charset="0"/>
              </a:rPr>
              <a:t>Повар, кондитер </a:t>
            </a:r>
            <a:endParaRPr lang="ru-RU" sz="1600"/>
          </a:p>
          <a:p>
            <a:pPr algn="r" eaLnBrk="0" hangingPunct="0"/>
            <a:r>
              <a:rPr lang="ru-RU" sz="1600">
                <a:cs typeface="Times New Roman" pitchFamily="18" charset="0"/>
              </a:rPr>
              <a:t>Руководитель: Гуржий  В.И. </a:t>
            </a:r>
            <a:endParaRPr lang="ru-RU" sz="1600"/>
          </a:p>
          <a:p>
            <a:pPr algn="r" eaLnBrk="0" hangingPunct="0"/>
            <a:r>
              <a:rPr lang="ru-RU" sz="1600">
                <a:cs typeface="Times New Roman" pitchFamily="18" charset="0"/>
              </a:rPr>
              <a:t>                                                                              </a:t>
            </a:r>
            <a:endParaRPr lang="ru-RU" sz="1600"/>
          </a:p>
          <a:p>
            <a:pPr algn="ctr" eaLnBrk="0" hangingPunct="0"/>
            <a:endParaRPr lang="ru-RU" sz="1600">
              <a:cs typeface="Times New Roman" pitchFamily="18" charset="0"/>
            </a:endParaRPr>
          </a:p>
          <a:p>
            <a:pPr algn="ctr" eaLnBrk="0" hangingPunct="0"/>
            <a:endParaRPr lang="ru-RU" sz="1600">
              <a:cs typeface="Times New Roman" pitchFamily="18" charset="0"/>
            </a:endParaRPr>
          </a:p>
          <a:p>
            <a:pPr algn="ctr" eaLnBrk="0" hangingPunct="0"/>
            <a:endParaRPr lang="ru-RU" sz="1600">
              <a:cs typeface="Times New Roman" pitchFamily="18" charset="0"/>
            </a:endParaRPr>
          </a:p>
          <a:p>
            <a:pPr algn="ctr" eaLnBrk="0" hangingPunct="0"/>
            <a:endParaRPr lang="ru-RU" sz="1600">
              <a:cs typeface="Times New Roman" pitchFamily="18" charset="0"/>
            </a:endParaRPr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Ханкайский район, с. Камень-Рыболов.</a:t>
            </a:r>
            <a:endParaRPr lang="ru-RU" sz="1600"/>
          </a:p>
          <a:p>
            <a:pPr algn="ctr" eaLnBrk="0" hangingPunct="0"/>
            <a:r>
              <a:rPr lang="ru-RU" sz="1600">
                <a:cs typeface="Times New Roman" pitchFamily="18" charset="0"/>
              </a:rPr>
              <a:t>2017г.</a:t>
            </a: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896938"/>
          </a:xfrm>
        </p:spPr>
        <p:txBody>
          <a:bodyPr/>
          <a:lstStyle/>
          <a:p>
            <a:pPr>
              <a:defRPr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Пример задачи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78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125538"/>
            <a:ext cx="4038600" cy="4970462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приготовления обеда в столовой выделили  15кг морковки. После механической обработки получили 9 кг моркови  Нужно определить процент отходов.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Рассуждение.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  Сначала найдём массу получившихся отходов: 15кг – 9кг = 6кг.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Составляем пропорцию: 15кг составляет 100%;                                                6кг составляет х%,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Находим процент отходов. Для этого:  х% = 6 ×100: 15 = 40%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Ответ: отходы при механической обработке моркови составляют 40%.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Ответ: масса отходов равна 54 кг.  </a:t>
            </a:r>
          </a:p>
          <a:p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17287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2276475"/>
            <a:ext cx="52578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C:\Users\Q\Documents\Новая папка (9)\картинки профессия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933825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Картинки по запросу СКАЧАТЬ БЕСПЛАТНО РИСУНОК САЗ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062538"/>
            <a:ext cx="31480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81413"/>
            <a:ext cx="403383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260648"/>
            <a:ext cx="8712968" cy="4801314"/>
          </a:xfrm>
          <a:prstGeom prst="rect">
            <a:avLst/>
          </a:prstGeom>
          <a:blipFill rotWithShape="1">
            <a:blip r:embed="rId5"/>
            <a:stretch>
              <a:fillRect l="-559" t="-635" r="-55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50825" y="260350"/>
            <a:ext cx="8435975" cy="1800225"/>
          </a:xfrm>
        </p:spPr>
        <p:txBody>
          <a:bodyPr/>
          <a:lstStyle/>
          <a:p>
            <a:pPr>
              <a:defRPr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2.2. Применение математики в методах расчёта массы нетто при механической кулинарной обработке сырья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84213" y="1628775"/>
            <a:ext cx="8226425" cy="5329238"/>
          </a:xfrm>
        </p:spPr>
        <p:txBody>
          <a:bodyPr/>
          <a:lstStyle/>
          <a:p>
            <a:pPr algn="l"/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Определите, сколько очищенной 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свеклы получится из 60 кг. 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Процент отходов составил 12%</a:t>
            </a:r>
          </a:p>
          <a:p>
            <a:pPr algn="l"/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. 60кг составляет 100% , </a:t>
            </a:r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– масса нетто,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составляет 12%, отсюда получаем</a:t>
            </a:r>
          </a:p>
          <a:p>
            <a:pPr algn="l"/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= , М</a:t>
            </a:r>
            <a:r>
              <a:rPr lang="ru-RU" sz="1800" baseline="-25000" smtClean="0">
                <a:effectLst/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= 60 – 7,2 = 52,8кг</a:t>
            </a:r>
          </a:p>
          <a:p>
            <a:pPr algn="l"/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  2способ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.   Решение.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Определяем, сколько килограммов содержит 1 %. Для этого: 60 кг : 100 = 0,6 кг.</a:t>
            </a:r>
          </a:p>
          <a:p>
            <a:pPr algn="l"/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Вычисляем,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сколько килограммов содержит 100% - 12% = 88%.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Для этого: 0,6 кг  88 % = 52,8 кг.</a:t>
            </a:r>
          </a:p>
          <a:p>
            <a:pPr algn="l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Ответ: масса очищенной свеклы равна 52,8кг. </a:t>
            </a: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26627" name="Picture 7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013325"/>
            <a:ext cx="37798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628775"/>
            <a:ext cx="2881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ru-RU" b="1" smtClean="0"/>
              <a:t>	</a:t>
            </a:r>
            <a:r>
              <a:rPr lang="ru-RU" b="1" smtClean="0">
                <a:latin typeface="Times New Roman" pitchFamily="18" charset="0"/>
              </a:rPr>
              <a:t>задача	</a:t>
            </a:r>
          </a:p>
        </p:txBody>
      </p:sp>
      <p:pic>
        <p:nvPicPr>
          <p:cNvPr id="28674" name="Рисунок 2" descr="Картинки по запросу рисунок капусты свежей скачать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365625"/>
            <a:ext cx="41132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60350"/>
            <a:ext cx="2193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0"/>
          <p:cNvSpPr>
            <a:spLocks noChangeArrowheads="1"/>
          </p:cNvSpPr>
          <p:nvPr/>
        </p:nvSpPr>
        <p:spPr bwMode="auto">
          <a:xfrm>
            <a:off x="179388" y="863600"/>
            <a:ext cx="66611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400" b="1">
                <a:cs typeface="Times New Roman" pitchFamily="18" charset="0"/>
              </a:rPr>
              <a:t>Задача</a:t>
            </a:r>
            <a:r>
              <a:rPr lang="ru-RU">
                <a:cs typeface="Times New Roman" pitchFamily="18" charset="0"/>
              </a:rPr>
              <a:t>. Определить массу очищенной свежей капусты, </a:t>
            </a:r>
          </a:p>
          <a:p>
            <a:pPr indent="449263"/>
            <a:r>
              <a:rPr lang="ru-RU">
                <a:cs typeface="Times New Roman" pitchFamily="18" charset="0"/>
              </a:rPr>
              <a:t>если масса неочищенной свежей капусты (брутто) </a:t>
            </a:r>
          </a:p>
          <a:p>
            <a:pPr indent="449263"/>
            <a:r>
              <a:rPr lang="ru-RU">
                <a:cs typeface="Times New Roman" pitchFamily="18" charset="0"/>
              </a:rPr>
              <a:t>составило 50кг. Процент отходов равен 18%.</a:t>
            </a:r>
          </a:p>
          <a:p>
            <a:pPr indent="449263" eaLnBrk="0" hangingPunct="0"/>
            <a:r>
              <a:rPr lang="ru-RU">
                <a:cs typeface="Calibri" pitchFamily="34" charset="0"/>
              </a:rPr>
              <a:t>Решение.  Масса капусты брутто равна 50 кг.</a:t>
            </a:r>
            <a:endParaRPr lang="ru-RU">
              <a:cs typeface="Times New Roman" pitchFamily="18" charset="0"/>
            </a:endParaRPr>
          </a:p>
          <a:p>
            <a:pPr indent="449263" eaLnBrk="0" hangingPunct="0"/>
            <a:r>
              <a:rPr lang="ru-RU">
                <a:ea typeface="Calibri" pitchFamily="34" charset="0"/>
                <a:cs typeface="Times New Roman" pitchFamily="18" charset="0"/>
              </a:rPr>
              <a:t>Процент отходов – 18 %</a:t>
            </a:r>
          </a:p>
          <a:p>
            <a:pPr indent="449263" eaLnBrk="0" hangingPunct="0"/>
            <a:r>
              <a:rPr lang="ru-RU">
                <a:cs typeface="Calibri" pitchFamily="34" charset="0"/>
              </a:rPr>
              <a:t>Процент выхода очищенной капусты ( нетто ) – (100-18) % = 82%</a:t>
            </a:r>
            <a:endParaRPr lang="ru-RU">
              <a:cs typeface="Times New Roman" pitchFamily="18" charset="0"/>
            </a:endParaRPr>
          </a:p>
          <a:p>
            <a:pPr indent="449263" eaLnBrk="0" hangingPunct="0"/>
            <a:r>
              <a:rPr lang="ru-RU">
                <a:cs typeface="Calibri" pitchFamily="34" charset="0"/>
              </a:rPr>
              <a:t>Тогда 50 кг составляет 100 %</a:t>
            </a:r>
            <a:endParaRPr lang="ru-RU">
              <a:cs typeface="Times New Roman" pitchFamily="18" charset="0"/>
            </a:endParaRPr>
          </a:p>
          <a:p>
            <a:pPr indent="449263" eaLnBrk="0" hangingPunct="0"/>
            <a:r>
              <a:rPr lang="ru-RU">
                <a:cs typeface="Calibri" pitchFamily="34" charset="0"/>
              </a:rPr>
              <a:t>         </a:t>
            </a:r>
            <a:r>
              <a:rPr lang="en-US">
                <a:cs typeface="Calibri" pitchFamily="34" charset="0"/>
              </a:rPr>
              <a:t>m</a:t>
            </a:r>
            <a:r>
              <a:rPr lang="ru-RU" baseline="-30000">
                <a:cs typeface="Calibri" pitchFamily="34" charset="0"/>
              </a:rPr>
              <a:t>н</a:t>
            </a:r>
            <a:r>
              <a:rPr lang="ru-RU">
                <a:cs typeface="Calibri" pitchFamily="34" charset="0"/>
              </a:rPr>
              <a:t>  составляет 82%, </a:t>
            </a:r>
            <a:r>
              <a:rPr lang="en-US">
                <a:cs typeface="Calibri" pitchFamily="34" charset="0"/>
              </a:rPr>
              <a:t>m</a:t>
            </a:r>
            <a:r>
              <a:rPr lang="ru-RU" baseline="-30000">
                <a:cs typeface="Calibri" pitchFamily="34" charset="0"/>
              </a:rPr>
              <a:t>н</a:t>
            </a:r>
            <a:r>
              <a:rPr lang="ru-RU">
                <a:cs typeface="Calibri" pitchFamily="34" charset="0"/>
              </a:rPr>
              <a:t> = 50×82 : 100 = 41кг., </a:t>
            </a:r>
          </a:p>
          <a:p>
            <a:pPr indent="449263" eaLnBrk="0" hangingPunct="0"/>
            <a:r>
              <a:rPr lang="ru-RU" sz="2000">
                <a:cs typeface="Times New Roman" pitchFamily="18" charset="0"/>
              </a:rPr>
              <a:t>Ответ:</a:t>
            </a:r>
            <a:r>
              <a:rPr lang="ru-RU">
                <a:cs typeface="Times New Roman" pitchFamily="18" charset="0"/>
              </a:rPr>
              <a:t> 41кг- масса очищенной капусты (нетто). </a:t>
            </a:r>
          </a:p>
          <a:p>
            <a:pPr indent="449263" eaLnBrk="0" hangingPunct="0"/>
            <a:r>
              <a:rPr lang="ru-RU">
                <a:cs typeface="Times New Roman" pitchFamily="18" charset="0"/>
              </a:rPr>
              <a:t>По такой же схеме можно определить потребность в овощах</a:t>
            </a:r>
          </a:p>
          <a:p>
            <a:pPr indent="449263" eaLnBrk="0" hangingPunct="0"/>
            <a:r>
              <a:rPr lang="ru-RU">
                <a:cs typeface="Times New Roman" pitchFamily="18" charset="0"/>
              </a:rPr>
              <a:t>(нетто) для приготовления конкретных блюд.</a:t>
            </a:r>
          </a:p>
        </p:txBody>
      </p:sp>
      <p:sp>
        <p:nvSpPr>
          <p:cNvPr id="28677" name="Rectangle 21"/>
          <p:cNvSpPr>
            <a:spLocks noChangeArrowheads="1"/>
          </p:cNvSpPr>
          <p:nvPr/>
        </p:nvSpPr>
        <p:spPr bwMode="auto">
          <a:xfrm>
            <a:off x="4191000" y="715963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2913" algn="just" eaLnBrk="0" hangingPunct="0"/>
            <a:r>
              <a:rPr lang="ru-RU" sz="1200">
                <a:latin typeface="Arial" charset="0"/>
                <a:ea typeface="Calibri" pitchFamily="34" charset="0"/>
                <a:cs typeface="Times New Roman" pitchFamily="18" charset="0"/>
              </a:rPr>
              <a:t>.  </a:t>
            </a:r>
            <a:endParaRPr lang="ru-RU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38" y="260350"/>
            <a:ext cx="4664075" cy="2189163"/>
          </a:xfrm>
        </p:spPr>
        <p:txBody>
          <a:bodyPr/>
          <a:lstStyle/>
          <a:p>
            <a:pPr algn="ctr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2.2. Математика в методике  расчёта массы нетто отходов при механической кулинарной обработке сырья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22" name="Объект 7"/>
          <p:cNvSpPr>
            <a:spLocks noGrp="1"/>
          </p:cNvSpPr>
          <p:nvPr>
            <p:ph idx="1"/>
          </p:nvPr>
        </p:nvSpPr>
        <p:spPr>
          <a:xfrm>
            <a:off x="0" y="1916113"/>
            <a:ext cx="5111750" cy="4308475"/>
          </a:xfrm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приготовления салата из свежих огурцов взято 6 кг огурцов неочищенных. Определите, какое количество огурцов будет получено после очистки. Процент отходов равен 12%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равна 6кг и составляет 100% 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отх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составляет 12%, 	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отх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6×12:100 = 0,72кг.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Находим массу очищенных огурцов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6кг - 0,72кг =5,28кг (нетто)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Ответ: масса нетто равна 5,28кг </a:t>
            </a:r>
          </a:p>
        </p:txBody>
      </p:sp>
      <p:pic>
        <p:nvPicPr>
          <p:cNvPr id="30723" name="Рисунок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429000"/>
            <a:ext cx="34305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26971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288" y="274638"/>
            <a:ext cx="8497887" cy="1143000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2.3. Применение математики в методах расчёта массы брутто при механической кулинарной обработке сырья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/>
          </a:p>
        </p:txBody>
      </p:sp>
      <p:sp>
        <p:nvSpPr>
          <p:cNvPr id="31746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102225" y="1268413"/>
            <a:ext cx="4041775" cy="6397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Пример</a:t>
            </a:r>
          </a:p>
        </p:txBody>
      </p:sp>
      <p:sp>
        <p:nvSpPr>
          <p:cNvPr id="31747" name="Объект 9"/>
          <p:cNvSpPr>
            <a:spLocks noGrp="1"/>
          </p:cNvSpPr>
          <p:nvPr>
            <p:ph sz="quarter" idx="4294967295"/>
          </p:nvPr>
        </p:nvSpPr>
        <p:spPr>
          <a:xfrm>
            <a:off x="2771775" y="1916113"/>
            <a:ext cx="6372225" cy="3951287"/>
          </a:xfrm>
        </p:spPr>
        <p:txBody>
          <a:bodyPr/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Для приготовления винегрета в столовой  необходимо израсходовать 5кг очищенного картофеля. Определить, сколько следует взять неочищенного картофеля, если отходы при механической обработке составляют 30 % массы брутто.</a:t>
            </a:r>
          </a:p>
          <a:p>
            <a:pPr algn="just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Рассуждение.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Начальным числом при механической обработке является масса брутто. Это искомое число, и оно равно 100 %. Масса нетто равна 5 кг, в процентах это: 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100 –30 = 70 %(так как масса нетто равна массе брутто за вычетом массы отходов). 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Записываем условие задачи: 5 кг очищенного картофеля – составляет  70 %; 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масса неочищенного картофеля – составляет 100%</a:t>
            </a:r>
          </a:p>
          <a:p>
            <a:pPr algn="just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Определяем, сколько килограммов содержит 1 %. Для этого: 5 кг : 70 = 0,07 кг. Вычисляем, сколько килограммов содержат 100 %. Для этого: 0,07 кг  100 = 7 кг.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Ответ: масса неочищенного картофеля равна 7 кг.</a:t>
            </a:r>
          </a:p>
          <a:p>
            <a:pPr algn="just"/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3024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475"/>
          </a:xfrm>
        </p:spPr>
        <p:txBody>
          <a:bodyPr/>
          <a:lstStyle/>
          <a:p>
            <a:pPr>
              <a:defRPr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Математика в задачах по кулинарии.</a:t>
            </a:r>
          </a:p>
        </p:txBody>
      </p:sp>
      <p:pic>
        <p:nvPicPr>
          <p:cNvPr id="32770" name="Объект 3" descr="http://pojrem.ru/img/011-01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708275"/>
            <a:ext cx="3887787" cy="3016250"/>
          </a:xfrm>
        </p:spPr>
      </p:pic>
      <p:sp>
        <p:nvSpPr>
          <p:cNvPr id="32771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5399088" y="1052513"/>
            <a:ext cx="3744912" cy="79216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Пример решения задачи.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32772" name="Объект 9"/>
          <p:cNvSpPr>
            <a:spLocks noGrp="1"/>
          </p:cNvSpPr>
          <p:nvPr>
            <p:ph sz="quarter" idx="4294967295"/>
          </p:nvPr>
        </p:nvSpPr>
        <p:spPr>
          <a:xfrm>
            <a:off x="4957763" y="1700213"/>
            <a:ext cx="4186237" cy="442595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Найдите количество картофеля (брутто) для приготовления 20 порций супа Харчо по рецептуре. Масса порции супа составляет 500 г,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тогда 20 порций супа равны: 500гр ×20 = 10000гр =10кг супа.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2. По рецепту масса нетто картофеля равна 180 г. на 1000 г. выхода.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Таким образом, m 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= 0,180 кг × 10 кг = 1,84 кг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Норма отходов картофеля составляет 35%.  Процент нетто равен 100% - 35% = 65%. Составим пропорцию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m 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БР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= Ответ: 2,83кг.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sp>
        <p:nvSpPr>
          <p:cNvPr id="33794" name="Объект 7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495800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Определить количество отходов в кг, при обработке молодого редиса с ботвой, если масса нетто обработанного редиса равна 15кг. Процент отходов равен 40%.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отх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40%,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нетто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15кг = (100-40)% = 60%,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Отсюда: .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aseline="-25000" smtClean="0">
                <a:latin typeface="Times New Roman" pitchFamily="18" charset="0"/>
                <a:cs typeface="Times New Roman" pitchFamily="18" charset="0"/>
              </a:rPr>
              <a:t>отх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= 15×40:60=10кг.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Ответ: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масса отходов равна 10кг.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Слайд 17.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00213"/>
            <a:ext cx="467995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49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277336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ICT499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113" y="5589588"/>
            <a:ext cx="36718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ICT49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35513"/>
            <a:ext cx="2122488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ICT49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00375"/>
            <a:ext cx="17176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PICT49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3071813"/>
            <a:ext cx="14493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PICT498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1143000"/>
            <a:ext cx="2147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1385888" y="214313"/>
            <a:ext cx="6715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Times New Roman" pitchFamily="18" charset="0"/>
              </a:rPr>
              <a:t>3.1. Математика в задачах по кулинарии</a:t>
            </a:r>
          </a:p>
        </p:txBody>
      </p:sp>
      <p:sp>
        <p:nvSpPr>
          <p:cNvPr id="35848" name="Прямоугольник 1"/>
          <p:cNvSpPr>
            <a:spLocks noChangeArrowheads="1"/>
          </p:cNvSpPr>
          <p:nvPr/>
        </p:nvSpPr>
        <p:spPr bwMode="auto">
          <a:xfrm>
            <a:off x="2286000" y="1304925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cs typeface="Times New Roman" pitchFamily="18" charset="0"/>
              </a:rPr>
              <a:t>Овощной салат.</a:t>
            </a:r>
          </a:p>
          <a:p>
            <a:pPr algn="ctr"/>
            <a:r>
              <a:rPr lang="ru-RU" sz="2000">
                <a:cs typeface="Times New Roman" pitchFamily="18" charset="0"/>
              </a:rPr>
              <a:t>Для приготовления 10 порций салата  по100г требуется:</a:t>
            </a:r>
          </a:p>
          <a:p>
            <a:pPr algn="ctr"/>
            <a:r>
              <a:rPr lang="ru-RU" sz="2000">
                <a:cs typeface="Times New Roman" pitchFamily="18" charset="0"/>
              </a:rPr>
              <a:t>Капусты белокочанной – 120г,</a:t>
            </a:r>
          </a:p>
          <a:p>
            <a:pPr algn="ctr"/>
            <a:r>
              <a:rPr lang="ru-RU" sz="2000">
                <a:cs typeface="Times New Roman" pitchFamily="18" charset="0"/>
              </a:rPr>
              <a:t>Огурцы свежие- 150г,</a:t>
            </a:r>
          </a:p>
          <a:p>
            <a:pPr algn="ctr"/>
            <a:r>
              <a:rPr lang="ru-RU" sz="2000">
                <a:cs typeface="Times New Roman" pitchFamily="18" charset="0"/>
              </a:rPr>
              <a:t>Лук репчатый – 100г.</a:t>
            </a:r>
          </a:p>
          <a:p>
            <a:pPr algn="ctr"/>
            <a:r>
              <a:rPr lang="ru-RU" sz="2000">
                <a:cs typeface="Times New Roman" pitchFamily="18" charset="0"/>
              </a:rPr>
              <a:t>Помидоры свежие – 150г.</a:t>
            </a:r>
          </a:p>
          <a:p>
            <a:pPr algn="ctr"/>
            <a:r>
              <a:rPr lang="ru-RU" sz="2000">
                <a:cs typeface="Times New Roman" pitchFamily="18" charset="0"/>
              </a:rPr>
              <a:t> моркови – 100г, </a:t>
            </a:r>
          </a:p>
          <a:p>
            <a:pPr algn="ctr"/>
            <a:r>
              <a:rPr lang="ru-RU" sz="2000">
                <a:cs typeface="Times New Roman" pitchFamily="18" charset="0"/>
              </a:rPr>
              <a:t>зелёный горошек - 80г,</a:t>
            </a:r>
          </a:p>
          <a:p>
            <a:pPr algn="ctr"/>
            <a:r>
              <a:rPr lang="ru-RU" sz="2000">
                <a:cs typeface="Times New Roman" pitchFamily="18" charset="0"/>
              </a:rPr>
              <a:t>масло растительное – 100г</a:t>
            </a:r>
          </a:p>
          <a:p>
            <a:pPr algn="ctr"/>
            <a:r>
              <a:rPr lang="ru-RU" sz="2000">
                <a:cs typeface="Times New Roman" pitchFamily="18" charset="0"/>
              </a:rPr>
              <a:t>лист салата – 100г, </a:t>
            </a:r>
          </a:p>
          <a:p>
            <a:pPr algn="ctr"/>
            <a:r>
              <a:rPr lang="ru-RU" sz="2000">
                <a:cs typeface="Times New Roman" pitchFamily="18" charset="0"/>
              </a:rPr>
              <a:t>перец сладкий – 100г.</a:t>
            </a:r>
          </a:p>
          <a:p>
            <a:pPr algn="ctr"/>
            <a:r>
              <a:rPr lang="ru-RU" sz="2000">
                <a:cs typeface="Times New Roman" pitchFamily="18" charset="0"/>
              </a:rPr>
              <a:t>соль по вкусу </a:t>
            </a:r>
          </a:p>
          <a:p>
            <a:pPr algn="ctr"/>
            <a:r>
              <a:rPr lang="ru-RU" sz="2000">
                <a:cs typeface="Times New Roman" pitchFamily="18" charset="0"/>
              </a:rPr>
              <a:t> Рассчитать сколько нужно указанных продуктов для приготовления  5 порций салата по 150г.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33073 0.38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194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9861 0.4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0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35486 0.01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21268 -0.3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9184 -0.3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5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38003 0.034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96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600" b="1" smtClean="0">
                <a:latin typeface="Times New Roman" pitchFamily="18" charset="0"/>
                <a:cs typeface="Times New Roman" pitchFamily="18" charset="0"/>
              </a:rPr>
            </a:b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(120 + 120 : 2) :2 = 90г. (капусты)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(150 + 150 : 2) :2 =112,5г. (огурцы)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(100 + 100 : 2) :2 = 75г.  (лук)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(150 + 150 : 2) :2 = 112,5г.  (помидоры)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(100 + 100 : 2) :2 = 75г.  (морковь)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(80 + 80 : 2) :2 = 60г.  (зелёный горошек)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(100 + 100 : 2) :2 = 75г  (масло растительное)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(100 + 100 : 2) :2 = 75г  (лист салата)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(100 + 100 : 2) :2 = 75г  (перец сладкий)</a:t>
            </a: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latin typeface="Times New Roman" pitchFamily="18" charset="0"/>
              </a:rPr>
              <a:t>Содержание</a:t>
            </a:r>
            <a:br>
              <a:rPr lang="ru-RU" sz="4800" b="1" smtClean="0">
                <a:latin typeface="Times New Roman" pitchFamily="18" charset="0"/>
              </a:rPr>
            </a:br>
            <a:endParaRPr lang="ru-RU" sz="4800" b="1" smtClean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36613"/>
            <a:ext cx="6769100" cy="5259387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1. Введение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2.Основная часть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Методы решения задач по математике с профессиональным содержанием.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2.1. Механическая кулинарная обработка продукции.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2.1.1 Применение  математики в  методике расчета массы отходов при механической кулинарной обработке сырья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2.1.2 Применение математики в методике расчета массы нетто при механической кулинарной обработке сырья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2.1.3 Применение математики в методике  расчета массы брутто при механической кулинарной обработке сырь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я.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3.Экспериментальная часть.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Практические задачи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3.1. -математика в  задачах по кулинарии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3.2. -  математика в задачах по технологии приготовления мучных кондитерских изделий.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3.3. - математика в  задачах по технологии приготовления пищи.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4. Заключение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5. Литература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889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088" y="4856163"/>
            <a:ext cx="23304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181975" cy="1368425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b="1" kern="1200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Каша</a:t>
            </a:r>
            <a:r>
              <a:rPr lang="ru-RU" sz="2000" b="1">
                <a:solidFill>
                  <a:srgbClr val="000000"/>
                </a:solidFill>
              </a:rPr>
              <a:t> </a:t>
            </a:r>
            <a:r>
              <a:rPr lang="ru-RU" sz="2000" b="1"/>
              <a:t>перловая</a:t>
            </a:r>
            <a:endParaRPr lang="ru-RU" sz="2000"/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3387725" y="17145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Гречневая каша</a:t>
            </a:r>
            <a:endParaRPr lang="ru-RU" sz="2000"/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6072188" y="1714500"/>
            <a:ext cx="235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Рисовая каша</a:t>
            </a:r>
            <a:endParaRPr lang="ru-RU" sz="2000"/>
          </a:p>
        </p:txBody>
      </p:sp>
      <p:pic>
        <p:nvPicPr>
          <p:cNvPr id="37893" name="Рисунок 5" descr="http://vegetarian.tomsk.ru/moduls/gallery/full.php?id=4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3130550"/>
            <a:ext cx="24987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 descr="http://vegetarian.tomsk.ru/moduls/gallery/full.php?id=4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9763" y="2770188"/>
            <a:ext cx="28543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7" descr="http://vegetarian.tomsk.ru/moduls/gallery/full.php?id=4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8" y="2543175"/>
            <a:ext cx="22844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Прямоугольник 8"/>
          <p:cNvSpPr>
            <a:spLocks noChangeArrowheads="1"/>
          </p:cNvSpPr>
          <p:nvPr/>
        </p:nvSpPr>
        <p:spPr bwMode="auto">
          <a:xfrm>
            <a:off x="2786063" y="4643438"/>
            <a:ext cx="4929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Соотношение крупы и воды</a:t>
            </a:r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1357313" y="5357813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</a:t>
            </a:r>
            <a:r>
              <a:rPr lang="en-US" sz="2000"/>
              <a:t>:3</a:t>
            </a:r>
            <a:endParaRPr lang="ru-RU" sz="2000"/>
          </a:p>
        </p:txBody>
      </p:sp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4102100" y="5399088"/>
            <a:ext cx="192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1:2,5</a:t>
            </a:r>
            <a:endParaRPr lang="ru-RU" sz="2000"/>
          </a:p>
        </p:txBody>
      </p:sp>
      <p:sp>
        <p:nvSpPr>
          <p:cNvPr id="37899" name="TextBox 13"/>
          <p:cNvSpPr txBox="1">
            <a:spLocks noChangeArrowheads="1"/>
          </p:cNvSpPr>
          <p:nvPr/>
        </p:nvSpPr>
        <p:spPr bwMode="auto">
          <a:xfrm>
            <a:off x="7500938" y="5214938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1:3</a:t>
            </a:r>
            <a:endParaRPr lang="ru-RU" sz="2000"/>
          </a:p>
        </p:txBody>
      </p:sp>
      <p:sp>
        <p:nvSpPr>
          <p:cNvPr id="37900" name="Прямоугольник 6"/>
          <p:cNvSpPr>
            <a:spLocks noChangeArrowheads="1"/>
          </p:cNvSpPr>
          <p:nvPr/>
        </p:nvSpPr>
        <p:spPr bwMode="auto">
          <a:xfrm>
            <a:off x="250825" y="-365125"/>
            <a:ext cx="85344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Arial" charset="0"/>
            </a:endParaRPr>
          </a:p>
          <a:p>
            <a:endParaRPr lang="ru-RU" b="1">
              <a:latin typeface="Arial" charset="0"/>
            </a:endParaRPr>
          </a:p>
          <a:p>
            <a:r>
              <a:rPr lang="ru-RU" b="1">
                <a:cs typeface="Times New Roman" pitchFamily="18" charset="0"/>
              </a:rPr>
              <a:t>.</a:t>
            </a:r>
            <a:r>
              <a:rPr lang="ru-RU">
                <a:cs typeface="Times New Roman" pitchFamily="18" charset="0"/>
              </a:rPr>
              <a:t> Определить количество воды и крупы для приготовления пшеничной каши рассыпчатой на 10 порций</a:t>
            </a:r>
          </a:p>
          <a:p>
            <a:r>
              <a:rPr lang="ru-RU">
                <a:cs typeface="Times New Roman" pitchFamily="18" charset="0"/>
              </a:rPr>
              <a:t>Решение: 200г порция – 0,2кг,  0,2кг×10 = 2кг (каши)</a:t>
            </a:r>
          </a:p>
          <a:p>
            <a:r>
              <a:rPr lang="ru-RU">
                <a:cs typeface="Times New Roman" pitchFamily="18" charset="0"/>
              </a:rPr>
              <a:t>Из таблицы рецепта каши пшеничной находим ответ на 1кг каши и умножаем на 2.</a:t>
            </a:r>
          </a:p>
          <a:p>
            <a:r>
              <a:rPr lang="ru-RU">
                <a:cs typeface="Times New Roman" pitchFamily="18" charset="0"/>
              </a:rPr>
              <a:t>Ответ: 660гр крупы пшеничной и 1,60л воды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ста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6975"/>
            <a:ext cx="33845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8" descr="i (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65625"/>
            <a:ext cx="28082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воро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149725"/>
            <a:ext cx="4032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16013" y="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Геометрия в формах</a:t>
            </a:r>
          </a:p>
        </p:txBody>
      </p:sp>
      <p:sp>
        <p:nvSpPr>
          <p:cNvPr id="39941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765175"/>
            <a:ext cx="4038600" cy="2952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Столовые приборы (тарелки) тоже имеют свои геометрические формы – круг, квадрат или прямоугольник (сегодня очень модно иметь в доме тарелки квадратной формы в японском стиле). Бокалы (кружки) имеют форму цилиндра, конуса или усеченного конуса. Стаканы для сока по форме это правильные призмы, в основаниях которых находятся шести, восьми угольники.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8229600" cy="1658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 заливке пряничных домиков глазурью, используются знания таких понятий, как периметр, площадь боковой поверхности и объем призмы, параллелепипеда, куба. При изготовлении караваев необходимы знания геометрических понятий «симметрия», «конус», «цилиндр».</a:t>
            </a:r>
          </a:p>
        </p:txBody>
      </p:sp>
      <p:pic>
        <p:nvPicPr>
          <p:cNvPr id="40962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068638"/>
            <a:ext cx="38576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135937" cy="3024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1986" name="Рисунок 3" descr="Форма нарезки овощей кружоч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26638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3" descr="Способ нарезки овощей брусоч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557338"/>
            <a:ext cx="2520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 rot="10800000" flipV="1">
            <a:off x="219075" y="676275"/>
            <a:ext cx="8535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3100">
                <a:latin typeface="Arial" charset="0"/>
              </a:rPr>
              <a:t>		</a:t>
            </a:r>
            <a:r>
              <a:rPr lang="ru-RU" sz="2800" b="1">
                <a:cs typeface="Times New Roman" pitchFamily="18" charset="0"/>
              </a:rPr>
              <a:t>Виды нарезки, имеющие геометрическую форму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4005263"/>
            <a:ext cx="28432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/>
              <a:t>Вид нарезок овощей кружочками </a:t>
            </a:r>
          </a:p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/>
              <a:t>Толщина нарезки 2-2,5 см.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3059113" y="3905250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b="1" u="sng"/>
              <a:t>Кубики.</a:t>
            </a:r>
            <a:r>
              <a:rPr lang="ru-RU"/>
              <a:t> Овощи вначале нарезают на пластинки, разрезают их на брусочки, а затем режут на кубики. В зависимости от назначения кубики нарезают сечением: крупные: 2-м.,средние: 1-1,5 см., мелкие: 0,3-0,5 см. </a:t>
            </a:r>
          </a:p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5940425" y="3690938"/>
            <a:ext cx="28146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3100">
                <a:latin typeface="Arial" charset="0"/>
              </a:rPr>
              <a:t>	</a:t>
            </a:r>
            <a:r>
              <a:rPr lang="ru-RU" b="1" u="sng"/>
              <a:t>Брусочки</a:t>
            </a:r>
            <a:r>
              <a:rPr lang="ru-RU"/>
              <a:t>. Сырую морковь нарезают на пластины толщиной 0,8-1.0 см. и разрезают на брусочки 2-3 см.</a:t>
            </a:r>
            <a:r>
              <a:rPr lang="ru-RU" b="1"/>
              <a:t>  </a:t>
            </a:r>
            <a:r>
              <a:rPr lang="ru-RU"/>
              <a:t>В основании брусочка лежит геометрическая фигура  прямоугольник.</a:t>
            </a:r>
          </a:p>
          <a:p>
            <a:pPr marL="228600" indent="-1825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41992" name="Рисунок 4" descr="Вид нарезки овощей куби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628775"/>
            <a:ext cx="2520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Геометрия в кулинарии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Какова должна быть высота цилиндрической кастрюли с диаметром дна 25 см, чтобы в ней можно было приготовить 0,85 л фруктового киселя? (Результат округлите до сотых.)</a:t>
            </a:r>
            <a:br>
              <a:rPr 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Решение. 0,85л = 0,85дм</a:t>
            </a:r>
            <a:r>
              <a:rPr lang="ru-RU" sz="20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25см = 2,5дм,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= П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 0,85 = 3,14 </a:t>
            </a:r>
            <a:r>
              <a:rPr lang="ru-RU" sz="2000" baseline="30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0,17дм = 17см</a:t>
            </a:r>
          </a:p>
          <a:p>
            <a:pPr>
              <a:defRPr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 17см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5650" y="407193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Arial" charset="0"/>
              </a:rPr>
              <a:t> 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860800"/>
            <a:ext cx="2663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860800"/>
            <a:ext cx="40052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3375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Необходимо разлить 1 л фруктового сока в конические бокалы высотой 7 см и диаметром основания 6 см. Сколько бокалов потребуется? </a:t>
            </a:r>
          </a:p>
          <a:p>
            <a:pPr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1л = 1дм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1000см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3,14 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7 = 197,82см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1000: 197,82 = 5б</a:t>
            </a:r>
          </a:p>
          <a:p>
            <a:pPr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5 бокалов </a:t>
            </a:r>
          </a:p>
          <a:p>
            <a:pPr eaLnBrk="1" hangingPunct="1">
              <a:defRPr/>
            </a:pPr>
            <a:endParaRPr lang="ru-RU" sz="2400" b="1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838450"/>
            <a:ext cx="52435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Рисунок 1" descr="http://lenagold.ru/fon/clipart/m/morog/moro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3789363"/>
            <a:ext cx="1616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	</a:t>
            </a:r>
            <a:r>
              <a:rPr lang="ru-RU" b="1" smtClean="0">
                <a:latin typeface="Times New Roman" pitchFamily="18" charset="0"/>
              </a:rPr>
              <a:t>Задача</a:t>
            </a:r>
          </a:p>
        </p:txBody>
      </p:sp>
      <p:sp>
        <p:nvSpPr>
          <p:cNvPr id="5" name="Объект 4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4294967295"/>
          </p:nvPr>
        </p:nvSpPr>
        <p:spPr>
          <a:xfrm>
            <a:off x="0" y="1916113"/>
            <a:ext cx="9144000" cy="3951287"/>
          </a:xfrm>
          <a:blipFill rotWithShape="1">
            <a:blip r:embed="rId4"/>
            <a:stretch>
              <a:fillRect l="-200" t="-46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069" name="Объект 7" descr="http://lenagold.ru/fon/clipart/m/morog/morog37.jpg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907213" y="2928938"/>
            <a:ext cx="2159000" cy="2286000"/>
          </a:xfrm>
        </p:spPr>
      </p:pic>
      <p:pic>
        <p:nvPicPr>
          <p:cNvPr id="2070" name="Рисунок 9" descr="http://lenagold.ru/fon/clipart/m/morog/moro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8913"/>
            <a:ext cx="16144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65" name="Формула" r:id="rId5" imgW="114120" imgH="215640" progId="Equation.3">
              <p:embed/>
            </p:oleObj>
          </a:graphicData>
        </a:graphic>
      </p:graphicFrame>
      <p:pic>
        <p:nvPicPr>
          <p:cNvPr id="2071" name="Рисунок 15" descr="http://lenagold.ru/fon/clipart/m/morog/moro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15888"/>
            <a:ext cx="1616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17" descr="http://lenagold.ru/fon/clipart/m/morog/moro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81538"/>
            <a:ext cx="1616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36295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  <a:t>3.2.Математика в задачах по технологии </a:t>
            </a:r>
            <a:b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effectLst/>
                <a:latin typeface="Times New Roman" pitchFamily="18" charset="0"/>
                <a:cs typeface="Times New Roman" pitchFamily="18" charset="0"/>
              </a:rPr>
              <a:t>приготовления  мучных кондитерских изделий.  </a:t>
            </a:r>
            <a:r>
              <a:rPr lang="ru-RU" b="1" smtClean="0">
                <a:effectLst/>
                <a:latin typeface="Times New Roman" pitchFamily="18" charset="0"/>
              </a:rPr>
              <a:t/>
            </a:r>
            <a:br>
              <a:rPr lang="ru-RU" b="1" smtClean="0">
                <a:effectLst/>
                <a:latin typeface="Times New Roman" pitchFamily="18" charset="0"/>
              </a:rPr>
            </a:br>
            <a:endParaRPr lang="ru-RU" b="1" smtClean="0">
              <a:latin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Определить потери в массе в кг и упёк в % к массе теста, при выпечке 80шт. булочек массой по 50 гр.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Решение: Находим массу выпеченных булочек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50гр × 80 = 4000гр = 4 кг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 сборнику рецептур на 100 булочек идёт  5,8 кг теста. На одну булочку нужно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5,8 кг: 100 = 0,058кг, для 80 булочек находим 80×0,058 = 4,64кг теста.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4,64кг – 4кг = 0,64 кг(потери при выпечки), находим процент упёка, составим отношение: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4,64-100%,  ,64- х%  тогда х = , % упёка составил 13,8%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Ответ: m</a:t>
            </a:r>
            <a:r>
              <a:rPr lang="ru-RU" sz="2000" baseline="-25000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= 0,64кг, % упёка= 13,8%.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7905750" cy="3311525"/>
          </a:xfrm>
        </p:spPr>
        <p:txBody>
          <a:bodyPr/>
          <a:lstStyle/>
          <a:p>
            <a:pPr algn="l">
              <a:defRPr/>
            </a:pPr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Определите упек и припек при выпечке 30 штук пончиков.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Масса одного пончика равна 60г; масса 30 штук пончиков равна  60г×30 = 1800г.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Масса теста 30 пончиков равна 1500г.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Определяем сколько нужно муки на 30 штук пончиков по рецепту: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1500×641 = 962г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 Определяем упёк пончиков, %: 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( (1800 -_1500) : 1800 ) × 30 = 4,9%. Определяем припёк изделия, %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( ( 1800 – 962) : 962 ) × 30 = 26,2 %.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 при выпечке 30 штук пончиков упек составил 4,9%, припек – 26,2%.</a:t>
            </a:r>
            <a:b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429000"/>
            <a:ext cx="5400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0" y="457200"/>
          <a:ext cx="1044575" cy="396875"/>
        </p:xfrm>
        <a:graphic>
          <a:graphicData uri="http://schemas.openxmlformats.org/presentationml/2006/ole">
            <p:oleObj spid="_x0000_s1050" name="Формула" r:id="rId3" imgW="1040948" imgH="393529" progId="Equation.3">
              <p:embed/>
            </p:oleObj>
          </a:graphicData>
        </a:graphic>
      </p:graphicFrame>
      <p:pic>
        <p:nvPicPr>
          <p:cNvPr id="1051" name="Рисунок 4" descr="Картинки по запросу СКАЧАТЬ БЕСПЛАТНО КАРТИНКИ С ИЗОБРАЖЕНИЕМ ТОРТОВ ПИРОГОВ БУЛОЧ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76700"/>
            <a:ext cx="31861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7848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cs typeface="Times New Roman" pitchFamily="18" charset="0"/>
              </a:rPr>
              <a:t>Задача.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В столовой имеется 30 г сухих  дрожжей. Сколько пирожков  с повидлом можно приготовить при наличии данного количества дрожжей?</a:t>
            </a:r>
          </a:p>
          <a:p>
            <a:r>
              <a:rPr lang="ru-RU" sz="2400" b="1">
                <a:cs typeface="Times New Roman" pitchFamily="18" charset="0"/>
              </a:rPr>
              <a:t>Решение: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1</a:t>
            </a:r>
            <a:r>
              <a:rPr lang="ru-RU" sz="2000" b="1">
                <a:cs typeface="Times New Roman" pitchFamily="18" charset="0"/>
              </a:rPr>
              <a:t>. </a:t>
            </a:r>
            <a:r>
              <a:rPr lang="ru-RU" sz="2000">
                <a:cs typeface="Times New Roman" pitchFamily="18" charset="0"/>
              </a:rPr>
              <a:t>Находим,  по рецептуре, что для одного пирожка выходом 130г нужно 156г теста. </a:t>
            </a:r>
          </a:p>
          <a:p>
            <a:r>
              <a:rPr lang="ru-RU" sz="2000">
                <a:cs typeface="Times New Roman" pitchFamily="18" charset="0"/>
              </a:rPr>
              <a:t>Вычисляем сколько граммов дрожжей нужно на 1 пирожок.</a:t>
            </a:r>
          </a:p>
          <a:p>
            <a:r>
              <a:rPr lang="ru-RU" sz="2000">
                <a:cs typeface="Times New Roman" pitchFamily="18" charset="0"/>
              </a:rPr>
              <a:t>По рецепту для 1000г теста необходимо 10г дрожжей, следовательно,  для156г теста: </a:t>
            </a:r>
          </a:p>
          <a:p>
            <a:r>
              <a:rPr lang="ru-RU" sz="2000">
                <a:cs typeface="Times New Roman" pitchFamily="18" charset="0"/>
              </a:rPr>
              <a:t>(156×10) : 1000 = 1,56г </a:t>
            </a:r>
          </a:p>
          <a:p>
            <a:r>
              <a:rPr lang="ru-RU" sz="2000">
                <a:cs typeface="Times New Roman" pitchFamily="18" charset="0"/>
              </a:rPr>
              <a:t>Определяем количество пирожков, которое можно получить при наличии 30г дрожжей.  30 :1,56 = 19п</a:t>
            </a:r>
          </a:p>
          <a:p>
            <a:r>
              <a:rPr lang="ru-RU" sz="2400" b="1">
                <a:cs typeface="Times New Roman" pitchFamily="18" charset="0"/>
              </a:rPr>
              <a:t>Ответ:</a:t>
            </a:r>
            <a:r>
              <a:rPr lang="ru-RU" sz="2000">
                <a:cs typeface="Times New Roman" pitchFamily="18" charset="0"/>
              </a:rPr>
              <a:t> 19 пирожков с повидлом можно приготовить при наличии в столовой  30г сухих дрожжей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</a:rPr>
              <a:t>Актуальность исследования: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высокоэффективных производственных отношений является важным этапом перехода экономики страны к рыночным отношениям. Поэтому студенты, которые выбрали профессию повара, кондитера должны знать рецептуру и технологию приготовления кондитерских изделий и блюд, биологическую ценность и калорийность их, гигиенические нормы. А это невозможно без знания математики. Математика развивает точность и логическое мышление, способствует умению видеть главное для понимания сложных задач</a:t>
            </a:r>
            <a:r>
              <a:rPr lang="ru-RU" sz="2400" smtClean="0">
                <a:latin typeface="Times New Roman" pitchFamily="18" charset="0"/>
              </a:rPr>
              <a:t>.</a:t>
            </a:r>
          </a:p>
        </p:txBody>
      </p:sp>
      <p:pic>
        <p:nvPicPr>
          <p:cNvPr id="16387" name="Рисунок 3" descr="http://player.myshared.ru/9/541458/slides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76700"/>
            <a:ext cx="41100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76700"/>
            <a:ext cx="42481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</p:spPr>
        <p:txBody>
          <a:bodyPr/>
          <a:lstStyle/>
          <a:p>
            <a:r>
              <a:rPr lang="ru-RU" sz="3200" b="1" smtClean="0">
                <a:effectLst/>
                <a:latin typeface="Times New Roman" pitchFamily="18" charset="0"/>
              </a:rPr>
              <a:t>Математика в решении  задач по кулинарии</a:t>
            </a:r>
          </a:p>
        </p:txBody>
      </p:sp>
      <p:graphicFrame>
        <p:nvGraphicFramePr>
          <p:cNvPr id="66603" name="Group 4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07375" cy="1663700"/>
        </p:xfrm>
        <a:graphic>
          <a:graphicData uri="http://schemas.openxmlformats.org/drawingml/2006/table">
            <a:tbl>
              <a:tblPr/>
              <a:tblGrid>
                <a:gridCol w="2052637"/>
                <a:gridCol w="2051050"/>
                <a:gridCol w="2052638"/>
                <a:gridCol w="20510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ЯИЦ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200Г МУКИ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150г сахара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80г масла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ЯЙЦО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4ЯЙЦА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24" name="Picture 1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0163" y="3716338"/>
            <a:ext cx="2763837" cy="2362200"/>
          </a:xfrm>
          <a:prstGeom prst="rect">
            <a:avLst/>
          </a:prstGeom>
          <a:noFill/>
          <a:ln w="38100">
            <a:pattFill prst="pct5">
              <a:fgClr>
                <a:schemeClr val="accent1"/>
              </a:fgClr>
              <a:bgClr>
                <a:schemeClr val="bg2"/>
              </a:bgClr>
            </a:pattFill>
            <a:miter lim="800000"/>
            <a:headEnd/>
            <a:tailEnd/>
          </a:ln>
        </p:spPr>
      </p:pic>
      <p:sp>
        <p:nvSpPr>
          <p:cNvPr id="51225" name="Rectangle 30"/>
          <p:cNvSpPr>
            <a:spLocks noChangeArrowheads="1"/>
          </p:cNvSpPr>
          <p:nvPr/>
        </p:nvSpPr>
        <p:spPr bwMode="auto">
          <a:xfrm>
            <a:off x="250825" y="3068638"/>
            <a:ext cx="5905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2400" b="1"/>
              <a:t>Задача. </a:t>
            </a:r>
            <a:r>
              <a:rPr lang="ru-RU" altLang="zh-CN" sz="2000"/>
              <a:t>Например, для рулета из 5 яиц надо 200г муки, 150г сахара и 80г масла. А сколько продуктов надо для рулета  из 4  яиц?  </a:t>
            </a:r>
          </a:p>
          <a:p>
            <a:r>
              <a:rPr lang="ru-RU" altLang="zh-CN" sz="2000"/>
              <a:t>	 Мы видим из таблицы, сколько нужно ингредиентов для рулета из 5 яиц. Сначала мы вычислили, сколько ингредиентов нужно для рулета  из одного яйца, разделили все ингредиенты на пять. После этого мы умножаем все ингредиенты на четыре и получаем количество граммов ингредиентов для приготовления пирога из четырёх яиц.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2"/>
          <p:cNvSpPr>
            <a:spLocks noChangeArrowheads="1"/>
          </p:cNvSpPr>
          <p:nvPr/>
        </p:nvSpPr>
        <p:spPr bwMode="auto">
          <a:xfrm>
            <a:off x="3924300" y="692150"/>
            <a:ext cx="482441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 </a:t>
            </a:r>
          </a:p>
          <a:p>
            <a:r>
              <a:rPr lang="ru-RU" sz="3600" b="1">
                <a:cs typeface="Times New Roman" pitchFamily="18" charset="0"/>
              </a:rPr>
              <a:t>Задача. </a:t>
            </a:r>
            <a:r>
              <a:rPr lang="ru-RU" sz="2000">
                <a:cs typeface="Times New Roman" pitchFamily="18" charset="0"/>
              </a:rPr>
              <a:t>Определите упек и припек при выпечке 30 штук ватрушек.</a:t>
            </a:r>
          </a:p>
          <a:p>
            <a:r>
              <a:rPr lang="ru-RU" sz="2400" b="1">
                <a:cs typeface="Times New Roman" pitchFamily="18" charset="0"/>
              </a:rPr>
              <a:t>Решение: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Масса одной ватрушки равна 60г; масса 30 штук ватрушек равна  60г×30 = 1800г. </a:t>
            </a:r>
          </a:p>
          <a:p>
            <a:r>
              <a:rPr lang="ru-RU" sz="2000">
                <a:cs typeface="Times New Roman" pitchFamily="18" charset="0"/>
              </a:rPr>
              <a:t>Масса теста 30 ватрушек равна 1500г.</a:t>
            </a:r>
          </a:p>
          <a:p>
            <a:r>
              <a:rPr lang="ru-RU" sz="2000">
                <a:cs typeface="Times New Roman" pitchFamily="18" charset="0"/>
              </a:rPr>
              <a:t>Определяем сколько нужно муки на 30 штук ватрушек по рецепту: 1500×641 = 962г </a:t>
            </a:r>
          </a:p>
          <a:p>
            <a:r>
              <a:rPr lang="ru-RU" sz="2000">
                <a:cs typeface="Times New Roman" pitchFamily="18" charset="0"/>
              </a:rPr>
              <a:t> Определяем упёк ватрушек, %: </a:t>
            </a:r>
          </a:p>
          <a:p>
            <a:r>
              <a:rPr lang="ru-RU" sz="2000">
                <a:cs typeface="Times New Roman" pitchFamily="18" charset="0"/>
              </a:rPr>
              <a:t>( (1800 -_1500) : 1800 ) × 30 = 4,9%. Определяем припёк изделия, %</a:t>
            </a:r>
          </a:p>
          <a:p>
            <a:r>
              <a:rPr lang="ru-RU" sz="2000">
                <a:cs typeface="Times New Roman" pitchFamily="18" charset="0"/>
              </a:rPr>
              <a:t>( ( 1800 – 962) : 962 ) × 30 = 26,2 %.</a:t>
            </a:r>
          </a:p>
          <a:p>
            <a:r>
              <a:rPr lang="ru-RU" sz="2000">
                <a:cs typeface="Times New Roman" pitchFamily="18" charset="0"/>
              </a:rPr>
              <a:t> </a:t>
            </a:r>
            <a:r>
              <a:rPr lang="ru-RU" sz="2400" b="1">
                <a:cs typeface="Times New Roman" pitchFamily="18" charset="0"/>
              </a:rPr>
              <a:t>Ответ:</a:t>
            </a:r>
            <a:r>
              <a:rPr lang="ru-RU" sz="2000">
                <a:cs typeface="Times New Roman" pitchFamily="18" charset="0"/>
              </a:rPr>
              <a:t> при выпечке 30 штук ватрушек упек составил 4,9%, припек – 26,2%.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36877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357563"/>
            <a:ext cx="14811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7" descr="i (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29250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503238" y="250825"/>
            <a:ext cx="8137525" cy="180975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3.3.Математика в задачах по технологии приготовления пищи.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900113" y="2060575"/>
            <a:ext cx="7077075" cy="3121025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. Для приготовления картофельного пюре  выделили 160 кг неочищенного картофеля. Определить массу отходов при механической обработке картофеля, если норма отходов составляет 30% от массы брутто.</a:t>
            </a:r>
          </a:p>
          <a:p>
            <a:pPr>
              <a:defRPr/>
            </a:pPr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Рассуждение.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  Масса брутто картофеля равна 180 кг, что составляет 100%. Масса отходов составляет 30%</a:t>
            </a:r>
          </a:p>
          <a:p>
            <a:pPr>
              <a:defRPr/>
            </a:pPr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24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Определяем, сколько килограммов содержит 1 %. </a:t>
            </a:r>
          </a:p>
          <a:p>
            <a:pPr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Для этого: 180 кг : 100 = 1,8 кг.</a:t>
            </a:r>
          </a:p>
          <a:p>
            <a:pPr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Вычисляем, сколько килограммов содержит 30 %.</a:t>
            </a:r>
          </a:p>
          <a:p>
            <a:pPr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Для этого: 1,8 ×30 = 54кг</a:t>
            </a:r>
          </a:p>
          <a:p>
            <a:pPr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Ответ: масса отходов равна 54 кг. </a:t>
            </a:r>
          </a:p>
          <a:p>
            <a:pPr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00113" y="333375"/>
            <a:ext cx="3008312" cy="5635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	Задача</a:t>
            </a:r>
            <a:endParaRPr lang="ru-RU" dirty="0"/>
          </a:p>
        </p:txBody>
      </p:sp>
      <p:sp>
        <p:nvSpPr>
          <p:cNvPr id="54274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557338"/>
            <a:ext cx="5113338" cy="374491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Сколько кг майонеза потребуется для запекания 50 порций рыбы?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 рецепту майонеза  на 1 порцию идёт 40 г.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Определим количество майонеза на 50 порций: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40 х 50 = 2000 г  = 2кг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приготовления 50 порций рыбной запеканки потребуется 2кг майонеза</a:t>
            </a:r>
            <a:r>
              <a:rPr lang="ru-RU" sz="2000" smtClean="0"/>
              <a:t>.</a:t>
            </a:r>
          </a:p>
          <a:p>
            <a:endParaRPr lang="ru-RU" sz="200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28775"/>
            <a:ext cx="428466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724400"/>
            <a:ext cx="2520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-32385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latin typeface="Times New Roman" pitchFamily="18" charset="0"/>
              </a:rPr>
              <a:t>Задача</a:t>
            </a:r>
          </a:p>
        </p:txBody>
      </p:sp>
      <p:sp>
        <p:nvSpPr>
          <p:cNvPr id="55298" name="Объект 6"/>
          <p:cNvSpPr>
            <a:spLocks noGrp="1"/>
          </p:cNvSpPr>
          <p:nvPr>
            <p:ph sz="half" idx="4294967295"/>
          </p:nvPr>
        </p:nvSpPr>
        <p:spPr>
          <a:xfrm>
            <a:off x="4827588" y="620713"/>
            <a:ext cx="4316412" cy="44958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Повару необходимо приготовить 20 порций фрикаделек по 80г каждая.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Сколько необходимо взять сырого мяса, если известно, что мясо при варке теряет 32%  массы.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20 80 = 1600г = 1,6кг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Из условия задачи следует, что при варке сохранится 100% - 32% = 68% массы.  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По правилу пропорции: х кг соответствует    100%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1,6 кг соответствует 68% ,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тогда находим  х =     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Ответ: 2,4 сырого мяса. </a:t>
            </a:r>
          </a:p>
          <a:p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3311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860800"/>
            <a:ext cx="3048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" descr="Картинки по запросу СКАЧАТЬ БЕСПЛАТНО КАРТИНКИ С ИЗОБРАЖЕНИЕМ ТОРТОВ ПИРОГОВ БУЛОЧ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93713"/>
            <a:ext cx="3168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2484438" y="765175"/>
            <a:ext cx="640873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 </a:t>
            </a:r>
            <a:endParaRPr lang="ru-RU">
              <a:latin typeface="Arial" charset="0"/>
            </a:endParaRPr>
          </a:p>
          <a:p>
            <a:endParaRPr lang="ru-RU" b="1">
              <a:latin typeface="Arial" charset="0"/>
            </a:endParaRPr>
          </a:p>
          <a:p>
            <a:endParaRPr lang="ru-RU" b="1">
              <a:latin typeface="Arial" charset="0"/>
            </a:endParaRPr>
          </a:p>
          <a:p>
            <a:pPr algn="ctr"/>
            <a:r>
              <a:rPr lang="ru-RU" sz="2800" b="1">
                <a:latin typeface="Arial" charset="0"/>
              </a:rPr>
              <a:t>Расчёт стоимости торта «Медовый»</a:t>
            </a:r>
            <a:endParaRPr lang="ru-RU" sz="2800">
              <a:latin typeface="Arial" charset="0"/>
            </a:endParaRPr>
          </a:p>
          <a:p>
            <a:r>
              <a:rPr lang="ru-RU" sz="2400">
                <a:latin typeface="Arial" charset="0"/>
              </a:rPr>
              <a:t>	 </a:t>
            </a:r>
          </a:p>
          <a:p>
            <a:r>
              <a:rPr lang="ru-RU" sz="2800" b="1">
                <a:latin typeface="Arial" charset="0"/>
              </a:rPr>
              <a:t>Стоимость торта:</a:t>
            </a:r>
            <a:r>
              <a:rPr lang="ru-RU" sz="2400" b="1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 масло - 120 рублей; сахар – 32 рубля;  яйца -30 рублей;  молоко сгущенное - 50 рублей; пшеничная мука - 25 рублей; мед натуральный –60 рублей. </a:t>
            </a:r>
          </a:p>
          <a:p>
            <a:r>
              <a:rPr lang="ru-RU" sz="2400">
                <a:latin typeface="Arial" charset="0"/>
              </a:rPr>
              <a:t>Всего мы заплатили – </a:t>
            </a:r>
            <a:r>
              <a:rPr lang="ru-RU" sz="2400" b="1">
                <a:latin typeface="Arial" charset="0"/>
              </a:rPr>
              <a:t>317 рублей.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08050"/>
            <a:ext cx="8229600" cy="5689600"/>
          </a:xfrm>
        </p:spPr>
        <p:txBody>
          <a:bodyPr/>
          <a:lstStyle/>
          <a:p>
            <a:pPr algn="ctr">
              <a:buFontTx/>
              <a:buAutoNum type="alphaUcPeriod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Исследовав применение математики в профессии повара, кондитера мы пришли к выводу, что важно для студента иметь прочные знания по математике. На первый взгляд математика кажется далёкой от реальностей жизни, но она пронизывает всю нашу жизнь. Заслуга математики состоит в том, что она выявляет глубинные свойства, которые заложены в природе, но не лежат на поверхности. Ещё с древних времён её считали царицей наук, она остаётся и в наше время важнейшей дисциплиной.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Математические знания часто нужны не только, чтобы их активно применять в профессии.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Математические знания способствуют развитию аналитических способностей к логическому мышлению, геометрическому воображению, изобретательности, а это нужно всем: и повару, и кондитеру, и предпринимателю. В процессе выполнения работы я ознакомилась с приёмами и способами решения задач с профессиональной направленностью по разным разделам математики. Мной были проанализированы методы решения различных задач. Составлен дидактический материал из  задач с практической направленностью, в которых прослеживается  связь математики с дисциплинами технологии мучных и кондитерских изделий и кулинарии. А это подтверждает важность изучения математики  и умений применять её в профессии. Без математики не получить ни одну профессию в нашей жизни, она нужна в любом деле.</a:t>
            </a:r>
          </a:p>
        </p:txBody>
      </p:sp>
      <p:pic>
        <p:nvPicPr>
          <p:cNvPr id="57347" name="Picture 6" descr="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4941888"/>
            <a:ext cx="185896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468313" y="1196975"/>
            <a:ext cx="82804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cs typeface="Times New Roman" pitchFamily="18" charset="0"/>
              </a:rPr>
              <a:t>1. И.М Шапиро. Использование задач с практическим содержанием в преподавании математики.  Книга для учителя.- Просвещение, 1990г-96с.  </a:t>
            </a:r>
          </a:p>
          <a:p>
            <a:r>
              <a:rPr lang="ru-RU" sz="1600" b="1">
                <a:cs typeface="Times New Roman" pitchFamily="18" charset="0"/>
              </a:rPr>
              <a:t>2. Г.Френденталь. Математика в науке и вокруг нас. Издательство «Мир»- 1998г.-209с.</a:t>
            </a:r>
          </a:p>
          <a:p>
            <a:r>
              <a:rPr lang="ru-RU" sz="1600" b="1">
                <a:cs typeface="Times New Roman" pitchFamily="18" charset="0"/>
              </a:rPr>
              <a:t>3. Ковалев Н.И., Ануфриева Т.И., Шайдарова Н.И. Преподавание курса кулинарии в средних ПТУ: Методическое пособие. – М.: Высш. школа, 1985. – 175 с.</a:t>
            </a:r>
          </a:p>
          <a:p>
            <a:r>
              <a:rPr lang="ru-RU" sz="1600" b="1">
                <a:cs typeface="Times New Roman" pitchFamily="18" charset="0"/>
              </a:rPr>
              <a:t>4. Сборник рецептур блюд и кулинарных изделий для предприятий общественного питания всех форм собственности / разраб. В.Д. Вержбицкая, Т.А. Корольчик. Мн.</a:t>
            </a:r>
            <a:r>
              <a:rPr lang="be-BY" sz="1600" b="1">
                <a:cs typeface="Times New Roman" pitchFamily="18" charset="0"/>
              </a:rPr>
              <a:t>:</a:t>
            </a:r>
            <a:r>
              <a:rPr lang="ru-RU" sz="1600" b="1">
                <a:cs typeface="Times New Roman" pitchFamily="18" charset="0"/>
              </a:rPr>
              <a:t> БАК, 2011. </a:t>
            </a:r>
          </a:p>
          <a:p>
            <a:r>
              <a:rPr lang="ru-RU" sz="1600" b="1">
                <a:cs typeface="Times New Roman" pitchFamily="18" charset="0"/>
              </a:rPr>
              <a:t>6. Справочник работника общественного питания / сост. В.Ф. Ерофеенко -                    Минск, 2006. </a:t>
            </a:r>
          </a:p>
          <a:p>
            <a:r>
              <a:rPr lang="ru-RU" sz="1600" b="1">
                <a:cs typeface="Times New Roman" pitchFamily="18" charset="0"/>
              </a:rPr>
              <a:t>7. Сборник технологических карт кондитерских и булочных изделий для торговых объектов общественного питания / сост. В.Ф. Ерофеенко, В.А. Демиденко [и др.]. Минск, 2007 </a:t>
            </a:r>
          </a:p>
          <a:p>
            <a:r>
              <a:rPr lang="ru-RU" sz="1600" b="1">
                <a:cs typeface="Times New Roman" pitchFamily="18" charset="0"/>
              </a:rPr>
              <a:t>8. Митенев Ю. А. Информационно-коммуникационные технологии как средство развития творческой активности учащихся на внеурочных занятиях по математике.  Ярославский гос. пед. университет  им. К. Д. Ушинского. – Ярославль, 2012. – 25 с. </a:t>
            </a:r>
          </a:p>
          <a:p>
            <a:r>
              <a:rPr lang="ru-RU" sz="1600" b="1">
                <a:cs typeface="Times New Roman" pitchFamily="18" charset="0"/>
              </a:rPr>
              <a:t>9. Берил С. И., Гайдаржи Г. Х. Использование возможностей ИКТ в индивидуализации обучения. /  С. И. Берил, Г. Х. Гайдаржи // Педагогическая</a:t>
            </a:r>
          </a:p>
          <a:p>
            <a:r>
              <a:rPr lang="ru-RU" sz="1600" b="1">
                <a:cs typeface="Times New Roman" pitchFamily="18" charset="0"/>
              </a:rPr>
              <a:t>10.      М. И. Башмаков, Математика. Сборник задач профильной направленности – М    .     Издательский центр «Академия», 2013.             </a:t>
            </a:r>
          </a:p>
          <a:p>
            <a:r>
              <a:rPr lang="ru-RU" sz="1600" b="1">
                <a:cs typeface="Times New Roman" pitchFamily="18" charset="0"/>
              </a:rPr>
              <a:t> 11.Интернет – ресурсы. </a:t>
            </a:r>
          </a:p>
          <a:p>
            <a:r>
              <a:rPr lang="ru-RU" sz="1600">
                <a:cs typeface="Times New Roman" pitchFamily="18" charset="0"/>
              </a:rPr>
              <a:t> </a:t>
            </a:r>
          </a:p>
          <a:p>
            <a:r>
              <a:rPr lang="ru-RU" sz="1600">
                <a:cs typeface="Times New Roman" pitchFamily="18" charset="0"/>
              </a:rPr>
              <a:t> </a:t>
            </a:r>
          </a:p>
          <a:p>
            <a:r>
              <a:rPr lang="ru-RU" sz="1600">
                <a:cs typeface="Times New Roman" pitchFamily="18" charset="0"/>
              </a:rPr>
              <a:t> </a:t>
            </a:r>
          </a:p>
          <a:p>
            <a:r>
              <a:rPr lang="ru-RU" sz="1600">
                <a:cs typeface="Times New Roman" pitchFamily="18" charset="0"/>
              </a:rPr>
              <a:t> </a:t>
            </a:r>
          </a:p>
        </p:txBody>
      </p:sp>
      <p:pic>
        <p:nvPicPr>
          <p:cNvPr id="4" name="Picture 7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188913"/>
            <a:ext cx="12588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6838"/>
            <a:ext cx="16557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44958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профессия повар, кондитер.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математика в профессии повар, кондитер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8798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229600" cy="44958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Цель исследования: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ознакомиться с применением задач с практической направленностью по разным темам  математики в профессии повар, кондитер.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составить задачи с практической направленностью, разобрать математические приёмы и методы их решения, проанализировать на практике. Пополнить дидактический материал с профессиональной направленностью новыми задачами по  кулинарии, изучить дополнительную литературу.</a:t>
            </a:r>
          </a:p>
        </p:txBody>
      </p:sp>
      <p:pic>
        <p:nvPicPr>
          <p:cNvPr id="4" name="Picture 7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89363"/>
            <a:ext cx="35274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36613"/>
            <a:ext cx="8229600" cy="44958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если будем решать различные виды задач, при решении которых математика объединяется  с кулинарией, технологией мучных и кондитерских изделий и др. науками, возникает объективная возможность исследования практики убедиться в её применении в профессии повар, кондитер. </a:t>
            </a:r>
          </a:p>
        </p:txBody>
      </p:sp>
      <p:pic>
        <p:nvPicPr>
          <p:cNvPr id="19458" name="Picture 6" descr="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997200"/>
            <a:ext cx="36591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S0055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508500"/>
            <a:ext cx="1828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5085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36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Введение.</a:t>
            </a:r>
            <a:endParaRPr lang="ru-RU" sz="4000" b="1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765175"/>
            <a:ext cx="7991475" cy="518477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Актуальность и востребованность профессии повар, кондитер доказана историей. Как только человек стал добывать себе пищу, он научился её готовить. Огромный спрос на разнообразие и обилие блюд привело к появлению первых школ кулинарии. В 19 веке поварские школы стали повсеместно. Англия, Европа и Россия готовили своих специалистов наперебой.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Профессия, такого понятия в древности не существовало, хотя кондитерское ремесло возникло довольно давно. Что касается наших дней профессия повар, кондитер входит в число одно из первых востребованных мест.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Готовясь к празднику кондитерские изделия, являются самыми популярными и востребованными, раскупаются, никакой кризис им не страшен. 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Искусство повара, кондитера помогает ощутить и насладиться вкусом продуктов, укрепить здоровье.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Профессия повар, кондитер в современных условиях стала очень актуальной на сегодняшний день. В малых предприятиях общественного питания нет разграничения функций повара и технолога. Повар должен уметь работать с документацией нормативной и производить технологические расчёты.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Обладать знаниями приготовления кондитерских изделий, но и уметь считать, создавать замысловатые геометрические формы должны производители кондитерских изделий. Для этого нужны знания математики. Математика, она везде, иногда мы её не замечаем, а она неотъемлемая часть нашей жизни. 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6" descr="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5229225"/>
            <a:ext cx="12827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549275"/>
            <a:ext cx="8064500" cy="1223963"/>
          </a:xfrm>
        </p:spPr>
        <p:txBody>
          <a:bodyPr/>
          <a:lstStyle/>
          <a:p>
            <a:pPr algn="l" eaLnBrk="1" hangingPunct="1"/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2.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Методы  решения задач по математике с профессиональным содержанием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Задачи на механическую кулинарную обработка продукции.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1.</a:t>
            </a:r>
            <a:r>
              <a:rPr lang="ru-RU" sz="2800" smtClean="0">
                <a:latin typeface="Times New Roman" pitchFamily="18" charset="0"/>
              </a:rPr>
              <a:t>Задачи на расчёт количества отходов и потерь.</a:t>
            </a: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2.Задачи на расчёт массы нетто полуфабрикатов или готовых изделий.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3. Задачи на расчёт массы брутто сырья.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4. Задачи на расчёт количества порций готового изделия, которое можно получить из сырья.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5013325"/>
            <a:ext cx="29511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229600" cy="3671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2.1 Применение математики в методике расчёта массы отходов при механической кулинарной обработке сырья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Образец решения задачи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 решении задачи по нахождению процентов  необходимо: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найти начальное число, т.е. число, содержащие 100%; найти соотношение между процентной суммой и начальным числом и умножить его на 100 %;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Для приготовления обеда в столовой  выделили 250 кг картофеля. После механической обработки получили 211 кг чистого картофеля. Определить процент отхода.</a:t>
            </a:r>
            <a:endParaRPr lang="ru-RU" sz="140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250 кг картофеля составляет 100%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211кг чистого картофеля составляет х% ,  составляем пропорцию: 250 : 100 =  211: х,  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х = 211 × 100 : 250 = 15,6%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Ответ: % отходов = 100% - 84,4% = 15,6%</a:t>
            </a:r>
          </a:p>
        </p:txBody>
      </p:sp>
      <p:pic>
        <p:nvPicPr>
          <p:cNvPr id="23554" name="Shape 31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3463"/>
            <a:ext cx="34385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Shape 3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34686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ершина горы">
  <a:themeElements>
    <a:clrScheme name="1_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1_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1229</TotalTime>
  <Words>2467</Words>
  <Application>Microsoft Office PowerPoint</Application>
  <PresentationFormat>Экран (4:3)</PresentationFormat>
  <Paragraphs>284</Paragraphs>
  <Slides>37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Times New Roman</vt:lpstr>
      <vt:lpstr>Arial</vt:lpstr>
      <vt:lpstr>Calibri</vt:lpstr>
      <vt:lpstr>Wingdings</vt:lpstr>
      <vt:lpstr>1_Вершина горы</vt:lpstr>
      <vt:lpstr>1_Вершина горы</vt:lpstr>
      <vt:lpstr>Формула</vt:lpstr>
      <vt:lpstr>Слайд 1</vt:lpstr>
      <vt:lpstr>Содержание </vt:lpstr>
      <vt:lpstr>Актуальность исследования:</vt:lpstr>
      <vt:lpstr>Слайд 4</vt:lpstr>
      <vt:lpstr>Слайд 5</vt:lpstr>
      <vt:lpstr>Слайд 6</vt:lpstr>
      <vt:lpstr>Введение.</vt:lpstr>
      <vt:lpstr>      2.Методы  решения задач по математике с профессиональным содержанием. Задачи на механическую кулинарную обработка продукции. 1.Задачи на расчёт количества отходов и потерь. 2.Задачи на расчёт массы нетто полуфабрикатов или готовых изделий. 3. Задачи на расчёт массы брутто сырья. 4. Задачи на расчёт количества порций готового изделия, которое можно получить из сырья.</vt:lpstr>
      <vt:lpstr>Слайд 9</vt:lpstr>
      <vt:lpstr>Пример задачи.</vt:lpstr>
      <vt:lpstr>Слайд 11</vt:lpstr>
      <vt:lpstr>2.2. Применение математики в методах расчёта массы нетто при механической кулинарной обработке сырья </vt:lpstr>
      <vt:lpstr> задача </vt:lpstr>
      <vt:lpstr>2.2. Математика в методике  расчёта массы нетто отходов при механической кулинарной обработке сырья.</vt:lpstr>
      <vt:lpstr>  2.3. Применение математики в методах расчёта массы брутто при механической кулинарной обработке сырья </vt:lpstr>
      <vt:lpstr>Математика в задачах по кулинарии.</vt:lpstr>
      <vt:lpstr>Задача</vt:lpstr>
      <vt:lpstr>Слайд 18</vt:lpstr>
      <vt:lpstr>Решение:  </vt:lpstr>
      <vt:lpstr>Слайд 20</vt:lpstr>
      <vt:lpstr>Слайд 21</vt:lpstr>
      <vt:lpstr>Слайд 22</vt:lpstr>
      <vt:lpstr>Слайд 23</vt:lpstr>
      <vt:lpstr>Геометрия в кулинарии</vt:lpstr>
      <vt:lpstr>Слайд 25</vt:lpstr>
      <vt:lpstr> Задача</vt:lpstr>
      <vt:lpstr>3.2.Математика в задачах по технологии  приготовления  мучных кондитерских изделий.   </vt:lpstr>
      <vt:lpstr>Задача. Определите упек и припек при выпечке 30 штук пончиков. Решение: Масса одного пончика равна 60г; масса 30 штук пончиков равна  60г×30 = 1800г.  Масса теста 30 пончиков равна 1500г. Определяем сколько нужно муки на 30 штук пончиков по рецепту:  1500×641 = 962г   Определяем упёк пончиков, %:  ( (1800 -_1500) : 1800 ) × 30 = 4,9%. Определяем припёк изделия, % ( ( 1800 – 962) : 962 ) × 30 = 26,2 %.  Ответ: при выпечке 30 штук пончиков упек составил 4,9%, припек – 26,2%. </vt:lpstr>
      <vt:lpstr>Слайд 29</vt:lpstr>
      <vt:lpstr>Математика в решении  задач по кулинарии</vt:lpstr>
      <vt:lpstr>Слайд 31</vt:lpstr>
      <vt:lpstr>3.3.Математика в задачах по технологии приготовления пищи.</vt:lpstr>
      <vt:lpstr> Задача</vt:lpstr>
      <vt:lpstr>Задача</vt:lpstr>
      <vt:lpstr>Слайд 35</vt:lpstr>
      <vt:lpstr>Заключение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101</cp:revision>
  <dcterms:modified xsi:type="dcterms:W3CDTF">2009-04-08T13:41:44Z</dcterms:modified>
</cp:coreProperties>
</file>