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82" r:id="rId4"/>
    <p:sldId id="275" r:id="rId5"/>
    <p:sldId id="276" r:id="rId6"/>
    <p:sldId id="277" r:id="rId7"/>
    <p:sldId id="278" r:id="rId8"/>
    <p:sldId id="279" r:id="rId9"/>
    <p:sldId id="280" r:id="rId10"/>
    <p:sldId id="259" r:id="rId11"/>
    <p:sldId id="260" r:id="rId12"/>
    <p:sldId id="261" r:id="rId13"/>
    <p:sldId id="270" r:id="rId14"/>
    <p:sldId id="271" r:id="rId15"/>
    <p:sldId id="272" r:id="rId16"/>
    <p:sldId id="273" r:id="rId17"/>
    <p:sldId id="274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EEF53-1F3D-46C7-9DFD-220C659FAED9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DCD0E-7B41-4689-870D-F7E813D61E3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C7296-2382-4F9A-A6D9-0AD94A5DD772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18A6A-552C-417F-BEA4-1584D86D511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18A6A-552C-417F-BEA4-1584D86D511F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15.03.2014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636912"/>
            <a:ext cx="8305800" cy="7780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Защищенность  операционных систем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559062" cy="5811558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1900" spc="14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ГБПОУ КРАСНОДАРСКОГО КРАЯ </a:t>
            </a:r>
          </a:p>
          <a:p>
            <a:pPr algn="ctr"/>
            <a:r>
              <a:rPr lang="ru-RU" sz="1900" spc="14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«КРАСНОДАРСКИЙ КОЛЛЕДЖ ЭЛЕКТРОННОГО ПРИБОРОСТРОЕНИЯ»</a:t>
            </a:r>
          </a:p>
          <a:p>
            <a:pPr algn="ctr"/>
            <a:endParaRPr lang="ru-RU" sz="1200" dirty="0" smtClean="0"/>
          </a:p>
          <a:p>
            <a:pPr algn="ctr"/>
            <a:endParaRPr lang="ru-RU" sz="1200" dirty="0" smtClean="0"/>
          </a:p>
          <a:p>
            <a:pPr algn="ctr"/>
            <a:endParaRPr lang="ru-RU" sz="1800" spc="140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ru-RU" sz="2900" spc="14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Презентация по дисциплине «Операционные системы»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l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Автор: </a:t>
            </a:r>
          </a:p>
          <a:p>
            <a:pPr algn="ctr"/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Сосновская Т. Г. - преподаватель  специальных </a:t>
            </a:r>
            <a:r>
              <a:rPr lang="ru-RU" sz="2500" dirty="0" smtClean="0">
                <a:solidFill>
                  <a:schemeClr val="bg2">
                    <a:lumMod val="75000"/>
                  </a:schemeClr>
                </a:solidFill>
              </a:rPr>
              <a:t>дисциплин </a:t>
            </a:r>
            <a:endParaRPr lang="ru-RU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l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2014 год</a:t>
            </a:r>
          </a:p>
          <a:p>
            <a:endParaRPr lang="ru-RU" dirty="0"/>
          </a:p>
        </p:txBody>
      </p:sp>
      <p:sp>
        <p:nvSpPr>
          <p:cNvPr id="4" name="Прямоугольник 10"/>
          <p:cNvSpPr>
            <a:spLocks noChangeArrowheads="1"/>
          </p:cNvSpPr>
          <p:nvPr/>
        </p:nvSpPr>
        <p:spPr bwMode="auto">
          <a:xfrm>
            <a:off x="928662" y="3571876"/>
            <a:ext cx="73580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14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Управление учетными записями пользователей</a:t>
            </a:r>
            <a:endParaRPr lang="ru-RU" dirty="0"/>
          </a:p>
        </p:txBody>
      </p:sp>
      <p:pic>
        <p:nvPicPr>
          <p:cNvPr id="7" name="Содержимое 3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2450" y="1989931"/>
            <a:ext cx="38481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5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743450" y="1989931"/>
            <a:ext cx="38481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Добавление нового пользователя</a:t>
            </a:r>
            <a:endParaRPr lang="ru-RU" dirty="0"/>
          </a:p>
        </p:txBody>
      </p:sp>
      <p:pic>
        <p:nvPicPr>
          <p:cNvPr id="5" name="Содержимое 3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669648"/>
            <a:ext cx="4038600" cy="2936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3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648200" y="2669648"/>
            <a:ext cx="4038600" cy="2936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Оснастка «Локальные пользователи и группы»</a:t>
            </a:r>
            <a:endParaRPr lang="ru-RU" dirty="0"/>
          </a:p>
        </p:txBody>
      </p:sp>
      <p:pic>
        <p:nvPicPr>
          <p:cNvPr id="7" name="Содержимое 3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7504" y="1916832"/>
            <a:ext cx="4392488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3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648200" y="1916832"/>
            <a:ext cx="438829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Настройка параметров учетной записи пользователя:</a:t>
            </a:r>
            <a:endParaRPr lang="ru-RU" dirty="0"/>
          </a:p>
        </p:txBody>
      </p:sp>
      <p:pic>
        <p:nvPicPr>
          <p:cNvPr id="5" name="Содержимое 3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010005"/>
            <a:ext cx="4038600" cy="425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3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648200" y="2010005"/>
            <a:ext cx="4038600" cy="425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Настройка параметров учетной записи группы: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43808" y="1988840"/>
            <a:ext cx="38481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Оснастка «Локальные параметры безопасности»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- Процесс анализа безопасности по заданному шаблону:</a:t>
            </a:r>
            <a:endParaRPr lang="ru-RU" sz="3100" dirty="0"/>
          </a:p>
        </p:txBody>
      </p:sp>
      <p:pic>
        <p:nvPicPr>
          <p:cNvPr id="5" name="Содержимое 3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636912"/>
            <a:ext cx="520206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Просмотр результатов анализа: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63787" y="1935163"/>
            <a:ext cx="6816426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Autofit/>
          </a:bodyPr>
          <a:lstStyle/>
          <a:p>
            <a:r>
              <a:rPr lang="ru-RU" sz="4000" dirty="0" smtClean="0"/>
              <a:t>Распределение привилегий среди пользователей и групп:</a:t>
            </a:r>
            <a:endParaRPr lang="ru-RU" sz="4000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47664" y="1412776"/>
            <a:ext cx="5616624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Подсистема безопасности. Загрузка операционной системы:</a:t>
            </a:r>
            <a:endParaRPr lang="ru-RU" dirty="0"/>
          </a:p>
        </p:txBody>
      </p:sp>
      <p:pic>
        <p:nvPicPr>
          <p:cNvPr id="1026" name="Picture 2" descr="C:\Documents and Settings\Lanos\Рабочий стол\Microsoft_Windows_Generic_v_print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7" y="2132856"/>
            <a:ext cx="4217614" cy="295232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292080" y="2564904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Процесс входа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940152" y="4797152"/>
            <a:ext cx="187220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Локальная служба безопасности</a:t>
            </a:r>
            <a:endParaRPr lang="ru-RU" sz="16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4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Подсистема безопасности. Проверка подлинности пользователя:</a:t>
            </a:r>
            <a:endParaRPr lang="ru-RU" sz="4000" dirty="0"/>
          </a:p>
        </p:txBody>
      </p:sp>
      <p:pic>
        <p:nvPicPr>
          <p:cNvPr id="2050" name="Picture 2" descr="C:\Documents and Settings\Lanos\Рабочий стол\ctrl-alt-del_cup_set-580x31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1"/>
            <a:ext cx="3240360" cy="1512168"/>
          </a:xfrm>
          <a:prstGeom prst="rect">
            <a:avLst/>
          </a:prstGeom>
          <a:noFill/>
        </p:spPr>
      </p:pic>
      <p:pic>
        <p:nvPicPr>
          <p:cNvPr id="2051" name="Picture 3" descr="C:\Documents and Settings\Lanos\Рабочий стол\Ctrl-Alt-Delet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573016"/>
            <a:ext cx="3981450" cy="259080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652120" y="2564904"/>
            <a:ext cx="129614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Процесс входа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779912" y="2564904"/>
            <a:ext cx="1296144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Пользователь</a:t>
            </a:r>
            <a:endParaRPr lang="ru-RU" sz="1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3645024"/>
            <a:ext cx="158417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Провайдер аутентификации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68144" y="5157192"/>
            <a:ext cx="151216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Локальная служба безопасности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164288" y="2276872"/>
            <a:ext cx="1152128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Диспетчер учетных записей</a:t>
            </a: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100392" y="2996952"/>
            <a:ext cx="936104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База данных учетных записей</a:t>
            </a:r>
            <a:endParaRPr lang="ru-RU" sz="1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804248" y="4077072"/>
            <a:ext cx="165618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Пакет аутентификации</a:t>
            </a:r>
            <a:endParaRPr lang="ru-RU" sz="1400" dirty="0"/>
          </a:p>
        </p:txBody>
      </p:sp>
      <p:cxnSp>
        <p:nvCxnSpPr>
          <p:cNvPr id="18" name="Соединительная линия уступом 17"/>
          <p:cNvCxnSpPr/>
          <p:nvPr/>
        </p:nvCxnSpPr>
        <p:spPr>
          <a:xfrm>
            <a:off x="5076056" y="2636912"/>
            <a:ext cx="576064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/>
          <p:nvPr/>
        </p:nvCxnSpPr>
        <p:spPr>
          <a:xfrm rot="16200000" flipH="1">
            <a:off x="4572000" y="3212976"/>
            <a:ext cx="648072" cy="21602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/>
          <p:nvPr/>
        </p:nvCxnSpPr>
        <p:spPr>
          <a:xfrm rot="5400000" flipH="1" flipV="1">
            <a:off x="5580112" y="3284984"/>
            <a:ext cx="648072" cy="72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/>
          <p:nvPr/>
        </p:nvCxnSpPr>
        <p:spPr>
          <a:xfrm rot="5400000">
            <a:off x="5436096" y="4077072"/>
            <a:ext cx="2160240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13" idx="3"/>
            <a:endCxn id="16" idx="2"/>
          </p:cNvCxnSpPr>
          <p:nvPr/>
        </p:nvCxnSpPr>
        <p:spPr>
          <a:xfrm flipV="1">
            <a:off x="7380312" y="4653136"/>
            <a:ext cx="252028" cy="86409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>
            <a:stCxn id="16" idx="0"/>
            <a:endCxn id="14" idx="2"/>
          </p:cNvCxnSpPr>
          <p:nvPr/>
        </p:nvCxnSpPr>
        <p:spPr>
          <a:xfrm rot="5400000" flipH="1" flipV="1">
            <a:off x="7110282" y="3447002"/>
            <a:ext cx="1152128" cy="10801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14" idx="3"/>
            <a:endCxn id="15" idx="0"/>
          </p:cNvCxnSpPr>
          <p:nvPr/>
        </p:nvCxnSpPr>
        <p:spPr>
          <a:xfrm>
            <a:off x="8316416" y="2600908"/>
            <a:ext cx="252028" cy="39604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11960" y="3212976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5868144" y="4725144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5292080" y="3284984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7668344" y="5157192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6876256" y="3645024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 H(P)</a:t>
            </a:r>
            <a:endParaRPr lang="ru-RU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4716016" y="2348880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Ctrl+Alt+Delete</a:t>
            </a:r>
            <a:endParaRPr lang="ru-RU" sz="1100" dirty="0"/>
          </a:p>
        </p:txBody>
      </p:sp>
      <p:cxnSp>
        <p:nvCxnSpPr>
          <p:cNvPr id="54" name="Shape 53"/>
          <p:cNvCxnSpPr>
            <a:stCxn id="10" idx="2"/>
            <a:endCxn id="12" idx="3"/>
          </p:cNvCxnSpPr>
          <p:nvPr/>
        </p:nvCxnSpPr>
        <p:spPr>
          <a:xfrm rot="5400000">
            <a:off x="5760132" y="3392996"/>
            <a:ext cx="936104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Содержимое 2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6" grpId="0" animBg="1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Цель работы: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681418"/>
          </a:xfrm>
        </p:spPr>
        <p:txBody>
          <a:bodyPr/>
          <a:lstStyle/>
          <a:p>
            <a:r>
              <a:rPr lang="ru-RU" dirty="0" smtClean="0"/>
              <a:t>Изучить архитектурные особенности операционных систем на примере ОС  </a:t>
            </a:r>
            <a:r>
              <a:rPr lang="en-US" dirty="0" smtClean="0"/>
              <a:t>Windows.</a:t>
            </a:r>
          </a:p>
          <a:p>
            <a:r>
              <a:rPr lang="ru-RU" dirty="0" smtClean="0"/>
              <a:t>Изучить возможности защиты информации от НСД в открытых версиях ОС </a:t>
            </a:r>
            <a:r>
              <a:rPr lang="en-US" dirty="0" smtClean="0"/>
              <a:t>Windows.</a:t>
            </a:r>
          </a:p>
          <a:p>
            <a:r>
              <a:rPr lang="ru-RU" dirty="0" smtClean="0"/>
              <a:t>Изучить работу подсистемы безопасности защищенных версий ОС </a:t>
            </a:r>
            <a:r>
              <a:rPr lang="en-US" dirty="0" smtClean="0"/>
              <a:t>Windows.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964488" cy="1152128"/>
          </a:xfrm>
        </p:spPr>
        <p:txBody>
          <a:bodyPr>
            <a:noAutofit/>
          </a:bodyPr>
          <a:lstStyle/>
          <a:p>
            <a:r>
              <a:rPr lang="ru-RU" sz="3600" dirty="0" smtClean="0"/>
              <a:t>Подсистема безопасности. Проверка подлинности пользователя</a:t>
            </a:r>
            <a:r>
              <a:rPr lang="en-US" sz="3600" dirty="0" smtClean="0"/>
              <a:t>(</a:t>
            </a:r>
            <a:r>
              <a:rPr lang="ru-RU" sz="3600" dirty="0" smtClean="0"/>
              <a:t>продолжение</a:t>
            </a:r>
            <a:r>
              <a:rPr lang="en-US" sz="3600" dirty="0" smtClean="0"/>
              <a:t>)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779912" y="2564904"/>
            <a:ext cx="14401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Процесс входа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83568" y="2636912"/>
            <a:ext cx="165618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Пользователь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51720" y="3861048"/>
            <a:ext cx="158417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Провайдер аутентификации</a:t>
            </a:r>
            <a:endParaRPr lang="ru-RU" sz="1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355976" y="4941168"/>
            <a:ext cx="151216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Локальная служба безопасности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28184" y="2492896"/>
            <a:ext cx="1152128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Диспетчер учетных записей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380312" y="3212976"/>
            <a:ext cx="936104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База данных учетных записей</a:t>
            </a: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508104" y="3933056"/>
            <a:ext cx="165618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Пакет аутентификации</a:t>
            </a:r>
            <a:endParaRPr lang="ru-RU" sz="1400" dirty="0"/>
          </a:p>
        </p:txBody>
      </p:sp>
      <p:cxnSp>
        <p:nvCxnSpPr>
          <p:cNvPr id="16" name="Соединительная линия уступом 15"/>
          <p:cNvCxnSpPr/>
          <p:nvPr/>
        </p:nvCxnSpPr>
        <p:spPr>
          <a:xfrm>
            <a:off x="2339752" y="2708920"/>
            <a:ext cx="1440160" cy="72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/>
          <p:nvPr/>
        </p:nvCxnSpPr>
        <p:spPr>
          <a:xfrm rot="16200000" flipH="1">
            <a:off x="1691680" y="3429000"/>
            <a:ext cx="648072" cy="21602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 rot="5400000">
            <a:off x="3858270" y="4070722"/>
            <a:ext cx="1728192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stCxn id="12" idx="3"/>
            <a:endCxn id="15" idx="2"/>
          </p:cNvCxnSpPr>
          <p:nvPr/>
        </p:nvCxnSpPr>
        <p:spPr>
          <a:xfrm flipV="1">
            <a:off x="5868144" y="4509120"/>
            <a:ext cx="468052" cy="79208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>
            <a:stCxn id="15" idx="0"/>
            <a:endCxn id="13" idx="2"/>
          </p:cNvCxnSpPr>
          <p:nvPr/>
        </p:nvCxnSpPr>
        <p:spPr>
          <a:xfrm rot="5400000" flipH="1" flipV="1">
            <a:off x="6174178" y="3302986"/>
            <a:ext cx="792088" cy="4680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stCxn id="13" idx="3"/>
            <a:endCxn id="14" idx="0"/>
          </p:cNvCxnSpPr>
          <p:nvPr/>
        </p:nvCxnSpPr>
        <p:spPr>
          <a:xfrm>
            <a:off x="7380312" y="2816932"/>
            <a:ext cx="468052" cy="39604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31640" y="3356992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2915816" y="3429000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4139952" y="4509120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0152" y="5373216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ID,P</a:t>
            </a:r>
            <a:endParaRPr lang="ru-RU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5436096" y="3356992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ID, H(P)</a:t>
            </a:r>
            <a:endParaRPr lang="ru-RU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2483768" y="2348880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Ctrl+Alt+Delete</a:t>
            </a:r>
            <a:endParaRPr lang="ru-RU" sz="1100" dirty="0"/>
          </a:p>
        </p:txBody>
      </p:sp>
      <p:cxnSp>
        <p:nvCxnSpPr>
          <p:cNvPr id="29" name="Shape 28"/>
          <p:cNvCxnSpPr>
            <a:stCxn id="9" idx="2"/>
            <a:endCxn id="11" idx="3"/>
          </p:cNvCxnSpPr>
          <p:nvPr/>
        </p:nvCxnSpPr>
        <p:spPr>
          <a:xfrm rot="5400000">
            <a:off x="3599892" y="3248980"/>
            <a:ext cx="936104" cy="86409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/>
          <p:nvPr/>
        </p:nvCxnSpPr>
        <p:spPr>
          <a:xfrm rot="5400000" flipH="1" flipV="1">
            <a:off x="3455876" y="3248980"/>
            <a:ext cx="648072" cy="5760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/>
          <p:nvPr/>
        </p:nvCxnSpPr>
        <p:spPr>
          <a:xfrm rot="5400000">
            <a:off x="6696236" y="3537012"/>
            <a:ext cx="792088" cy="127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Соединительная линия уступом 51"/>
          <p:cNvCxnSpPr/>
          <p:nvPr/>
        </p:nvCxnSpPr>
        <p:spPr>
          <a:xfrm rot="5400000">
            <a:off x="5652120" y="4581128"/>
            <a:ext cx="432048" cy="28803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Соединительная линия уступом 53"/>
          <p:cNvCxnSpPr/>
          <p:nvPr/>
        </p:nvCxnSpPr>
        <p:spPr>
          <a:xfrm rot="16200000" flipV="1">
            <a:off x="4319972" y="3969060"/>
            <a:ext cx="1728192" cy="216024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444208" y="3573016"/>
            <a:ext cx="5760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SID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436096" y="450912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SID</a:t>
            </a:r>
            <a:endParaRPr lang="ru-RU" sz="1400" dirty="0">
              <a:solidFill>
                <a:srgbClr val="FF0000"/>
              </a:solidFill>
            </a:endParaRPr>
          </a:p>
        </p:txBody>
      </p:sp>
      <p:cxnSp>
        <p:nvCxnSpPr>
          <p:cNvPr id="59" name="Соединительная линия уступом 58"/>
          <p:cNvCxnSpPr>
            <a:endCxn id="10" idx="3"/>
          </p:cNvCxnSpPr>
          <p:nvPr/>
        </p:nvCxnSpPr>
        <p:spPr>
          <a:xfrm rot="10800000">
            <a:off x="2339752" y="2924944"/>
            <a:ext cx="1440160" cy="144016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699792" y="3068960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Отказ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932040" y="4509120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AT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7" grpId="0"/>
      <p:bldP spid="60" grpId="1"/>
      <p:bldP spid="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rmAutofit fontScale="90000"/>
          </a:bodyPr>
          <a:lstStyle/>
          <a:p>
            <a:r>
              <a:rPr lang="ru-RU" sz="5400" dirty="0" smtClean="0"/>
              <a:t>Подсистема безопасности.</a:t>
            </a:r>
            <a:r>
              <a:rPr lang="en-US" sz="5400" dirty="0" smtClean="0"/>
              <a:t> </a:t>
            </a:r>
            <a:r>
              <a:rPr lang="ru-RU" sz="5400" dirty="0" smtClean="0"/>
              <a:t>Процесс инициализации:</a:t>
            </a:r>
            <a:endParaRPr lang="ru-RU" dirty="0"/>
          </a:p>
        </p:txBody>
      </p:sp>
      <p:pic>
        <p:nvPicPr>
          <p:cNvPr id="1026" name="Picture 2" descr="C:\Documents and Settings\Lanos\Рабочий стол\загруз.bmp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85901"/>
            <a:ext cx="4038600" cy="150383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868144" y="2420888"/>
            <a:ext cx="1656184" cy="792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Процесс входа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96136" y="3933056"/>
            <a:ext cx="1800200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Процесс инициализации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68144" y="5301208"/>
            <a:ext cx="165618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Проводник</a:t>
            </a:r>
            <a:endParaRPr lang="ru-RU" dirty="0"/>
          </a:p>
        </p:txBody>
      </p:sp>
      <p:cxnSp>
        <p:nvCxnSpPr>
          <p:cNvPr id="9" name="Shape 8"/>
          <p:cNvCxnSpPr>
            <a:stCxn id="6" idx="2"/>
            <a:endCxn id="7" idx="0"/>
          </p:cNvCxnSpPr>
          <p:nvPr/>
        </p:nvCxnSpPr>
        <p:spPr>
          <a:xfrm rot="5400000">
            <a:off x="6336196" y="3573016"/>
            <a:ext cx="720080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>
            <a:stCxn id="7" idx="2"/>
            <a:endCxn id="8" idx="0"/>
          </p:cNvCxnSpPr>
          <p:nvPr/>
        </p:nvCxnSpPr>
        <p:spPr>
          <a:xfrm rot="5400000">
            <a:off x="6300192" y="4905164"/>
            <a:ext cx="792088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28184" y="3501008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6228184" y="4869160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</a:t>
            </a:r>
            <a:endParaRPr lang="ru-RU" sz="1400" dirty="0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4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Проверка прав доступа субъекта к объекту:</a:t>
            </a:r>
            <a:endParaRPr lang="ru-RU" dirty="0"/>
          </a:p>
        </p:txBody>
      </p:sp>
      <p:pic>
        <p:nvPicPr>
          <p:cNvPr id="2050" name="Picture 2" descr="C:\Documents and Settings\Lanos\Рабочий стол\клик.bmp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924944"/>
            <a:ext cx="2120652" cy="170093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83968" y="2492896"/>
            <a:ext cx="165618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Пользователь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3933056"/>
            <a:ext cx="165618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Локальная служба безопасности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3968" y="5445224"/>
            <a:ext cx="165618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Объект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48264" y="5445224"/>
            <a:ext cx="1656184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Монитор безопасных ссылок</a:t>
            </a:r>
            <a:endParaRPr lang="ru-RU" sz="1400" dirty="0"/>
          </a:p>
        </p:txBody>
      </p:sp>
      <p:cxnSp>
        <p:nvCxnSpPr>
          <p:cNvPr id="9" name="Соединительная линия уступом 8"/>
          <p:cNvCxnSpPr>
            <a:stCxn id="7" idx="3"/>
            <a:endCxn id="8" idx="1"/>
          </p:cNvCxnSpPr>
          <p:nvPr/>
        </p:nvCxnSpPr>
        <p:spPr>
          <a:xfrm>
            <a:off x="5940152" y="5697252"/>
            <a:ext cx="1008112" cy="720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hape 9"/>
          <p:cNvCxnSpPr>
            <a:stCxn id="5" idx="2"/>
            <a:endCxn id="11" idx="0"/>
          </p:cNvCxnSpPr>
          <p:nvPr/>
        </p:nvCxnSpPr>
        <p:spPr>
          <a:xfrm rot="5400000">
            <a:off x="4644008" y="3465004"/>
            <a:ext cx="936104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283968" y="3933056"/>
            <a:ext cx="165618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Проводник</a:t>
            </a:r>
            <a:endParaRPr lang="ru-RU" sz="1400" dirty="0"/>
          </a:p>
        </p:txBody>
      </p:sp>
      <p:cxnSp>
        <p:nvCxnSpPr>
          <p:cNvPr id="12" name="Соединительная линия уступом 11"/>
          <p:cNvCxnSpPr>
            <a:stCxn id="11" idx="3"/>
          </p:cNvCxnSpPr>
          <p:nvPr/>
        </p:nvCxnSpPr>
        <p:spPr>
          <a:xfrm flipV="1">
            <a:off x="5940152" y="4149080"/>
            <a:ext cx="1080120" cy="3600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Соединительная линия уступом 12"/>
          <p:cNvCxnSpPr/>
          <p:nvPr/>
        </p:nvCxnSpPr>
        <p:spPr>
          <a:xfrm rot="10800000" flipV="1">
            <a:off x="5940152" y="4261738"/>
            <a:ext cx="1080120" cy="1033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/>
          <p:nvPr/>
        </p:nvCxnSpPr>
        <p:spPr>
          <a:xfrm rot="5400000">
            <a:off x="7013922" y="5013176"/>
            <a:ext cx="870446" cy="63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Соединительная линия уступом 14"/>
          <p:cNvCxnSpPr>
            <a:stCxn id="11" idx="2"/>
            <a:endCxn id="7" idx="0"/>
          </p:cNvCxnSpPr>
          <p:nvPr/>
        </p:nvCxnSpPr>
        <p:spPr>
          <a:xfrm rot="5400000">
            <a:off x="4608004" y="4941168"/>
            <a:ext cx="1008112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/>
          <p:nvPr/>
        </p:nvCxnSpPr>
        <p:spPr>
          <a:xfrm rot="5400000" flipH="1" flipV="1">
            <a:off x="8022034" y="5013176"/>
            <a:ext cx="870446" cy="63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228184" y="378904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948264" y="501317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8172400" y="5085184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6300192" y="4437112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</a:t>
            </a:r>
            <a:endParaRPr lang="ru-RU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499992" y="350100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</a:t>
            </a:r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6176" y="530120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SD</a:t>
            </a:r>
            <a:endParaRPr lang="ru-RU" sz="1400" dirty="0"/>
          </a:p>
        </p:txBody>
      </p:sp>
      <p:sp>
        <p:nvSpPr>
          <p:cNvPr id="25" name="Содержимое 2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Возможна регистрация следующих событий в журнале аудита:</a:t>
            </a:r>
            <a:endParaRPr lang="ru-RU" sz="4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9552" y="1920085"/>
            <a:ext cx="8147248" cy="4434840"/>
          </a:xfrm>
        </p:spPr>
        <p:txBody>
          <a:bodyPr/>
          <a:lstStyle/>
          <a:p>
            <a:r>
              <a:rPr lang="ru-RU" dirty="0" smtClean="0"/>
              <a:t>Вход пользователя в систему;</a:t>
            </a:r>
          </a:p>
          <a:p>
            <a:r>
              <a:rPr lang="ru-RU" dirty="0" smtClean="0"/>
              <a:t>Доступ субъекта к объекту;</a:t>
            </a:r>
          </a:p>
          <a:p>
            <a:r>
              <a:rPr lang="ru-RU" dirty="0" smtClean="0"/>
              <a:t>Доступ к службе каталогов </a:t>
            </a:r>
            <a:r>
              <a:rPr lang="en-US" dirty="0" smtClean="0"/>
              <a:t>Active Directory</a:t>
            </a:r>
            <a:r>
              <a:rPr lang="ru-RU" dirty="0" smtClean="0"/>
              <a:t>;</a:t>
            </a:r>
          </a:p>
          <a:p>
            <a:r>
              <a:rPr lang="ru-RU" dirty="0" smtClean="0"/>
              <a:t>Изменение политики безопасности;</a:t>
            </a:r>
          </a:p>
          <a:p>
            <a:r>
              <a:rPr lang="ru-RU" dirty="0" smtClean="0"/>
              <a:t>Отслеживание процессов;</a:t>
            </a:r>
          </a:p>
          <a:p>
            <a:r>
              <a:rPr lang="ru-RU" dirty="0" smtClean="0"/>
              <a:t>Системные события;</a:t>
            </a:r>
          </a:p>
          <a:p>
            <a:r>
              <a:rPr lang="ru-RU" dirty="0" smtClean="0"/>
              <a:t>Попытки входа в систему;</a:t>
            </a:r>
          </a:p>
          <a:p>
            <a:r>
              <a:rPr lang="ru-RU" dirty="0" smtClean="0"/>
              <a:t>Управление учетными записями пользователей и групп;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04088"/>
            <a:ext cx="8712968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Возможна регистрация следующих </a:t>
            </a:r>
            <a:br>
              <a:rPr lang="ru-RU" sz="4000" dirty="0" smtClean="0"/>
            </a:br>
            <a:r>
              <a:rPr lang="ru-RU" sz="4000" dirty="0" smtClean="0">
                <a:solidFill>
                  <a:srgbClr val="FF0000"/>
                </a:solidFill>
              </a:rPr>
              <a:t>системных </a:t>
            </a:r>
            <a:r>
              <a:rPr lang="ru-RU" sz="4000" dirty="0" smtClean="0"/>
              <a:t>событий </a:t>
            </a:r>
            <a:br>
              <a:rPr lang="ru-RU" sz="4000" dirty="0" smtClean="0"/>
            </a:br>
            <a:r>
              <a:rPr lang="ru-RU" sz="4000" dirty="0" smtClean="0"/>
              <a:t>в журнале аудита: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Перезагрузка операционной системы;</a:t>
            </a:r>
          </a:p>
          <a:p>
            <a:r>
              <a:rPr lang="ru-RU" dirty="0" smtClean="0"/>
              <a:t>Завершение работы операционной системы;</a:t>
            </a:r>
          </a:p>
          <a:p>
            <a:r>
              <a:rPr lang="ru-RU" dirty="0" smtClean="0"/>
              <a:t>Загрузка пакета аутентификации;</a:t>
            </a:r>
          </a:p>
          <a:p>
            <a:r>
              <a:rPr lang="ru-RU" dirty="0" smtClean="0"/>
              <a:t>Запуск процесса входа;</a:t>
            </a:r>
          </a:p>
          <a:p>
            <a:r>
              <a:rPr lang="ru-RU" dirty="0" smtClean="0"/>
              <a:t>Сбой при регистрации события в журнале аудита;</a:t>
            </a:r>
          </a:p>
          <a:p>
            <a:r>
              <a:rPr lang="ru-RU" dirty="0" smtClean="0"/>
              <a:t>Очистка журнала аудита;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/>
          </a:p>
          <a:p>
            <a:pPr lvl="0"/>
            <a:r>
              <a:rPr lang="ru-RU" dirty="0" smtClean="0"/>
              <a:t>Изучена структурная организация операционных систем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Изучены средства защиты, реализованные в операционных системах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Изучена работа подсистемы безопасности в операционной системе Windows XP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pPr algn="ctr"/>
            <a:r>
              <a:rPr lang="ru-RU" sz="4000" b="1" u="sng" dirty="0" smtClean="0"/>
              <a:t>Рекомендуемая литература: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sz="2800" b="1" dirty="0" smtClean="0"/>
              <a:t>Изучение структурной организации операционных систем:</a:t>
            </a:r>
            <a:endParaRPr lang="ru-RU" sz="2800" dirty="0" smtClean="0"/>
          </a:p>
          <a:p>
            <a:pPr lvl="1"/>
            <a:r>
              <a:rPr lang="ru-RU" dirty="0" smtClean="0"/>
              <a:t>А.В. Гордеев. Операционные системы. Учебник для ВУЗов –СПб.: Питер, 2004. - 416 с. </a:t>
            </a:r>
            <a:br>
              <a:rPr lang="ru-RU" dirty="0" smtClean="0"/>
            </a:br>
            <a:r>
              <a:rPr lang="ru-RU" dirty="0" smtClean="0"/>
              <a:t>(глава 9. Архитектура операционных систем</a:t>
            </a:r>
            <a:br>
              <a:rPr lang="ru-RU" dirty="0" smtClean="0"/>
            </a:br>
            <a:r>
              <a:rPr lang="ru-RU" dirty="0" smtClean="0"/>
              <a:t> глава 11. Операционные системы </a:t>
            </a:r>
            <a:r>
              <a:rPr lang="en-US" dirty="0" smtClean="0"/>
              <a:t>Windows</a:t>
            </a:r>
            <a:r>
              <a:rPr lang="ru-RU" dirty="0" smtClean="0"/>
              <a:t>). </a:t>
            </a:r>
          </a:p>
          <a:p>
            <a:pPr lvl="1"/>
            <a:r>
              <a:rPr lang="ru-RU" dirty="0" smtClean="0"/>
              <a:t>В.Г. Олифер, Н.А. Олифер. Сетевые операционные системы. Учебник для ВУЗов –СПб.: Питер. 2001. - 544 с.</a:t>
            </a:r>
            <a:br>
              <a:rPr lang="ru-RU" dirty="0" smtClean="0"/>
            </a:br>
            <a:r>
              <a:rPr lang="ru-RU" dirty="0" smtClean="0"/>
              <a:t>(глава 3. Архитектура операционной системы).</a:t>
            </a:r>
          </a:p>
          <a:p>
            <a:pPr lvl="1"/>
            <a:r>
              <a:rPr lang="ru-RU" dirty="0" smtClean="0"/>
              <a:t>Т.Л. Партыка, И.И. Попов. Операционные системы, среды и оболочки: Учебное пособие. </a:t>
            </a:r>
            <a:br>
              <a:rPr lang="ru-RU" dirty="0" smtClean="0"/>
            </a:br>
            <a:r>
              <a:rPr lang="ru-RU" dirty="0" smtClean="0"/>
              <a:t>-М.: ФОРУМ:ИНФРА-М, 2003. - 400 с.</a:t>
            </a:r>
          </a:p>
          <a:p>
            <a:pPr lvl="0">
              <a:buNone/>
            </a:pPr>
            <a:r>
              <a:rPr lang="ru-RU" sz="2800" b="1" dirty="0" smtClean="0"/>
              <a:t>Изучение средств защиты, реализованных в операционных системах:</a:t>
            </a:r>
            <a:endParaRPr lang="ru-RU" sz="2800" dirty="0" smtClean="0"/>
          </a:p>
          <a:p>
            <a:pPr lvl="1"/>
            <a:r>
              <a:rPr lang="ru-RU" dirty="0" smtClean="0"/>
              <a:t>Э. Таненбаум. Современные операционные системы. –СПб.: Питер, 2005. – 1038 с.</a:t>
            </a:r>
            <a:br>
              <a:rPr lang="ru-RU" dirty="0" smtClean="0"/>
            </a:br>
            <a:r>
              <a:rPr lang="ru-RU" dirty="0" smtClean="0"/>
              <a:t>(глава 9. Безопасность). Книга (энциклопедия по ОС) для специалистов - профессионалов.</a:t>
            </a:r>
          </a:p>
          <a:p>
            <a:pPr lvl="1"/>
            <a:r>
              <a:rPr lang="ru-RU" dirty="0" smtClean="0"/>
              <a:t>Вильям Столингс. Операционные системы. –М: Издательский дом «Вильямс», 2004. - 848 с. (глава 15. Безопасность).</a:t>
            </a:r>
          </a:p>
          <a:p>
            <a:pPr lvl="1"/>
            <a:r>
              <a:rPr lang="ru-RU" dirty="0" smtClean="0"/>
              <a:t>В.Г. Олифер, Н.А. Олифер. Сетевые операционные системы. Учебник для ВУЗов –СПб.: Питер. 2001. - 544 с.</a:t>
            </a:r>
            <a:br>
              <a:rPr lang="ru-RU" dirty="0" smtClean="0"/>
            </a:br>
            <a:r>
              <a:rPr lang="ru-RU" dirty="0" smtClean="0"/>
              <a:t>(глава 11. Сетевая безопасность).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pc="300" dirty="0" smtClean="0">
                <a:solidFill>
                  <a:schemeClr val="tx1"/>
                </a:solidFill>
              </a:rPr>
              <a:t>ОПЕРАЦИОННЫЕ СИСТЕМЫ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79413" algn="ctr">
              <a:buNone/>
            </a:pPr>
            <a:r>
              <a:rPr lang="ru-RU" b="1" spc="300" dirty="0" smtClean="0">
                <a:solidFill>
                  <a:srgbClr val="002060"/>
                </a:solidFill>
              </a:rPr>
              <a:t>относятся</a:t>
            </a:r>
            <a:br>
              <a:rPr lang="ru-RU" b="1" spc="300" dirty="0" smtClean="0">
                <a:solidFill>
                  <a:srgbClr val="002060"/>
                </a:solidFill>
              </a:rPr>
            </a:br>
            <a:r>
              <a:rPr lang="ru-RU" b="1" spc="300" dirty="0" smtClean="0">
                <a:solidFill>
                  <a:srgbClr val="002060"/>
                </a:solidFill>
              </a:rPr>
              <a:t>к числу самых сложных программ. </a:t>
            </a:r>
            <a:endParaRPr lang="en-US" b="1" spc="300" dirty="0" smtClean="0">
              <a:solidFill>
                <a:srgbClr val="002060"/>
              </a:solidFill>
            </a:endParaRPr>
          </a:p>
          <a:p>
            <a:pPr indent="379413">
              <a:buNone/>
            </a:pPr>
            <a:endParaRPr lang="en-US" spc="300" dirty="0" smtClean="0"/>
          </a:p>
          <a:p>
            <a:pPr indent="12700">
              <a:buNone/>
            </a:pPr>
            <a:r>
              <a:rPr lang="ru-RU" spc="300" dirty="0" smtClean="0"/>
              <a:t>В</a:t>
            </a:r>
            <a:r>
              <a:rPr lang="en-US" spc="300" dirty="0" smtClean="0"/>
              <a:t> </a:t>
            </a:r>
            <a:r>
              <a:rPr lang="ru-RU" spc="300" dirty="0" smtClean="0"/>
              <a:t>этом проявляется стремление их</a:t>
            </a:r>
            <a:endParaRPr lang="en-US" spc="300" dirty="0" smtClean="0"/>
          </a:p>
          <a:p>
            <a:pPr indent="12700">
              <a:buNone/>
            </a:pPr>
            <a:r>
              <a:rPr lang="ru-RU" spc="300" dirty="0" smtClean="0"/>
              <a:t>разработчиков сделать системы такими, чтобы они удовлетворяли требованиям удобства и эффективности и при этом не утратили способность к развитию.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14432"/>
          </a:xfrm>
        </p:spPr>
        <p:txBody>
          <a:bodyPr>
            <a:noAutofit/>
          </a:bodyPr>
          <a:lstStyle/>
          <a:p>
            <a:r>
              <a:rPr lang="ru-RU" sz="3600" spc="200" dirty="0" smtClean="0"/>
              <a:t>В процессе развития ОС были проведены исследования в пяти основных направлениях: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238375" lvl="0" indent="-352425">
              <a:buFont typeface="+mj-lt"/>
              <a:buAutoNum type="arabicPeriod"/>
            </a:pPr>
            <a:r>
              <a:rPr lang="ru-RU" dirty="0" smtClean="0"/>
              <a:t>Процессы.</a:t>
            </a:r>
          </a:p>
          <a:p>
            <a:pPr marL="2238375" lvl="0" indent="-352425">
              <a:buFont typeface="+mj-lt"/>
              <a:buAutoNum type="arabicPeriod"/>
            </a:pPr>
            <a:r>
              <a:rPr lang="ru-RU" dirty="0" smtClean="0"/>
              <a:t>Управление памятью.</a:t>
            </a:r>
          </a:p>
          <a:p>
            <a:pPr marL="2238375" lvl="0" indent="-352425"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Защита информации и безопасность.</a:t>
            </a:r>
          </a:p>
          <a:p>
            <a:pPr marL="2238375" lvl="0" indent="-352425">
              <a:buFont typeface="+mj-lt"/>
              <a:buAutoNum type="arabicPeriod"/>
            </a:pPr>
            <a:r>
              <a:rPr lang="ru-RU" dirty="0" smtClean="0"/>
              <a:t>Планирование и управление ресурсами.</a:t>
            </a:r>
          </a:p>
          <a:p>
            <a:pPr marL="2238375" lvl="0" indent="-352425">
              <a:buFont typeface="+mj-lt"/>
              <a:buAutoNum type="arabicPeriod"/>
            </a:pPr>
            <a:r>
              <a:rPr lang="ru-RU" dirty="0" smtClean="0"/>
              <a:t>Структура системы.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indent="12700">
              <a:buNone/>
            </a:pPr>
            <a:r>
              <a:rPr lang="ru-RU" spc="200" dirty="0" smtClean="0"/>
              <a:t>Каждое из этих направлений можно охарактеризовать набором абстрактных принципов, разработанных для решения сложных прикладных задач. </a:t>
            </a:r>
          </a:p>
          <a:p>
            <a:pPr>
              <a:buNone/>
            </a:pPr>
            <a:r>
              <a:rPr lang="ru-RU" spc="200" dirty="0" smtClean="0"/>
              <a:t> </a:t>
            </a:r>
          </a:p>
          <a:p>
            <a:pPr indent="12700">
              <a:buNone/>
            </a:pPr>
            <a:r>
              <a:rPr lang="ru-RU" spc="200" dirty="0" smtClean="0"/>
              <a:t>В основном развитие современных ОС также происходит по пяти перечисленным выше направлениям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580896"/>
          </a:xfrm>
        </p:spPr>
        <p:txBody>
          <a:bodyPr>
            <a:noAutofit/>
          </a:bodyPr>
          <a:lstStyle/>
          <a:p>
            <a:r>
              <a:rPr lang="ru-RU" sz="4000" u="sng" spc="200" dirty="0" smtClean="0"/>
              <a:t>На современном этапе развития операционных систем</a:t>
            </a:r>
            <a:r>
              <a:rPr lang="ru-RU" sz="4000" spc="200" dirty="0" smtClean="0"/>
              <a:t> на передний план вышли </a:t>
            </a:r>
            <a:r>
              <a:rPr lang="ru-RU" sz="4000" u="sng" spc="200" dirty="0" smtClean="0"/>
              <a:t>средства обеспечения безопасности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39616"/>
          </a:xfrm>
        </p:spPr>
        <p:txBody>
          <a:bodyPr/>
          <a:lstStyle/>
          <a:p>
            <a:pPr>
              <a:buNone/>
            </a:pPr>
            <a:r>
              <a:rPr lang="ru-RU" spc="200" dirty="0" smtClean="0"/>
              <a:t>   Это связано с возросшей ценностью информации, обрабатываемой компьютерами, а также с повышенным уровнем угроз, существующих при передаче данных по сетям, особенно по публичным, таким как Интернет.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2592288"/>
          </a:xfrm>
        </p:spPr>
        <p:txBody>
          <a:bodyPr>
            <a:noAutofit/>
          </a:bodyPr>
          <a:lstStyle/>
          <a:p>
            <a:r>
              <a:rPr lang="ru-RU" sz="4000" spc="200" dirty="0" smtClean="0"/>
              <a:t>Многие операционные системы обладают сегодня развитыми средствами защиты информации, основанными на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895600"/>
          </a:xfrm>
        </p:spPr>
        <p:txBody>
          <a:bodyPr/>
          <a:lstStyle/>
          <a:p>
            <a:pPr marL="1525588" indent="-4763">
              <a:buNone/>
            </a:pPr>
            <a:r>
              <a:rPr lang="en-US" dirty="0" smtClean="0">
                <a:solidFill>
                  <a:srgbClr val="0033CC"/>
                </a:solidFill>
              </a:rPr>
              <a:t>-  </a:t>
            </a:r>
            <a:r>
              <a:rPr lang="ru-RU" spc="300" dirty="0" smtClean="0">
                <a:solidFill>
                  <a:srgbClr val="0033CC"/>
                </a:solidFill>
              </a:rPr>
              <a:t>шифрации данных, </a:t>
            </a:r>
          </a:p>
          <a:p>
            <a:pPr marL="1525588" indent="-4763">
              <a:buNone/>
            </a:pPr>
            <a:r>
              <a:rPr lang="en-US" spc="300" dirty="0" smtClean="0">
                <a:solidFill>
                  <a:srgbClr val="0033CC"/>
                </a:solidFill>
              </a:rPr>
              <a:t>- </a:t>
            </a:r>
            <a:r>
              <a:rPr lang="ru-RU" spc="300" dirty="0" smtClean="0">
                <a:solidFill>
                  <a:srgbClr val="0033CC"/>
                </a:solidFill>
              </a:rPr>
              <a:t>аутентификации, </a:t>
            </a:r>
          </a:p>
          <a:p>
            <a:pPr marL="1525588" indent="-4763">
              <a:buNone/>
            </a:pPr>
            <a:r>
              <a:rPr lang="en-US" spc="300" dirty="0" smtClean="0">
                <a:solidFill>
                  <a:srgbClr val="0033CC"/>
                </a:solidFill>
              </a:rPr>
              <a:t>- </a:t>
            </a:r>
            <a:r>
              <a:rPr lang="ru-RU" spc="300" dirty="0" smtClean="0">
                <a:solidFill>
                  <a:srgbClr val="0033CC"/>
                </a:solidFill>
              </a:rPr>
              <a:t>авторизации.</a:t>
            </a:r>
            <a:endParaRPr lang="ru-RU" b="1" spc="300" dirty="0" smtClean="0">
              <a:solidFill>
                <a:srgbClr val="0033CC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pc="200" dirty="0" smtClean="0"/>
              <a:t>Безопасность операционных систем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indent="-7938">
              <a:buNone/>
            </a:pPr>
            <a:r>
              <a:rPr lang="ru-RU" spc="200" dirty="0" smtClean="0"/>
              <a:t>Современная ОС должна защищать данные и другие ресурсы  вычислительной системы  от НСД.</a:t>
            </a:r>
          </a:p>
          <a:p>
            <a:pPr marL="95250" indent="-7938">
              <a:spcAft>
                <a:spcPts val="1200"/>
              </a:spcAft>
              <a:buNone/>
            </a:pPr>
            <a:r>
              <a:rPr lang="ru-RU" spc="200" dirty="0" smtClean="0"/>
              <a:t>ОС считается безопасной если имеет  в своем составе </a:t>
            </a:r>
            <a:r>
              <a:rPr lang="ru-RU" sz="2800" spc="200" dirty="0" smtClean="0"/>
              <a:t>(как минимум) </a:t>
            </a:r>
            <a:r>
              <a:rPr lang="ru-RU" spc="200" dirty="0" smtClean="0"/>
              <a:t>средства:</a:t>
            </a:r>
          </a:p>
          <a:p>
            <a:pPr marL="95250" indent="-7938"/>
            <a:r>
              <a:rPr lang="ru-RU" spc="200" dirty="0" smtClean="0"/>
              <a:t> </a:t>
            </a:r>
            <a:r>
              <a:rPr lang="ru-RU" spc="200" dirty="0" smtClean="0">
                <a:solidFill>
                  <a:srgbClr val="FF0000"/>
                </a:solidFill>
              </a:rPr>
              <a:t>аутентификации</a:t>
            </a:r>
            <a:r>
              <a:rPr lang="ru-RU" sz="2800" spc="200" dirty="0" smtClean="0"/>
              <a:t>;</a:t>
            </a:r>
          </a:p>
          <a:p>
            <a:pPr marL="95250" indent="-7938"/>
            <a:r>
              <a:rPr lang="ru-RU" spc="200" dirty="0" smtClean="0"/>
              <a:t> </a:t>
            </a:r>
            <a:r>
              <a:rPr lang="ru-RU" spc="200" dirty="0" smtClean="0">
                <a:solidFill>
                  <a:srgbClr val="FF0000"/>
                </a:solidFill>
              </a:rPr>
              <a:t>авторизации</a:t>
            </a:r>
            <a:r>
              <a:rPr lang="ru-RU" sz="2800" spc="200" dirty="0" smtClean="0"/>
              <a:t>;</a:t>
            </a:r>
          </a:p>
          <a:p>
            <a:pPr marL="95250" indent="-7938"/>
            <a:r>
              <a:rPr lang="ru-RU" sz="2800" spc="200" dirty="0" smtClean="0"/>
              <a:t> </a:t>
            </a:r>
            <a:r>
              <a:rPr lang="ru-RU" spc="200" dirty="0" smtClean="0">
                <a:solidFill>
                  <a:srgbClr val="FF0000"/>
                </a:solidFill>
              </a:rPr>
              <a:t>аудита</a:t>
            </a:r>
            <a:r>
              <a:rPr lang="ru-RU" spc="200" dirty="0" smtClean="0"/>
              <a:t>.</a:t>
            </a:r>
            <a:endParaRPr lang="ru-RU" sz="2800" spc="2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0736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 операционной системе </a:t>
            </a:r>
            <a:r>
              <a:rPr lang="en-US" dirty="0" smtClean="0"/>
              <a:t>Windows XP</a:t>
            </a:r>
            <a:r>
              <a:rPr lang="ru-RU" dirty="0" smtClean="0"/>
              <a:t> можно выполнить следующие настройки безопасности: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2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640</TotalTime>
  <Words>517</Words>
  <Application>Microsoft Office PowerPoint</Application>
  <PresentationFormat>Экран (4:3)</PresentationFormat>
  <Paragraphs>152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Защищенность  операционных систем</vt:lpstr>
      <vt:lpstr>Цель работы:</vt:lpstr>
      <vt:lpstr>Рекомендуемая литература: </vt:lpstr>
      <vt:lpstr>ОПЕРАЦИОННЫЕ СИСТЕМЫ</vt:lpstr>
      <vt:lpstr>В процессе развития ОС были проведены исследования в пяти основных направлениях:</vt:lpstr>
      <vt:lpstr>На современном этапе развития операционных систем на передний план вышли средства обеспечения безопасности</vt:lpstr>
      <vt:lpstr>Многие операционные системы обладают сегодня развитыми средствами защиты информации, основанными на </vt:lpstr>
      <vt:lpstr>Безопасность операционных систем</vt:lpstr>
      <vt:lpstr>В операционной системе Windows XP можно выполнить следующие настройки безопасности: </vt:lpstr>
      <vt:lpstr>Управление учетными записями пользователей</vt:lpstr>
      <vt:lpstr>Добавление нового пользователя</vt:lpstr>
      <vt:lpstr>Оснастка «Локальные пользователи и группы»</vt:lpstr>
      <vt:lpstr>Настройка параметров учетной записи пользователя:</vt:lpstr>
      <vt:lpstr>Настройка параметров учетной записи группы:</vt:lpstr>
      <vt:lpstr>Оснастка «Локальные параметры безопасности» - Процесс анализа безопасности по заданному шаблону:</vt:lpstr>
      <vt:lpstr>Просмотр результатов анализа:</vt:lpstr>
      <vt:lpstr>Распределение привилегий среди пользователей и групп:</vt:lpstr>
      <vt:lpstr>Подсистема безопасности. Загрузка операционной системы:</vt:lpstr>
      <vt:lpstr>Подсистема безопасности. Проверка подлинности пользователя:</vt:lpstr>
      <vt:lpstr>Подсистема безопасности. Проверка подлинности пользователя(продолжение):</vt:lpstr>
      <vt:lpstr>Подсистема безопасности. Процесс инициализации:</vt:lpstr>
      <vt:lpstr>Проверка прав доступа субъекта к объекту:</vt:lpstr>
      <vt:lpstr>Возможна регистрация следующих событий в журнале аудита:</vt:lpstr>
      <vt:lpstr>Возможна регистрация следующих  системных событий  в журнале аудита:</vt:lpstr>
      <vt:lpstr>Выводы: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Защищенность в Windows XP</dc:title>
  <dc:creator>(SosnovskajaTG) Сосновская Татьяна Григорьевна</dc:creator>
  <cp:lastModifiedBy>SosnovskajaTG</cp:lastModifiedBy>
  <cp:revision>77</cp:revision>
  <dcterms:modified xsi:type="dcterms:W3CDTF">2014-03-15T11:41:32Z</dcterms:modified>
</cp:coreProperties>
</file>