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7" r:id="rId21"/>
    <p:sldId id="276"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5D6AC53F-F0DE-412C-BE03-6156F0410EAB}">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7"/>
            <p14:sldId id="276"/>
            <p14:sldId id="278"/>
            <p14:sldId id="279"/>
            <p14:sldId id="280"/>
            <p14:sldId id="281"/>
            <p14:sldId id="282"/>
            <p14:sldId id="283"/>
            <p14:sldId id="284"/>
            <p14:sldId id="285"/>
            <p14:sldId id="28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E339B1-ABF5-43C6-9DEB-6708EBF8DA21}" type="datetimeFigureOut">
              <a:rPr lang="ru-RU" smtClean="0"/>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3586799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E339B1-ABF5-43C6-9DEB-6708EBF8DA21}" type="datetimeFigureOut">
              <a:rPr lang="ru-RU" smtClean="0"/>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1829015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E339B1-ABF5-43C6-9DEB-6708EBF8DA21}" type="datetimeFigureOut">
              <a:rPr lang="ru-RU" smtClean="0"/>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2015684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E339B1-ABF5-43C6-9DEB-6708EBF8DA21}" type="datetimeFigureOut">
              <a:rPr lang="ru-RU" smtClean="0"/>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684368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E339B1-ABF5-43C6-9DEB-6708EBF8DA21}" type="datetimeFigureOut">
              <a:rPr lang="ru-RU" smtClean="0"/>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3680361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E339B1-ABF5-43C6-9DEB-6708EBF8DA21}" type="datetimeFigureOut">
              <a:rPr lang="ru-RU" smtClean="0"/>
              <a:t>08.10.2021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973264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E339B1-ABF5-43C6-9DEB-6708EBF8DA21}" type="datetimeFigureOut">
              <a:rPr lang="ru-RU" smtClean="0"/>
              <a:t>08.10.2021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345712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E339B1-ABF5-43C6-9DEB-6708EBF8DA21}" type="datetimeFigureOut">
              <a:rPr lang="ru-RU" smtClean="0"/>
              <a:t>08.10.2021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3244362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E339B1-ABF5-43C6-9DEB-6708EBF8DA21}" type="datetimeFigureOut">
              <a:rPr lang="ru-RU" smtClean="0"/>
              <a:t>08.10.2021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22941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AE339B1-ABF5-43C6-9DEB-6708EBF8DA21}" type="datetimeFigureOut">
              <a:rPr lang="ru-RU" smtClean="0"/>
              <a:t>08.10.2021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38827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AE339B1-ABF5-43C6-9DEB-6708EBF8DA21}" type="datetimeFigureOut">
              <a:rPr lang="ru-RU" smtClean="0"/>
              <a:t>08.10.2021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9DCE285-394C-4A6F-834C-E4DA95B88CED}" type="slidenum">
              <a:rPr lang="ru-RU" smtClean="0"/>
              <a:t>‹#›</a:t>
            </a:fld>
            <a:endParaRPr lang="ru-RU"/>
          </a:p>
        </p:txBody>
      </p:sp>
    </p:spTree>
    <p:extLst>
      <p:ext uri="{BB962C8B-B14F-4D97-AF65-F5344CB8AC3E}">
        <p14:creationId xmlns:p14="http://schemas.microsoft.com/office/powerpoint/2010/main" val="1482011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E339B1-ABF5-43C6-9DEB-6708EBF8DA21}" type="datetimeFigureOut">
              <a:rPr lang="ru-RU" smtClean="0"/>
              <a:t>08.10.2021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DCE285-394C-4A6F-834C-E4DA95B88CED}" type="slidenum">
              <a:rPr lang="ru-RU" smtClean="0"/>
              <a:t>‹#›</a:t>
            </a:fld>
            <a:endParaRPr lang="ru-RU"/>
          </a:p>
        </p:txBody>
      </p:sp>
    </p:spTree>
    <p:extLst>
      <p:ext uri="{BB962C8B-B14F-4D97-AF65-F5344CB8AC3E}">
        <p14:creationId xmlns:p14="http://schemas.microsoft.com/office/powerpoint/2010/main" val="2258239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628800"/>
            <a:ext cx="7772400" cy="1470025"/>
          </a:xfrm>
        </p:spPr>
        <p:txBody>
          <a:bodyPr>
            <a:normAutofit/>
          </a:bodyPr>
          <a:lstStyle/>
          <a:p>
            <a:r>
              <a:rPr lang="ru-RU" dirty="0" smtClean="0"/>
              <a:t>Выполнение работ по облицовке поверхностей</a:t>
            </a:r>
            <a:endParaRPr lang="ru-RU" dirty="0"/>
          </a:p>
        </p:txBody>
      </p:sp>
      <p:sp>
        <p:nvSpPr>
          <p:cNvPr id="3" name="Подзаголовок 2"/>
          <p:cNvSpPr>
            <a:spLocks noGrp="1"/>
          </p:cNvSpPr>
          <p:nvPr>
            <p:ph type="subTitle" idx="1"/>
          </p:nvPr>
        </p:nvSpPr>
        <p:spPr/>
        <p:txBody>
          <a:bodyPr>
            <a:normAutofit/>
          </a:bodyPr>
          <a:lstStyle/>
          <a:p>
            <a:endParaRPr lang="ru-RU" sz="1600" dirty="0" smtClean="0">
              <a:solidFill>
                <a:schemeClr val="tx1"/>
              </a:solidFill>
            </a:endParaRPr>
          </a:p>
          <a:p>
            <a:r>
              <a:rPr lang="ru-RU" sz="1600" dirty="0" smtClean="0">
                <a:solidFill>
                  <a:schemeClr val="tx1"/>
                </a:solidFill>
              </a:rPr>
              <a:t>Подготовил                   Мастер производственного обучения</a:t>
            </a:r>
          </a:p>
          <a:p>
            <a:r>
              <a:rPr lang="ru-RU" sz="1600" dirty="0" smtClean="0">
                <a:solidFill>
                  <a:schemeClr val="tx1"/>
                </a:solidFill>
              </a:rPr>
              <a:t>                                    СПб ГБПОУ «Колледж метростроя»</a:t>
            </a:r>
          </a:p>
          <a:p>
            <a:r>
              <a:rPr lang="ru-RU" sz="1600" dirty="0" smtClean="0">
                <a:solidFill>
                  <a:schemeClr val="tx1"/>
                </a:solidFill>
              </a:rPr>
              <a:t> М.М. Ковалева</a:t>
            </a:r>
            <a:endParaRPr lang="ru-RU" sz="1600" dirty="0">
              <a:solidFill>
                <a:schemeClr val="tx1"/>
              </a:solidFill>
            </a:endParaRPr>
          </a:p>
        </p:txBody>
      </p:sp>
    </p:spTree>
    <p:extLst>
      <p:ext uri="{BB962C8B-B14F-4D97-AF65-F5344CB8AC3E}">
        <p14:creationId xmlns:p14="http://schemas.microsoft.com/office/powerpoint/2010/main" val="2525982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t>Подготовка поверхностей «мокрых» помещений</a:t>
            </a:r>
            <a:endParaRPr lang="ru-RU" sz="3600" dirty="0"/>
          </a:p>
        </p:txBody>
      </p:sp>
      <p:sp>
        <p:nvSpPr>
          <p:cNvPr id="3" name="Объект 2"/>
          <p:cNvSpPr>
            <a:spLocks noGrp="1"/>
          </p:cNvSpPr>
          <p:nvPr>
            <p:ph sz="half" idx="1"/>
          </p:nvPr>
        </p:nvSpPr>
        <p:spPr/>
        <p:txBody>
          <a:bodyPr>
            <a:normAutofit fontScale="85000" lnSpcReduction="20000"/>
          </a:bodyPr>
          <a:lstStyle/>
          <a:p>
            <a:r>
              <a:rPr lang="ru-RU" dirty="0"/>
              <a:t>В душевых кабинах, около умывальников, ванн, на полах «мокрых» помещений необходимо выполнить гидроизоляцию с использованием </a:t>
            </a:r>
            <a:r>
              <a:rPr lang="ru-RU" dirty="0" err="1"/>
              <a:t>Ceresit</a:t>
            </a:r>
            <a:r>
              <a:rPr lang="ru-RU" dirty="0"/>
              <a:t> CL 50, CL 51, возможно CR 166. В углах слой гидроизолирующего материала необходимо усилить с помощью специальной ленты </a:t>
            </a:r>
            <a:r>
              <a:rPr lang="ru-RU" dirty="0" err="1"/>
              <a:t>Ceresit</a:t>
            </a:r>
            <a:r>
              <a:rPr lang="ru-RU" dirty="0"/>
              <a:t> CL 152</a:t>
            </a:r>
          </a:p>
        </p:txBody>
      </p:sp>
      <p:pic>
        <p:nvPicPr>
          <p:cNvPr id="6" name="Объект 5" descr="https://konspekta.net/lektsiiorgimg/baza15/3532937547870.files/image024.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292080" y="1844824"/>
            <a:ext cx="3168352" cy="3456383"/>
          </a:xfrm>
          <a:prstGeom prst="rect">
            <a:avLst/>
          </a:prstGeom>
          <a:noFill/>
          <a:ln>
            <a:noFill/>
          </a:ln>
        </p:spPr>
      </p:pic>
    </p:spTree>
    <p:extLst>
      <p:ext uri="{BB962C8B-B14F-4D97-AF65-F5344CB8AC3E}">
        <p14:creationId xmlns:p14="http://schemas.microsoft.com/office/powerpoint/2010/main" val="726866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Планирование положения плиток</a:t>
            </a:r>
            <a:endParaRPr lang="ru-RU" dirty="0"/>
          </a:p>
        </p:txBody>
      </p:sp>
      <p:sp>
        <p:nvSpPr>
          <p:cNvPr id="3" name="Объект 2"/>
          <p:cNvSpPr>
            <a:spLocks noGrp="1"/>
          </p:cNvSpPr>
          <p:nvPr>
            <p:ph sz="half" idx="1"/>
          </p:nvPr>
        </p:nvSpPr>
        <p:spPr/>
        <p:txBody>
          <a:bodyPr>
            <a:normAutofit fontScale="70000" lnSpcReduction="20000"/>
          </a:bodyPr>
          <a:lstStyle/>
          <a:p>
            <a:r>
              <a:rPr lang="ru-RU" dirty="0"/>
              <a:t>Необходимо спланировать положение плиток, учитывая их размеры и ширину швов. На одной поверхности плитки размещать симметрично: крайние плитки должны иметь одинаковую ширину и иметь размер не менее половины ширины плитки. На балконах, террасах, лестницах, на наружных углах стен и около температурно-деформационных швов крайние плитки должны быть только целыми.</a:t>
            </a:r>
          </a:p>
        </p:txBody>
      </p:sp>
      <p:pic>
        <p:nvPicPr>
          <p:cNvPr id="6" name="Объект 5" descr="https://konspekta.net/lektsiiorgimg/baza15/3532937547870.files/image026.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386387" y="1772816"/>
            <a:ext cx="3218061" cy="3312368"/>
          </a:xfrm>
          <a:prstGeom prst="rect">
            <a:avLst/>
          </a:prstGeom>
          <a:noFill/>
          <a:ln>
            <a:noFill/>
          </a:ln>
        </p:spPr>
      </p:pic>
    </p:spTree>
    <p:extLst>
      <p:ext uri="{BB962C8B-B14F-4D97-AF65-F5344CB8AC3E}">
        <p14:creationId xmlns:p14="http://schemas.microsoft.com/office/powerpoint/2010/main" val="726866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a:t>Приготовление </a:t>
            </a:r>
            <a:r>
              <a:rPr lang="ru-RU" sz="3600" b="1" dirty="0" smtClean="0"/>
              <a:t>растворной смеси </a:t>
            </a:r>
            <a:r>
              <a:rPr lang="ru-RU" sz="3600" b="1" dirty="0"/>
              <a:t>(клея)</a:t>
            </a:r>
            <a:endParaRPr lang="ru-RU" sz="3600" dirty="0"/>
          </a:p>
        </p:txBody>
      </p:sp>
      <p:sp>
        <p:nvSpPr>
          <p:cNvPr id="3" name="Объект 2"/>
          <p:cNvSpPr>
            <a:spLocks noGrp="1"/>
          </p:cNvSpPr>
          <p:nvPr>
            <p:ph sz="half" idx="1"/>
          </p:nvPr>
        </p:nvSpPr>
        <p:spPr/>
        <p:txBody>
          <a:bodyPr>
            <a:normAutofit fontScale="77500" lnSpcReduction="20000"/>
          </a:bodyPr>
          <a:lstStyle/>
          <a:p>
            <a:pPr marL="190500" marR="571500">
              <a:spcBef>
                <a:spcPts val="1500"/>
              </a:spcBef>
              <a:spcAft>
                <a:spcPts val="1500"/>
              </a:spcAft>
            </a:pPr>
            <a:r>
              <a:rPr lang="ru-RU" dirty="0"/>
              <a:t>Смесь всыпать в отмеренное количество чистой холодной воды или водного раствора эмульсии </a:t>
            </a:r>
            <a:r>
              <a:rPr lang="ru-RU" dirty="0" err="1"/>
              <a:t>Ceresit</a:t>
            </a:r>
            <a:r>
              <a:rPr lang="ru-RU" dirty="0"/>
              <a:t> CC 83 и перемешать с помощью дрели с насадкой-миксером до получения однородной массы без комков. Если необходимо, добавить небольшое количество воды и вновь перемешать.</a:t>
            </a:r>
          </a:p>
          <a:p>
            <a:pPr marL="0" indent="0">
              <a:buNone/>
            </a:pPr>
            <a:endParaRPr lang="ru-RU" dirty="0"/>
          </a:p>
        </p:txBody>
      </p:sp>
      <p:pic>
        <p:nvPicPr>
          <p:cNvPr id="6" name="Объект 5" descr="https://konspekta.net/lektsiiorgimg/baza15/3532937547870.files/image028.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48064" y="1700808"/>
            <a:ext cx="3240360" cy="3384376"/>
          </a:xfrm>
          <a:prstGeom prst="rect">
            <a:avLst/>
          </a:prstGeom>
          <a:noFill/>
          <a:ln>
            <a:noFill/>
          </a:ln>
        </p:spPr>
      </p:pic>
    </p:spTree>
    <p:extLst>
      <p:ext uri="{BB962C8B-B14F-4D97-AF65-F5344CB8AC3E}">
        <p14:creationId xmlns:p14="http://schemas.microsoft.com/office/powerpoint/2010/main" val="726866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76672"/>
            <a:ext cx="8229600" cy="1143000"/>
          </a:xfrm>
        </p:spPr>
        <p:txBody>
          <a:bodyPr>
            <a:noAutofit/>
          </a:bodyPr>
          <a:lstStyle/>
          <a:p>
            <a:r>
              <a:rPr lang="ru-RU" sz="3600" b="1" dirty="0"/>
              <a:t>Приготовление двухкомпонентного раствора</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92500"/>
          </a:bodyPr>
          <a:lstStyle/>
          <a:p>
            <a:r>
              <a:rPr lang="ru-RU" dirty="0"/>
              <a:t>Клей CU 22 ( так же, как и </a:t>
            </a:r>
            <a:r>
              <a:rPr lang="ru-RU" dirty="0" smtClean="0"/>
              <a:t>затирки CE </a:t>
            </a:r>
            <a:r>
              <a:rPr lang="ru-RU" dirty="0"/>
              <a:t>44, CE 47, CE 48) содержит два отдельных компонента, в составе одной упаковки. Верхний компонент необходимо вылить в нижний и тщательно перемешать с помощью дрели с насадкой-миксером.</a:t>
            </a:r>
          </a:p>
          <a:p>
            <a:endParaRPr lang="ru-RU" dirty="0"/>
          </a:p>
        </p:txBody>
      </p:sp>
      <p:pic>
        <p:nvPicPr>
          <p:cNvPr id="5" name="Объект 4" descr="https://konspekta.net/lektsiiorgimg/baza15/3532937547870.files/image030.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436096" y="2060848"/>
            <a:ext cx="3024336" cy="3384376"/>
          </a:xfrm>
          <a:prstGeom prst="rect">
            <a:avLst/>
          </a:prstGeom>
          <a:noFill/>
          <a:ln>
            <a:noFill/>
          </a:ln>
        </p:spPr>
      </p:pic>
    </p:spTree>
    <p:extLst>
      <p:ext uri="{BB962C8B-B14F-4D97-AF65-F5344CB8AC3E}">
        <p14:creationId xmlns:p14="http://schemas.microsoft.com/office/powerpoint/2010/main" val="1008085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000" b="1" dirty="0"/>
              <a:t>Нанесение раствора на облицовываемую поверхность</a:t>
            </a:r>
            <a:r>
              <a:rPr lang="ru-RU" dirty="0"/>
              <a:t/>
            </a:r>
            <a:br>
              <a:rPr lang="ru-RU" dirty="0"/>
            </a:br>
            <a:endParaRPr lang="ru-RU" dirty="0"/>
          </a:p>
        </p:txBody>
      </p:sp>
      <p:sp>
        <p:nvSpPr>
          <p:cNvPr id="3" name="Объект 2"/>
          <p:cNvSpPr>
            <a:spLocks noGrp="1"/>
          </p:cNvSpPr>
          <p:nvPr>
            <p:ph sz="half" idx="1"/>
          </p:nvPr>
        </p:nvSpPr>
        <p:spPr>
          <a:xfrm>
            <a:off x="457200" y="1916832"/>
            <a:ext cx="4038600" cy="4209331"/>
          </a:xfrm>
        </p:spPr>
        <p:txBody>
          <a:bodyPr>
            <a:normAutofit fontScale="62500" lnSpcReduction="20000"/>
          </a:bodyPr>
          <a:lstStyle/>
          <a:p>
            <a:pPr marL="190500" marR="571500">
              <a:spcBef>
                <a:spcPts val="1500"/>
              </a:spcBef>
              <a:spcAft>
                <a:spcPts val="1500"/>
              </a:spcAft>
            </a:pPr>
            <a:r>
              <a:rPr lang="ru-RU" dirty="0" smtClean="0">
                <a:solidFill>
                  <a:srgbClr val="222222"/>
                </a:solidFill>
                <a:effectLst/>
                <a:latin typeface="Tahoma"/>
                <a:ea typeface="Times New Roman"/>
              </a:rPr>
              <a:t>Приготовленный материал необходимо использовать в течение времени, указанного в технических характеристиках. С помощью кельмы раствор накладывают на гладкую сторону зубчатой терки. Растворы в текучие-пластичной консистенции, используемые на горизонтальных поверхностях, выливаются непосредственно на основание.</a:t>
            </a:r>
            <a:endParaRPr lang="ru-RU" dirty="0" smtClean="0">
              <a:effectLst/>
              <a:latin typeface="Times New Roman"/>
              <a:ea typeface="Times New Roman"/>
            </a:endParaRPr>
          </a:p>
          <a:p>
            <a:pPr marL="0" indent="0">
              <a:buNone/>
            </a:pPr>
            <a:endParaRPr lang="ru-RU" dirty="0"/>
          </a:p>
        </p:txBody>
      </p:sp>
      <p:pic>
        <p:nvPicPr>
          <p:cNvPr id="5" name="Объект 4" descr="https://konspekta.net/lektsiiorgimg/baza15/3532937547870.files/image032.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457824" y="2060848"/>
            <a:ext cx="3146623" cy="3384376"/>
          </a:xfrm>
          <a:prstGeom prst="rect">
            <a:avLst/>
          </a:prstGeom>
          <a:noFill/>
          <a:ln>
            <a:noFill/>
          </a:ln>
        </p:spPr>
      </p:pic>
    </p:spTree>
    <p:extLst>
      <p:ext uri="{BB962C8B-B14F-4D97-AF65-F5344CB8AC3E}">
        <p14:creationId xmlns:p14="http://schemas.microsoft.com/office/powerpoint/2010/main" val="325199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Разравнивание нанесенного раствора</a:t>
            </a:r>
            <a:r>
              <a:rPr lang="ru-RU" dirty="0"/>
              <a:t/>
            </a:r>
            <a:br>
              <a:rPr lang="ru-RU" dirty="0"/>
            </a:br>
            <a:endParaRPr lang="ru-RU" dirty="0"/>
          </a:p>
        </p:txBody>
      </p:sp>
      <p:sp>
        <p:nvSpPr>
          <p:cNvPr id="3" name="Объект 2"/>
          <p:cNvSpPr>
            <a:spLocks noGrp="1"/>
          </p:cNvSpPr>
          <p:nvPr>
            <p:ph sz="half" idx="1"/>
          </p:nvPr>
        </p:nvSpPr>
        <p:spPr/>
        <p:txBody>
          <a:bodyPr>
            <a:normAutofit fontScale="85000" lnSpcReduction="10000"/>
          </a:bodyPr>
          <a:lstStyle/>
          <a:p>
            <a:r>
              <a:rPr lang="ru-RU" dirty="0"/>
              <a:t>Вначале необходимо нанести раствор (клей) на основание и затем «причесать» зубчатой стороной терки. Вершины зубов должны касаться основания, терку необходимо держать под одинаковым углом. Этот способ помогает равномерно распределить материал. Плитки перед укладкой не замачивать!</a:t>
            </a:r>
          </a:p>
          <a:p>
            <a:endParaRPr lang="ru-RU" dirty="0"/>
          </a:p>
        </p:txBody>
      </p:sp>
      <p:pic>
        <p:nvPicPr>
          <p:cNvPr id="5" name="Объект 4" descr="https://konspekta.net/lektsiiorgimg/baza15/3532937547870.files/image034.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436096" y="2060848"/>
            <a:ext cx="3096344" cy="3528392"/>
          </a:xfrm>
          <a:prstGeom prst="rect">
            <a:avLst/>
          </a:prstGeom>
          <a:noFill/>
          <a:ln>
            <a:noFill/>
          </a:ln>
        </p:spPr>
      </p:pic>
    </p:spTree>
    <p:extLst>
      <p:ext uri="{BB962C8B-B14F-4D97-AF65-F5344CB8AC3E}">
        <p14:creationId xmlns:p14="http://schemas.microsoft.com/office/powerpoint/2010/main" val="1181271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t>Контролирование толщины </a:t>
            </a:r>
            <a:r>
              <a:rPr lang="ru-RU" sz="3600" b="1" dirty="0" smtClean="0"/>
              <a:t>растворной прослойки </a:t>
            </a:r>
            <a:r>
              <a:rPr lang="ru-RU" sz="3600" b="1" dirty="0"/>
              <a:t>(клея)</a:t>
            </a:r>
            <a:endParaRPr lang="ru-RU" sz="3600" dirty="0"/>
          </a:p>
        </p:txBody>
      </p:sp>
      <p:sp>
        <p:nvSpPr>
          <p:cNvPr id="3" name="Объект 2"/>
          <p:cNvSpPr>
            <a:spLocks noGrp="1"/>
          </p:cNvSpPr>
          <p:nvPr>
            <p:ph sz="half" idx="1"/>
          </p:nvPr>
        </p:nvSpPr>
        <p:spPr/>
        <p:txBody>
          <a:bodyPr>
            <a:normAutofit fontScale="77500" lnSpcReduction="20000"/>
          </a:bodyPr>
          <a:lstStyle/>
          <a:p>
            <a:r>
              <a:rPr lang="ru-RU" dirty="0"/>
              <a:t>Величина зубцов терки зависит от величины плиток. В общем случае консистенция раствора и величина зубцов терки подобраны верно, если прижатая, типовая плитка не сползает с вертикальной поверхности, а раствор (клей) покрывает не менее </a:t>
            </a:r>
            <a:r>
              <a:rPr lang="ru-RU" dirty="0" smtClean="0"/>
              <a:t>80% </a:t>
            </a:r>
            <a:r>
              <a:rPr lang="ru-RU" dirty="0"/>
              <a:t>обратной стороны плитки. При укладке плитки на горизонтальные поверхности или снаружи зданий заполнение должно быть не менее </a:t>
            </a:r>
            <a:r>
              <a:rPr lang="ru-RU" dirty="0" smtClean="0"/>
              <a:t>100%.</a:t>
            </a:r>
            <a:endParaRPr lang="ru-RU" dirty="0"/>
          </a:p>
          <a:p>
            <a:endParaRPr lang="ru-RU" dirty="0"/>
          </a:p>
        </p:txBody>
      </p:sp>
      <p:pic>
        <p:nvPicPr>
          <p:cNvPr id="5" name="Объект 4" descr="https://konspekta.net/lektsiiorgimg/baza15/3532937547870.files/image036.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343524" y="2132856"/>
            <a:ext cx="3260923" cy="3600400"/>
          </a:xfrm>
          <a:prstGeom prst="rect">
            <a:avLst/>
          </a:prstGeom>
          <a:noFill/>
          <a:ln>
            <a:noFill/>
          </a:ln>
        </p:spPr>
      </p:pic>
    </p:spTree>
    <p:extLst>
      <p:ext uri="{BB962C8B-B14F-4D97-AF65-F5344CB8AC3E}">
        <p14:creationId xmlns:p14="http://schemas.microsoft.com/office/powerpoint/2010/main" val="813834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Укладка плитки</a:t>
            </a:r>
            <a:r>
              <a:rPr lang="ru-RU" dirty="0"/>
              <a:t/>
            </a:r>
            <a:br>
              <a:rPr lang="ru-RU" dirty="0"/>
            </a:br>
            <a:endParaRPr lang="ru-RU" dirty="0"/>
          </a:p>
        </p:txBody>
      </p:sp>
      <p:sp>
        <p:nvSpPr>
          <p:cNvPr id="3" name="Объект 2"/>
          <p:cNvSpPr>
            <a:spLocks noGrp="1"/>
          </p:cNvSpPr>
          <p:nvPr>
            <p:ph sz="half" idx="1"/>
          </p:nvPr>
        </p:nvSpPr>
        <p:spPr/>
        <p:txBody>
          <a:bodyPr>
            <a:normAutofit fontScale="77500" lnSpcReduction="20000"/>
          </a:bodyPr>
          <a:lstStyle/>
          <a:p>
            <a:r>
              <a:rPr lang="ru-RU" dirty="0"/>
              <a:t>На уложенный слой раствора можно укладывать плитки, пока раствор липнет к рукам ( в течение т.н. «времени образования корки»). Плитки прижимать к основанию и в течение времени корректировки можно подвигать на необходимую ширину швов. Использование дистанционных крестиков необязательно, однако облегчает установку одинаковой ширины швов.</a:t>
            </a:r>
          </a:p>
          <a:p>
            <a:endParaRPr lang="ru-RU" dirty="0"/>
          </a:p>
        </p:txBody>
      </p:sp>
      <p:pic>
        <p:nvPicPr>
          <p:cNvPr id="5" name="Объект 4" descr="https://konspekta.net/lektsiiorgimg/baza15/3532937547870.files/image038.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076056" y="1988840"/>
            <a:ext cx="3456384" cy="3528391"/>
          </a:xfrm>
          <a:prstGeom prst="rect">
            <a:avLst/>
          </a:prstGeom>
          <a:noFill/>
          <a:ln>
            <a:noFill/>
          </a:ln>
        </p:spPr>
      </p:pic>
    </p:spTree>
    <p:extLst>
      <p:ext uri="{BB962C8B-B14F-4D97-AF65-F5344CB8AC3E}">
        <p14:creationId xmlns:p14="http://schemas.microsoft.com/office/powerpoint/2010/main" val="4085167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000" b="1" dirty="0"/>
              <a:t>Корректирование положения плитки</a:t>
            </a:r>
            <a:r>
              <a:rPr lang="ru-RU" dirty="0"/>
              <a:t/>
            </a:r>
            <a:br>
              <a:rPr lang="ru-RU" dirty="0"/>
            </a:br>
            <a:endParaRPr lang="ru-RU" dirty="0"/>
          </a:p>
        </p:txBody>
      </p:sp>
      <p:sp>
        <p:nvSpPr>
          <p:cNvPr id="3" name="Объект 2"/>
          <p:cNvSpPr>
            <a:spLocks noGrp="1"/>
          </p:cNvSpPr>
          <p:nvPr>
            <p:ph sz="half" idx="1"/>
          </p:nvPr>
        </p:nvSpPr>
        <p:spPr/>
        <p:txBody>
          <a:bodyPr>
            <a:normAutofit fontScale="85000" lnSpcReduction="10000"/>
          </a:bodyPr>
          <a:lstStyle/>
          <a:p>
            <a:r>
              <a:rPr lang="ru-RU" dirty="0"/>
              <a:t>Большие плитки для полов необходимо дополнительно </a:t>
            </a:r>
            <a:r>
              <a:rPr lang="ru-RU" dirty="0" err="1"/>
              <a:t>пристучать</a:t>
            </a:r>
            <a:r>
              <a:rPr lang="ru-RU" dirty="0"/>
              <a:t> резиновым </a:t>
            </a:r>
            <a:r>
              <a:rPr lang="ru-RU" dirty="0" smtClean="0"/>
              <a:t>молотком  (киянкой). </a:t>
            </a:r>
            <a:r>
              <a:rPr lang="ru-RU" dirty="0"/>
              <a:t>В течение времени корректировки положение плиток можно корректировать, однако необходимо предотвратить заполнение швов между плиткам раствором (клеем).</a:t>
            </a:r>
          </a:p>
          <a:p>
            <a:endParaRPr lang="ru-RU" dirty="0"/>
          </a:p>
        </p:txBody>
      </p:sp>
      <p:pic>
        <p:nvPicPr>
          <p:cNvPr id="5" name="Объект 4" descr="https://konspekta.net/lektsiiorgimg/baza15/3532937547870.files/image040.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292080" y="1772816"/>
            <a:ext cx="3240360" cy="3744416"/>
          </a:xfrm>
          <a:prstGeom prst="rect">
            <a:avLst/>
          </a:prstGeom>
          <a:noFill/>
          <a:ln>
            <a:noFill/>
          </a:ln>
        </p:spPr>
      </p:pic>
    </p:spTree>
    <p:extLst>
      <p:ext uri="{BB962C8B-B14F-4D97-AF65-F5344CB8AC3E}">
        <p14:creationId xmlns:p14="http://schemas.microsoft.com/office/powerpoint/2010/main" val="4181987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000" b="1" dirty="0"/>
              <a:t>Укладка плиток на </a:t>
            </a:r>
            <a:r>
              <a:rPr lang="ru-RU" sz="4000" b="1" dirty="0" smtClean="0"/>
              <a:t>«увлажняемых» </a:t>
            </a:r>
            <a:r>
              <a:rPr lang="ru-RU" sz="4000" b="1" dirty="0"/>
              <a:t>поверхностях</a:t>
            </a:r>
            <a:r>
              <a:rPr lang="ru-RU" dirty="0"/>
              <a:t/>
            </a:r>
            <a:br>
              <a:rPr lang="ru-RU" dirty="0"/>
            </a:br>
            <a:endParaRPr lang="ru-RU" dirty="0"/>
          </a:p>
        </p:txBody>
      </p:sp>
      <p:sp>
        <p:nvSpPr>
          <p:cNvPr id="3" name="Объект 2"/>
          <p:cNvSpPr>
            <a:spLocks noGrp="1"/>
          </p:cNvSpPr>
          <p:nvPr>
            <p:ph sz="half" idx="1"/>
          </p:nvPr>
        </p:nvSpPr>
        <p:spPr/>
        <p:txBody>
          <a:bodyPr>
            <a:normAutofit fontScale="70000" lnSpcReduction="20000"/>
          </a:bodyPr>
          <a:lstStyle/>
          <a:p>
            <a:r>
              <a:rPr lang="ru-RU" dirty="0"/>
              <a:t>На террасах, балконах, крыльце и там, где облицовка будет подвергаться постоянному увлажнению и воздействию мороза, необходимо дополнительно нанести на обратную сторон плитки слой раствора (клея) толщиной около 1 мм. Такой же метод необходимо использовать при укладке плит из мрамора и крупнокристаллических пород раствором </a:t>
            </a:r>
            <a:r>
              <a:rPr lang="ru-RU" dirty="0" err="1"/>
              <a:t>Ceresit</a:t>
            </a:r>
            <a:r>
              <a:rPr lang="ru-RU" dirty="0"/>
              <a:t> CM 15, даже на стенах внутри сухих помещений.</a:t>
            </a:r>
          </a:p>
          <a:p>
            <a:endParaRPr lang="ru-RU" dirty="0"/>
          </a:p>
        </p:txBody>
      </p:sp>
      <p:pic>
        <p:nvPicPr>
          <p:cNvPr id="5" name="Объект 4" descr="https://konspekta.net/lektsiiorgimg/baza15/3532937547870.files/image042.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48064" y="1700808"/>
            <a:ext cx="3528391" cy="3528392"/>
          </a:xfrm>
          <a:prstGeom prst="rect">
            <a:avLst/>
          </a:prstGeom>
          <a:noFill/>
          <a:ln>
            <a:noFill/>
          </a:ln>
        </p:spPr>
      </p:pic>
    </p:spTree>
    <p:extLst>
      <p:ext uri="{BB962C8B-B14F-4D97-AF65-F5344CB8AC3E}">
        <p14:creationId xmlns:p14="http://schemas.microsoft.com/office/powerpoint/2010/main" val="3181517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t>Подготовка основания</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70000" lnSpcReduction="20000"/>
          </a:bodyPr>
          <a:lstStyle/>
          <a:p>
            <a:r>
              <a:rPr lang="ru-RU" dirty="0"/>
              <a:t>Основание, на котором необходимо уложить плитку, должно быть прочным и плотным. «Глухой» звук при простукивании молотком означает, что в данном месте штукатурка или существующая плитка отошла от основания, и ее необходимо отбить. Если штукатурка сильно потрескалась или разрушается под воздействием металлического шпателя, то такое основание необходимо удалить до прочного слоя и выполнить заново</a:t>
            </a:r>
          </a:p>
        </p:txBody>
      </p:sp>
      <p:pic>
        <p:nvPicPr>
          <p:cNvPr id="5" name="Объект 4" descr="https://konspekta.net/lektsiiorgimg/baza15/3532937547870.files/image008.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932041" y="1700808"/>
            <a:ext cx="3744416" cy="3960440"/>
          </a:xfrm>
          <a:prstGeom prst="rect">
            <a:avLst/>
          </a:prstGeom>
          <a:noFill/>
          <a:ln>
            <a:noFill/>
          </a:ln>
        </p:spPr>
      </p:pic>
    </p:spTree>
    <p:extLst>
      <p:ext uri="{BB962C8B-B14F-4D97-AF65-F5344CB8AC3E}">
        <p14:creationId xmlns:p14="http://schemas.microsoft.com/office/powerpoint/2010/main" val="1718709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t>Применение специального текуче-пластичного раствора</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77500" lnSpcReduction="20000"/>
          </a:bodyPr>
          <a:lstStyle/>
          <a:p>
            <a:r>
              <a:rPr lang="ru-RU" dirty="0"/>
              <a:t>Раствор СМ 18 ( с большим количество воды) и СМ 19 имеют текуче-пластичную консистенцию, что позволяет избежать образования воздушных пустот даже под большими плитами. Использование этих растворов для укладки плиток на балконах и террасах делает ненужным дополнительное нанесение раствора на обратную сторону плиток.</a:t>
            </a:r>
          </a:p>
          <a:p>
            <a:endParaRPr lang="ru-RU" dirty="0"/>
          </a:p>
        </p:txBody>
      </p:sp>
      <p:pic>
        <p:nvPicPr>
          <p:cNvPr id="5" name="Объект 4" descr="https://konspekta.net/lektsiiorgimg/baza15/3532937547870.files/image044.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292081" y="1844824"/>
            <a:ext cx="3240360" cy="3456384"/>
          </a:xfrm>
          <a:prstGeom prst="rect">
            <a:avLst/>
          </a:prstGeom>
          <a:noFill/>
          <a:ln>
            <a:noFill/>
          </a:ln>
        </p:spPr>
      </p:pic>
    </p:spTree>
    <p:extLst>
      <p:ext uri="{BB962C8B-B14F-4D97-AF65-F5344CB8AC3E}">
        <p14:creationId xmlns:p14="http://schemas.microsoft.com/office/powerpoint/2010/main" val="2236517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smtClean="0"/>
              <a:t>Очистка </a:t>
            </a:r>
            <a:r>
              <a:rPr lang="ru-RU" sz="3600" b="1" dirty="0"/>
              <a:t>облицовываемой поверхности</a:t>
            </a:r>
            <a:r>
              <a:rPr lang="ru-RU" sz="3600" dirty="0"/>
              <a:t/>
            </a:r>
            <a:br>
              <a:rPr lang="ru-RU" sz="3600" dirty="0"/>
            </a:br>
            <a:endParaRPr lang="ru-RU" sz="3600" dirty="0"/>
          </a:p>
        </p:txBody>
      </p:sp>
      <p:sp>
        <p:nvSpPr>
          <p:cNvPr id="3" name="Объект 2"/>
          <p:cNvSpPr>
            <a:spLocks noGrp="1"/>
          </p:cNvSpPr>
          <p:nvPr>
            <p:ph sz="half" idx="1"/>
          </p:nvPr>
        </p:nvSpPr>
        <p:spPr/>
        <p:txBody>
          <a:bodyPr/>
          <a:lstStyle/>
          <a:p>
            <a:r>
              <a:rPr lang="ru-RU" dirty="0"/>
              <a:t>Пока </a:t>
            </a:r>
            <a:r>
              <a:rPr lang="ru-RU" dirty="0" smtClean="0"/>
              <a:t>растворная смесь </a:t>
            </a:r>
            <a:r>
              <a:rPr lang="ru-RU" dirty="0"/>
              <a:t>(клей) окончательно не </a:t>
            </a:r>
            <a:r>
              <a:rPr lang="ru-RU" dirty="0" smtClean="0"/>
              <a:t>отвердела, </a:t>
            </a:r>
            <a:r>
              <a:rPr lang="ru-RU" dirty="0"/>
              <a:t>необходимо очистить швы и поверхность плиток от его остатков и убрать </a:t>
            </a:r>
            <a:r>
              <a:rPr lang="ru-RU" dirty="0" smtClean="0"/>
              <a:t>крестики</a:t>
            </a:r>
            <a:r>
              <a:rPr lang="ru-RU" dirty="0"/>
              <a:t>.</a:t>
            </a:r>
          </a:p>
          <a:p>
            <a:endParaRPr lang="ru-RU" dirty="0"/>
          </a:p>
        </p:txBody>
      </p:sp>
      <p:pic>
        <p:nvPicPr>
          <p:cNvPr id="5" name="Объект 4" descr="https://konspekta.net/lektsiiorgimg/baza15/3532937547870.files/image046.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48064" y="1844824"/>
            <a:ext cx="3600400" cy="3247082"/>
          </a:xfrm>
          <a:prstGeom prst="rect">
            <a:avLst/>
          </a:prstGeom>
          <a:noFill/>
          <a:ln>
            <a:noFill/>
          </a:ln>
        </p:spPr>
      </p:pic>
    </p:spTree>
    <p:extLst>
      <p:ext uri="{BB962C8B-B14F-4D97-AF65-F5344CB8AC3E}">
        <p14:creationId xmlns:p14="http://schemas.microsoft.com/office/powerpoint/2010/main" val="934628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t>Определение свойств </a:t>
            </a:r>
            <a:r>
              <a:rPr lang="ru-RU" sz="3600" b="1" dirty="0" smtClean="0"/>
              <a:t>затирки для швов</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85000" lnSpcReduction="20000"/>
          </a:bodyPr>
          <a:lstStyle/>
          <a:p>
            <a:r>
              <a:rPr lang="ru-RU" dirty="0"/>
              <a:t>Перед началом расшивки швов необходимо убедиться, что пигмент, содержащийся в фуге, не загрязняет поверхность плиток. Это требование относится к неглазурованным, нешлифованным плиткам и полированным </a:t>
            </a:r>
            <a:r>
              <a:rPr lang="ru-RU" dirty="0" err="1"/>
              <a:t>гресам</a:t>
            </a:r>
            <a:r>
              <a:rPr lang="ru-RU" dirty="0"/>
              <a:t>. Если загрязняют, то поверхность плиток защитить малярной лентой, которая удаляется после отвердения шва.</a:t>
            </a:r>
          </a:p>
          <a:p>
            <a:endParaRPr lang="ru-RU" dirty="0"/>
          </a:p>
        </p:txBody>
      </p:sp>
      <p:pic>
        <p:nvPicPr>
          <p:cNvPr id="5" name="Объект 4" descr="https://konspekta.net/lektsiiorgimg/baza15/3532937547870.files/image048.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48064" y="1844824"/>
            <a:ext cx="3240360" cy="3744416"/>
          </a:xfrm>
          <a:prstGeom prst="rect">
            <a:avLst/>
          </a:prstGeom>
          <a:noFill/>
          <a:ln>
            <a:noFill/>
          </a:ln>
        </p:spPr>
      </p:pic>
    </p:spTree>
    <p:extLst>
      <p:ext uri="{BB962C8B-B14F-4D97-AF65-F5344CB8AC3E}">
        <p14:creationId xmlns:p14="http://schemas.microsoft.com/office/powerpoint/2010/main" val="1722160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Подготовка швов</a:t>
            </a:r>
            <a:r>
              <a:rPr lang="ru-RU" dirty="0"/>
              <a:t/>
            </a:r>
            <a:br>
              <a:rPr lang="ru-RU" dirty="0"/>
            </a:br>
            <a:endParaRPr lang="ru-RU" dirty="0"/>
          </a:p>
        </p:txBody>
      </p:sp>
      <p:sp>
        <p:nvSpPr>
          <p:cNvPr id="3" name="Объект 2"/>
          <p:cNvSpPr>
            <a:spLocks noGrp="1"/>
          </p:cNvSpPr>
          <p:nvPr>
            <p:ph sz="half" idx="1"/>
          </p:nvPr>
        </p:nvSpPr>
        <p:spPr/>
        <p:txBody>
          <a:bodyPr>
            <a:normAutofit fontScale="85000" lnSpcReduction="10000"/>
          </a:bodyPr>
          <a:lstStyle/>
          <a:p>
            <a:r>
              <a:rPr lang="ru-RU" dirty="0"/>
              <a:t>К расшивке швов можно приступать по прошествии времени, указанного в инструкции материала для укладки плитки. Вначале, однако, необходимо удалить остатки раствора (клея) из швов. При использовании </a:t>
            </a:r>
            <a:r>
              <a:rPr lang="ru-RU" dirty="0" smtClean="0"/>
              <a:t>затирок </a:t>
            </a:r>
            <a:r>
              <a:rPr lang="ru-RU" dirty="0"/>
              <a:t>на цементном вяжущем, поверхность плиток необходимо увлажнить влажной губкой.</a:t>
            </a:r>
          </a:p>
        </p:txBody>
      </p:sp>
      <p:pic>
        <p:nvPicPr>
          <p:cNvPr id="5" name="Объект 4" descr="https://konspekta.net/lektsiiorgimg/baza15/3532937547870.files/image050.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292080" y="1916832"/>
            <a:ext cx="3312368" cy="3528391"/>
          </a:xfrm>
          <a:prstGeom prst="rect">
            <a:avLst/>
          </a:prstGeom>
          <a:noFill/>
          <a:ln>
            <a:noFill/>
          </a:ln>
        </p:spPr>
      </p:pic>
    </p:spTree>
    <p:extLst>
      <p:ext uri="{BB962C8B-B14F-4D97-AF65-F5344CB8AC3E}">
        <p14:creationId xmlns:p14="http://schemas.microsoft.com/office/powerpoint/2010/main" val="4722736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t>Приготовление </a:t>
            </a:r>
            <a:r>
              <a:rPr lang="ru-RU" sz="3600" b="1" dirty="0" smtClean="0"/>
              <a:t>смеси для затирки</a:t>
            </a:r>
            <a:r>
              <a:rPr lang="ru-RU" sz="3600" dirty="0"/>
              <a:t/>
            </a:r>
            <a:br>
              <a:rPr lang="ru-RU" sz="3600" dirty="0"/>
            </a:br>
            <a:endParaRPr lang="ru-RU" sz="3600" dirty="0"/>
          </a:p>
        </p:txBody>
      </p:sp>
      <p:sp>
        <p:nvSpPr>
          <p:cNvPr id="3" name="Объект 2"/>
          <p:cNvSpPr>
            <a:spLocks noGrp="1"/>
          </p:cNvSpPr>
          <p:nvPr>
            <p:ph sz="half" idx="1"/>
          </p:nvPr>
        </p:nvSpPr>
        <p:spPr/>
        <p:txBody>
          <a:bodyPr>
            <a:normAutofit lnSpcReduction="10000"/>
          </a:bodyPr>
          <a:lstStyle/>
          <a:p>
            <a:r>
              <a:rPr lang="ru-RU" dirty="0"/>
              <a:t>Смеси </a:t>
            </a:r>
            <a:r>
              <a:rPr lang="ru-RU" dirty="0" smtClean="0"/>
              <a:t>для затирки на </a:t>
            </a:r>
            <a:r>
              <a:rPr lang="ru-RU" dirty="0"/>
              <a:t>цементном вяжущем высыпать в отмеренное количество чистой холодной воды и интенсивно перемешать до получения однородной массы без комков.</a:t>
            </a:r>
          </a:p>
          <a:p>
            <a:endParaRPr lang="ru-RU" dirty="0"/>
          </a:p>
        </p:txBody>
      </p:sp>
      <p:pic>
        <p:nvPicPr>
          <p:cNvPr id="5" name="Объект 4" descr="https://konspekta.net/lektsiiorgimg/baza15/3532937547870.files/image052.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48064" y="1988840"/>
            <a:ext cx="3240360" cy="3240360"/>
          </a:xfrm>
          <a:prstGeom prst="rect">
            <a:avLst/>
          </a:prstGeom>
          <a:noFill/>
          <a:ln>
            <a:noFill/>
          </a:ln>
        </p:spPr>
      </p:pic>
    </p:spTree>
    <p:extLst>
      <p:ext uri="{BB962C8B-B14F-4D97-AF65-F5344CB8AC3E}">
        <p14:creationId xmlns:p14="http://schemas.microsoft.com/office/powerpoint/2010/main" val="16872019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t>Затирка швов</a:t>
            </a:r>
            <a:r>
              <a:rPr lang="ru-RU" sz="3600" dirty="0"/>
              <a:t/>
            </a:r>
            <a:br>
              <a:rPr lang="ru-RU" sz="3600" dirty="0"/>
            </a:br>
            <a:endParaRPr lang="ru-RU" sz="3600" dirty="0"/>
          </a:p>
        </p:txBody>
      </p:sp>
      <p:sp>
        <p:nvSpPr>
          <p:cNvPr id="3" name="Объект 2"/>
          <p:cNvSpPr>
            <a:spLocks noGrp="1"/>
          </p:cNvSpPr>
          <p:nvPr>
            <p:ph sz="half" idx="1"/>
          </p:nvPr>
        </p:nvSpPr>
        <p:spPr/>
        <p:txBody>
          <a:bodyPr/>
          <a:lstStyle/>
          <a:p>
            <a:r>
              <a:rPr lang="ru-RU" dirty="0"/>
              <a:t>Резиновой теркой или шпателем тщательно вдавливать раствор в швы между плитками, вначале под прямым углом, а </a:t>
            </a:r>
            <a:r>
              <a:rPr lang="ru-RU" dirty="0" smtClean="0"/>
              <a:t>затем </a:t>
            </a:r>
            <a:r>
              <a:rPr lang="ru-RU" dirty="0"/>
              <a:t>– </a:t>
            </a:r>
            <a:r>
              <a:rPr lang="ru-RU" dirty="0" smtClean="0"/>
              <a:t>по углом 45 градусов к шву.</a:t>
            </a:r>
            <a:endParaRPr lang="ru-RU" dirty="0"/>
          </a:p>
          <a:p>
            <a:endParaRPr lang="ru-RU" dirty="0"/>
          </a:p>
        </p:txBody>
      </p:sp>
      <p:pic>
        <p:nvPicPr>
          <p:cNvPr id="5" name="Объект 4" descr="https://konspekta.net/lektsiiorgimg/baza15/3532937547870.files/image054.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364088" y="1844824"/>
            <a:ext cx="3240360" cy="3180978"/>
          </a:xfrm>
          <a:prstGeom prst="rect">
            <a:avLst/>
          </a:prstGeom>
          <a:noFill/>
          <a:ln>
            <a:noFill/>
          </a:ln>
        </p:spPr>
      </p:pic>
    </p:spTree>
    <p:extLst>
      <p:ext uri="{BB962C8B-B14F-4D97-AF65-F5344CB8AC3E}">
        <p14:creationId xmlns:p14="http://schemas.microsoft.com/office/powerpoint/2010/main" val="815894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000" b="1" dirty="0"/>
              <a:t>Затирка швов </a:t>
            </a:r>
            <a:r>
              <a:rPr lang="ru-RU" sz="4000" b="1" dirty="0" smtClean="0"/>
              <a:t>жидкой затиркой</a:t>
            </a:r>
            <a:r>
              <a:rPr lang="ru-RU" dirty="0"/>
              <a:t/>
            </a:r>
            <a:br>
              <a:rPr lang="ru-RU" dirty="0"/>
            </a:br>
            <a:endParaRPr lang="ru-RU" dirty="0"/>
          </a:p>
        </p:txBody>
      </p:sp>
      <p:sp>
        <p:nvSpPr>
          <p:cNvPr id="3" name="Объект 2"/>
          <p:cNvSpPr>
            <a:spLocks noGrp="1"/>
          </p:cNvSpPr>
          <p:nvPr>
            <p:ph sz="half" idx="1"/>
          </p:nvPr>
        </p:nvSpPr>
        <p:spPr/>
        <p:txBody>
          <a:bodyPr>
            <a:normAutofit fontScale="85000" lnSpcReduction="10000"/>
          </a:bodyPr>
          <a:lstStyle/>
          <a:p>
            <a:r>
              <a:rPr lang="ru-RU" dirty="0"/>
              <a:t>Несколько увеличив количество воды при приготовлении СЕ 43, можно заполнить швы на полах при помощи резинового скребка. Раствор более текучей консистенции тщательно заполняет швы. Затем швы необходимо еще посыпать сухим материалом и излишек сгрести.</a:t>
            </a:r>
          </a:p>
          <a:p>
            <a:endParaRPr lang="ru-RU" dirty="0"/>
          </a:p>
        </p:txBody>
      </p:sp>
      <p:pic>
        <p:nvPicPr>
          <p:cNvPr id="5" name="Объект 4" descr="https://konspekta.net/lektsiiorgimg/baza15/3532937547870.files/image056.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467350" y="1916832"/>
            <a:ext cx="2921074" cy="3384376"/>
          </a:xfrm>
          <a:prstGeom prst="rect">
            <a:avLst/>
          </a:prstGeom>
          <a:noFill/>
          <a:ln>
            <a:noFill/>
          </a:ln>
        </p:spPr>
      </p:pic>
    </p:spTree>
    <p:extLst>
      <p:ext uri="{BB962C8B-B14F-4D97-AF65-F5344CB8AC3E}">
        <p14:creationId xmlns:p14="http://schemas.microsoft.com/office/powerpoint/2010/main" val="31226749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t>О</a:t>
            </a:r>
            <a:r>
              <a:rPr lang="ru-RU" sz="3600" b="1" dirty="0" smtClean="0"/>
              <a:t>чистка </a:t>
            </a:r>
            <a:r>
              <a:rPr lang="ru-RU" sz="3600" b="1" dirty="0"/>
              <a:t>плитки от раствора и </a:t>
            </a:r>
            <a:r>
              <a:rPr lang="ru-RU" sz="3600" b="1" dirty="0" smtClean="0"/>
              <a:t>заглаживание</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85000" lnSpcReduction="20000"/>
          </a:bodyPr>
          <a:lstStyle/>
          <a:p>
            <a:r>
              <a:rPr lang="ru-RU" dirty="0"/>
              <a:t>После начала отвердения шва плитки аккуратно очистить часто споласкиваемой и отжимаемой поролоновой губкой. Широкие швы можно дополнительно </a:t>
            </a:r>
            <a:r>
              <a:rPr lang="ru-RU" dirty="0" smtClean="0"/>
              <a:t>загладить </a:t>
            </a:r>
            <a:r>
              <a:rPr lang="ru-RU" dirty="0"/>
              <a:t>с помощью закругленного инструмента. Плоские швы лучше всего формировать теркой с наклеенной гладкой губкой.</a:t>
            </a:r>
          </a:p>
          <a:p>
            <a:endParaRPr lang="ru-RU" dirty="0"/>
          </a:p>
        </p:txBody>
      </p:sp>
      <p:pic>
        <p:nvPicPr>
          <p:cNvPr id="5" name="Объект 4" descr="https://konspekta.net/lektsiiorgimg/baza15/3532937547870.files/image058.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076056" y="1988840"/>
            <a:ext cx="3600400" cy="3456384"/>
          </a:xfrm>
          <a:prstGeom prst="rect">
            <a:avLst/>
          </a:prstGeom>
          <a:noFill/>
          <a:ln>
            <a:noFill/>
          </a:ln>
        </p:spPr>
      </p:pic>
    </p:spTree>
    <p:extLst>
      <p:ext uri="{BB962C8B-B14F-4D97-AF65-F5344CB8AC3E}">
        <p14:creationId xmlns:p14="http://schemas.microsoft.com/office/powerpoint/2010/main" val="35972850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smtClean="0"/>
              <a:t>Увлажнение </a:t>
            </a:r>
            <a:r>
              <a:rPr lang="ru-RU" sz="3600" b="1" dirty="0"/>
              <a:t>швов</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92500"/>
          </a:bodyPr>
          <a:lstStyle/>
          <a:p>
            <a:r>
              <a:rPr lang="ru-RU" dirty="0"/>
              <a:t>При высокой температуре и низкой влажности воздуха необходимо предохранять швы на цементном вяжущем от слишком быстрого высыхания, производя легкое увлажнение швов с помощью гладкой влажной губки.</a:t>
            </a:r>
          </a:p>
          <a:p>
            <a:endParaRPr lang="ru-RU" dirty="0"/>
          </a:p>
        </p:txBody>
      </p:sp>
      <p:pic>
        <p:nvPicPr>
          <p:cNvPr id="5" name="Объект 4" descr="https://konspekta.net/lektsiiorgimg/baza15/3532937547870.files/image060.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364088" y="1988840"/>
            <a:ext cx="3240360" cy="3384375"/>
          </a:xfrm>
          <a:prstGeom prst="rect">
            <a:avLst/>
          </a:prstGeom>
          <a:noFill/>
          <a:ln>
            <a:noFill/>
          </a:ln>
        </p:spPr>
      </p:pic>
    </p:spTree>
    <p:extLst>
      <p:ext uri="{BB962C8B-B14F-4D97-AF65-F5344CB8AC3E}">
        <p14:creationId xmlns:p14="http://schemas.microsoft.com/office/powerpoint/2010/main" val="42289994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a:t/>
            </a:r>
            <a:br>
              <a:rPr lang="ru-RU" sz="3600" dirty="0"/>
            </a:br>
            <a:r>
              <a:rPr lang="ru-RU" sz="3600" b="1" dirty="0" smtClean="0"/>
              <a:t>Очистка плитки от затирочной смеси и герметизация швов в местах примыкания сантехники</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77500" lnSpcReduction="20000"/>
          </a:bodyPr>
          <a:lstStyle/>
          <a:p>
            <a:r>
              <a:rPr lang="ru-RU" dirty="0"/>
              <a:t>Высохший налет с плиток можно удалить мягкой сухой тряпкой</a:t>
            </a:r>
            <a:r>
              <a:rPr lang="ru-RU" dirty="0" smtClean="0"/>
              <a:t>.</a:t>
            </a:r>
          </a:p>
          <a:p>
            <a:endParaRPr lang="ru-RU" dirty="0" smtClean="0"/>
          </a:p>
          <a:p>
            <a:r>
              <a:rPr lang="ru-RU" dirty="0" smtClean="0"/>
              <a:t>Температурно-деформационные </a:t>
            </a:r>
            <a:r>
              <a:rPr lang="ru-RU" dirty="0"/>
              <a:t>швы, швы в углах стен, в местах стыковки стен и полов и в местах примыкания сантехники необходимо заполнить силиконом </a:t>
            </a:r>
            <a:r>
              <a:rPr lang="ru-RU" dirty="0" err="1"/>
              <a:t>Ceresit</a:t>
            </a:r>
            <a:r>
              <a:rPr lang="ru-RU" dirty="0"/>
              <a:t> CS 25. Швы для исключения загрязнений и получения аккуратного шва можно оклеить с двух сторон малярной лентой.</a:t>
            </a:r>
          </a:p>
          <a:p>
            <a:endParaRPr lang="ru-RU" dirty="0"/>
          </a:p>
        </p:txBody>
      </p:sp>
      <p:pic>
        <p:nvPicPr>
          <p:cNvPr id="5" name="Объект 4" descr="https://konspekta.net/lektsiiorgimg/baza15/3532937547870.files/image062.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436096" y="1556793"/>
            <a:ext cx="2295525" cy="1584176"/>
          </a:xfrm>
          <a:prstGeom prst="rect">
            <a:avLst/>
          </a:prstGeom>
          <a:noFill/>
          <a:ln>
            <a:noFill/>
          </a:ln>
        </p:spPr>
      </p:pic>
      <p:pic>
        <p:nvPicPr>
          <p:cNvPr id="6" name="Рисунок 5" descr="https://konspekta.net/lektsiiorgimg/baza15/3532937547870.files/image064.jpg"/>
          <p:cNvPicPr/>
          <p:nvPr/>
        </p:nvPicPr>
        <p:blipFill>
          <a:blip r:embed="rId3">
            <a:extLst>
              <a:ext uri="{28A0092B-C50C-407E-A947-70E740481C1C}">
                <a14:useLocalDpi xmlns:a14="http://schemas.microsoft.com/office/drawing/2010/main" val="0"/>
              </a:ext>
            </a:extLst>
          </a:blip>
          <a:srcRect/>
          <a:stretch>
            <a:fillRect/>
          </a:stretch>
        </p:blipFill>
        <p:spPr bwMode="auto">
          <a:xfrm>
            <a:off x="5436096" y="3861047"/>
            <a:ext cx="2409825" cy="2028825"/>
          </a:xfrm>
          <a:prstGeom prst="rect">
            <a:avLst/>
          </a:prstGeom>
          <a:noFill/>
          <a:ln>
            <a:noFill/>
          </a:ln>
        </p:spPr>
      </p:pic>
    </p:spTree>
    <p:extLst>
      <p:ext uri="{BB962C8B-B14F-4D97-AF65-F5344CB8AC3E}">
        <p14:creationId xmlns:p14="http://schemas.microsoft.com/office/powerpoint/2010/main" val="614115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a:t>Проверка основания</a:t>
            </a:r>
            <a:endParaRPr lang="ru-RU" sz="3600" dirty="0"/>
          </a:p>
        </p:txBody>
      </p:sp>
      <p:sp>
        <p:nvSpPr>
          <p:cNvPr id="3" name="Объект 2"/>
          <p:cNvSpPr>
            <a:spLocks noGrp="1"/>
          </p:cNvSpPr>
          <p:nvPr>
            <p:ph sz="half" idx="1"/>
          </p:nvPr>
        </p:nvSpPr>
        <p:spPr/>
        <p:txBody>
          <a:bodyPr>
            <a:normAutofit fontScale="92500" lnSpcReduction="20000"/>
          </a:bodyPr>
          <a:lstStyle/>
          <a:p>
            <a:r>
              <a:rPr lang="ru-RU" dirty="0"/>
              <a:t>Адгезию прочных покрытий из масляных и эмульсионных красок можно проверить с помощью лезвия или малярной ленте, то такие покрытия необходимо удалить механически. Обои и покрытия, нестойкие к воздействию влажности, необходимо намочить и тщательно соскрести.</a:t>
            </a:r>
          </a:p>
          <a:p>
            <a:endParaRPr lang="ru-RU" dirty="0"/>
          </a:p>
        </p:txBody>
      </p:sp>
      <p:pic>
        <p:nvPicPr>
          <p:cNvPr id="6" name="Объект 5" descr="https://konspekta.net/lektsiiorgimg/baza15/3532937547870.files/image010.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48064" y="1988840"/>
            <a:ext cx="3600400" cy="3528392"/>
          </a:xfrm>
          <a:prstGeom prst="rect">
            <a:avLst/>
          </a:prstGeom>
          <a:noFill/>
          <a:ln>
            <a:noFill/>
          </a:ln>
        </p:spPr>
      </p:pic>
    </p:spTree>
    <p:extLst>
      <p:ext uri="{BB962C8B-B14F-4D97-AF65-F5344CB8AC3E}">
        <p14:creationId xmlns:p14="http://schemas.microsoft.com/office/powerpoint/2010/main" val="36747290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smtClean="0"/>
              <a:t>Формирование  </a:t>
            </a:r>
            <a:r>
              <a:rPr lang="ru-RU" sz="3600" b="1" dirty="0"/>
              <a:t>швов</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77500" lnSpcReduction="20000"/>
          </a:bodyPr>
          <a:lstStyle/>
          <a:p>
            <a:r>
              <a:rPr lang="ru-RU" dirty="0"/>
              <a:t>Примерно через 5 минут после выполнения шва, CS 25 необходимо опрыскать мыльной водой и увлажненным закругленным инструментом сформировать поверхность. Отклеить малярную ленту и бумажным полотенцем собрать остатки силикона. Свежие загрязнения можно смыть спиртом. В случае мраморных плиток применять силикон CS 29.</a:t>
            </a:r>
          </a:p>
          <a:p>
            <a:endParaRPr lang="ru-RU" dirty="0"/>
          </a:p>
        </p:txBody>
      </p:sp>
      <p:pic>
        <p:nvPicPr>
          <p:cNvPr id="5" name="Объект 4" descr="https://konspekta.net/lektsiiorgimg/baza15/3532937547870.files/image066.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48065" y="2060848"/>
            <a:ext cx="3384376" cy="3096344"/>
          </a:xfrm>
          <a:prstGeom prst="rect">
            <a:avLst/>
          </a:prstGeom>
          <a:noFill/>
          <a:ln>
            <a:noFill/>
          </a:ln>
        </p:spPr>
      </p:pic>
    </p:spTree>
    <p:extLst>
      <p:ext uri="{BB962C8B-B14F-4D97-AF65-F5344CB8AC3E}">
        <p14:creationId xmlns:p14="http://schemas.microsoft.com/office/powerpoint/2010/main" val="1191017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a:t>Выявление неровностей</a:t>
            </a:r>
            <a:endParaRPr lang="ru-RU" sz="3600" dirty="0"/>
          </a:p>
        </p:txBody>
      </p:sp>
      <p:sp>
        <p:nvSpPr>
          <p:cNvPr id="3" name="Объект 2"/>
          <p:cNvSpPr>
            <a:spLocks noGrp="1"/>
          </p:cNvSpPr>
          <p:nvPr>
            <p:ph sz="half" idx="1"/>
          </p:nvPr>
        </p:nvSpPr>
        <p:spPr/>
        <p:txBody>
          <a:bodyPr>
            <a:normAutofit fontScale="85000" lnSpcReduction="10000"/>
          </a:bodyPr>
          <a:lstStyle/>
          <a:p>
            <a:r>
              <a:rPr lang="ru-RU" dirty="0"/>
              <a:t>Основание должно быть ровным. Допустимые неровности: для штукатурок (измеренные рейкой дл. 2м) &lt; 3 мм, или во всем помещении &lt; 4 мм по вертикали и &lt;6 мм по горизонтали; для стяжек (измеренные рейкой дл. 2 м) &lt; 4 мм, или во всем помещении &lt; 5 мм. Большую кривизну необходимо отметить.</a:t>
            </a:r>
          </a:p>
          <a:p>
            <a:endParaRPr lang="ru-RU" dirty="0"/>
          </a:p>
        </p:txBody>
      </p:sp>
      <p:pic>
        <p:nvPicPr>
          <p:cNvPr id="6" name="Объект 5" descr="https://konspekta.net/lektsiiorgimg/baza15/3532937547870.files/image012.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932040" y="1916832"/>
            <a:ext cx="3600400" cy="3744415"/>
          </a:xfrm>
          <a:prstGeom prst="rect">
            <a:avLst/>
          </a:prstGeom>
          <a:noFill/>
          <a:ln>
            <a:noFill/>
          </a:ln>
        </p:spPr>
      </p:pic>
    </p:spTree>
    <p:extLst>
      <p:ext uri="{BB962C8B-B14F-4D97-AF65-F5344CB8AC3E}">
        <p14:creationId xmlns:p14="http://schemas.microsoft.com/office/powerpoint/2010/main" val="3674729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1080120"/>
          </a:xfrm>
        </p:spPr>
        <p:txBody>
          <a:bodyPr>
            <a:noAutofit/>
          </a:bodyPr>
          <a:lstStyle/>
          <a:p>
            <a:r>
              <a:rPr lang="ru-RU" sz="3600" b="1" dirty="0"/>
              <a:t>Удаление неровностей и непрочного покрытия</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85000" lnSpcReduction="20000"/>
          </a:bodyPr>
          <a:lstStyle/>
          <a:p>
            <a:r>
              <a:rPr lang="ru-RU" dirty="0"/>
              <a:t>Отслоившиеся плитки и </a:t>
            </a:r>
            <a:r>
              <a:rPr lang="ru-RU" dirty="0" smtClean="0"/>
              <a:t>«бухтящие» </a:t>
            </a:r>
            <a:r>
              <a:rPr lang="ru-RU" dirty="0"/>
              <a:t>штукатурки необходимо </a:t>
            </a:r>
            <a:r>
              <a:rPr lang="ru-RU" dirty="0" smtClean="0"/>
              <a:t>отбить. </a:t>
            </a:r>
            <a:r>
              <a:rPr lang="ru-RU" dirty="0"/>
              <a:t>Механического воздействия требуют также лущащиеся малярные покрытия, загрязнения жирам и битумами, а также очень неровные основания. Мелкие поверхностные трещины необходимо расширить с помощью шпателя.</a:t>
            </a:r>
          </a:p>
        </p:txBody>
      </p:sp>
      <p:pic>
        <p:nvPicPr>
          <p:cNvPr id="5" name="Рисунок 4" descr="https://konspekta.net/lektsiiorgimg/baza15/3532937547870.files/image014.jpg"/>
          <p:cNvPicPr/>
          <p:nvPr/>
        </p:nvPicPr>
        <p:blipFill>
          <a:blip r:embed="rId2">
            <a:extLst>
              <a:ext uri="{28A0092B-C50C-407E-A947-70E740481C1C}">
                <a14:useLocalDpi xmlns:a14="http://schemas.microsoft.com/office/drawing/2010/main" val="0"/>
              </a:ext>
            </a:extLst>
          </a:blip>
          <a:srcRect/>
          <a:stretch>
            <a:fillRect/>
          </a:stretch>
        </p:blipFill>
        <p:spPr bwMode="auto">
          <a:xfrm>
            <a:off x="4788024" y="1844824"/>
            <a:ext cx="3744416" cy="4104456"/>
          </a:xfrm>
          <a:prstGeom prst="rect">
            <a:avLst/>
          </a:prstGeom>
          <a:noFill/>
          <a:ln>
            <a:noFill/>
          </a:ln>
        </p:spPr>
      </p:pic>
      <p:sp>
        <p:nvSpPr>
          <p:cNvPr id="4" name="Объект 3"/>
          <p:cNvSpPr>
            <a:spLocks noGrp="1"/>
          </p:cNvSpPr>
          <p:nvPr>
            <p:ph sz="half" idx="2"/>
          </p:nvPr>
        </p:nvSpPr>
        <p:spPr/>
        <p:txBody>
          <a:bodyPr/>
          <a:lstStyle/>
          <a:p>
            <a:endParaRPr lang="ru-RU" dirty="0"/>
          </a:p>
        </p:txBody>
      </p:sp>
    </p:spTree>
    <p:extLst>
      <p:ext uri="{BB962C8B-B14F-4D97-AF65-F5344CB8AC3E}">
        <p14:creationId xmlns:p14="http://schemas.microsoft.com/office/powerpoint/2010/main" val="2130453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p:txBody>
          <a:bodyPr>
            <a:normAutofit fontScale="85000" lnSpcReduction="20000"/>
          </a:bodyPr>
          <a:lstStyle/>
          <a:p>
            <a:r>
              <a:rPr lang="ru-RU" dirty="0"/>
              <a:t>Неровности до 5 мм (до 8 мм в случае СМ18 и СМ 19), а также мелкие трещины за день до приклеивания плитки можно заполнить тем же самым клеящим раствором. Большие неровности выровнять с помощью шпатлевки </a:t>
            </a:r>
            <a:r>
              <a:rPr lang="ru-RU" dirty="0" err="1"/>
              <a:t>Ceresit</a:t>
            </a:r>
            <a:r>
              <a:rPr lang="ru-RU" dirty="0"/>
              <a:t> СТ 29. Перед выравниванием место ремонта необходимо загрунтовать препаратом </a:t>
            </a:r>
            <a:r>
              <a:rPr lang="ru-RU" dirty="0" err="1"/>
              <a:t>Ceresit</a:t>
            </a:r>
            <a:r>
              <a:rPr lang="ru-RU" dirty="0"/>
              <a:t> СТ 17.</a:t>
            </a:r>
          </a:p>
        </p:txBody>
      </p:sp>
      <p:pic>
        <p:nvPicPr>
          <p:cNvPr id="8" name="Объект 7" descr="https://konspekta.net/lektsiiorgimg/baza15/3532937547870.files/image016.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076057" y="1700808"/>
            <a:ext cx="3600400" cy="3888431"/>
          </a:xfrm>
          <a:prstGeom prst="rect">
            <a:avLst/>
          </a:prstGeom>
          <a:noFill/>
          <a:ln>
            <a:noFill/>
          </a:ln>
        </p:spPr>
      </p:pic>
      <p:sp>
        <p:nvSpPr>
          <p:cNvPr id="10" name="Заголовок 1"/>
          <p:cNvSpPr>
            <a:spLocks noGrp="1"/>
          </p:cNvSpPr>
          <p:nvPr>
            <p:ph type="title"/>
          </p:nvPr>
        </p:nvSpPr>
        <p:spPr>
          <a:xfrm>
            <a:off x="395536" y="260648"/>
            <a:ext cx="8229600" cy="1143000"/>
          </a:xfrm>
        </p:spPr>
        <p:txBody>
          <a:bodyPr>
            <a:noAutofit/>
          </a:bodyPr>
          <a:lstStyle/>
          <a:p>
            <a:r>
              <a:rPr lang="ru-RU" sz="3600" b="1" dirty="0"/>
              <a:t>Заполнение трещин и </a:t>
            </a:r>
            <a:r>
              <a:rPr lang="ru-RU" sz="3600" b="1" dirty="0" smtClean="0"/>
              <a:t>впадин </a:t>
            </a:r>
            <a:r>
              <a:rPr lang="ru-RU" sz="3600" b="1" dirty="0"/>
              <a:t>раствором</a:t>
            </a:r>
            <a:r>
              <a:rPr lang="ru-RU" sz="3600" dirty="0"/>
              <a:t/>
            </a:r>
            <a:br>
              <a:rPr lang="ru-RU" sz="3600" dirty="0"/>
            </a:br>
            <a:endParaRPr lang="ru-RU" sz="3600" dirty="0"/>
          </a:p>
        </p:txBody>
      </p:sp>
    </p:spTree>
    <p:extLst>
      <p:ext uri="{BB962C8B-B14F-4D97-AF65-F5344CB8AC3E}">
        <p14:creationId xmlns:p14="http://schemas.microsoft.com/office/powerpoint/2010/main" val="2130453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a:t>Выравнивание пола</a:t>
            </a:r>
            <a:endParaRPr lang="ru-RU" sz="3600" dirty="0"/>
          </a:p>
        </p:txBody>
      </p:sp>
      <p:sp>
        <p:nvSpPr>
          <p:cNvPr id="3" name="Объект 2"/>
          <p:cNvSpPr>
            <a:spLocks noGrp="1"/>
          </p:cNvSpPr>
          <p:nvPr>
            <p:ph sz="half" idx="1"/>
          </p:nvPr>
        </p:nvSpPr>
        <p:spPr/>
        <p:txBody>
          <a:bodyPr>
            <a:normAutofit fontScale="85000" lnSpcReduction="10000"/>
          </a:bodyPr>
          <a:lstStyle/>
          <a:p>
            <a:r>
              <a:rPr lang="ru-RU" dirty="0"/>
              <a:t>Стяжки полов лучше всего выровнять с помощью </a:t>
            </a:r>
            <a:r>
              <a:rPr lang="ru-RU" dirty="0" err="1"/>
              <a:t>самонивелирующихся</a:t>
            </a:r>
            <a:r>
              <a:rPr lang="ru-RU" dirty="0"/>
              <a:t> составов </a:t>
            </a:r>
            <a:r>
              <a:rPr lang="ru-RU" dirty="0" err="1"/>
              <a:t>Ceresit</a:t>
            </a:r>
            <a:r>
              <a:rPr lang="ru-RU" dirty="0"/>
              <a:t> CN 69, CN 78, CN 72 или CN 76. Перед их использованием прочное, очищенное основание загрунтовать </a:t>
            </a:r>
            <a:r>
              <a:rPr lang="ru-RU" dirty="0" err="1"/>
              <a:t>Ceresit</a:t>
            </a:r>
            <a:r>
              <a:rPr lang="ru-RU" dirty="0"/>
              <a:t> СТ 17. Очень большие ямки перед этим заполнить монтажным цементом </a:t>
            </a:r>
            <a:r>
              <a:rPr lang="ru-RU" dirty="0" err="1"/>
              <a:t>Ceresit</a:t>
            </a:r>
            <a:r>
              <a:rPr lang="ru-RU" dirty="0"/>
              <a:t> CX 5 или </a:t>
            </a:r>
            <a:r>
              <a:rPr lang="ru-RU" dirty="0" err="1"/>
              <a:t>Ceresit</a:t>
            </a:r>
            <a:r>
              <a:rPr lang="ru-RU" dirty="0"/>
              <a:t> CN 83, CN 87.</a:t>
            </a:r>
          </a:p>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1772816"/>
            <a:ext cx="3816424"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Объект 3"/>
          <p:cNvSpPr>
            <a:spLocks noGrp="1"/>
          </p:cNvSpPr>
          <p:nvPr>
            <p:ph sz="half" idx="2"/>
          </p:nvPr>
        </p:nvSpPr>
        <p:spPr>
          <a:xfrm>
            <a:off x="4788024" y="1844825"/>
            <a:ext cx="3816424" cy="4104456"/>
          </a:xfrm>
        </p:spPr>
        <p:txBody>
          <a:bodyPr/>
          <a:lstStyle/>
          <a:p>
            <a:endParaRPr lang="ru-RU" dirty="0"/>
          </a:p>
        </p:txBody>
      </p:sp>
    </p:spTree>
    <p:extLst>
      <p:ext uri="{BB962C8B-B14F-4D97-AF65-F5344CB8AC3E}">
        <p14:creationId xmlns:p14="http://schemas.microsoft.com/office/powerpoint/2010/main" val="2130453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smtClean="0"/>
              <a:t>Подготовка </a:t>
            </a:r>
            <a:r>
              <a:rPr lang="ru-RU" sz="3600" b="1" dirty="0"/>
              <a:t>прочных </a:t>
            </a:r>
            <a:r>
              <a:rPr lang="ru-RU" sz="3600" b="1" dirty="0" smtClean="0"/>
              <a:t>малярных покрытий</a:t>
            </a:r>
            <a:r>
              <a:rPr lang="ru-RU" sz="3600" dirty="0"/>
              <a:t/>
            </a:r>
            <a:br>
              <a:rPr lang="ru-RU" sz="3600" dirty="0"/>
            </a:br>
            <a:endParaRPr lang="ru-RU" sz="3600" dirty="0"/>
          </a:p>
        </p:txBody>
      </p:sp>
      <p:sp>
        <p:nvSpPr>
          <p:cNvPr id="3" name="Объект 2"/>
          <p:cNvSpPr>
            <a:spLocks noGrp="1"/>
          </p:cNvSpPr>
          <p:nvPr>
            <p:ph sz="half" idx="1"/>
          </p:nvPr>
        </p:nvSpPr>
        <p:spPr/>
        <p:txBody>
          <a:bodyPr>
            <a:normAutofit fontScale="85000" lnSpcReduction="10000"/>
          </a:bodyPr>
          <a:lstStyle/>
          <a:p>
            <a:r>
              <a:rPr lang="ru-RU" dirty="0"/>
              <a:t>Прочные малярные покрытия с хорошей адгезией необходимо отшлифовать с помощью грубой наждачной бумаги. Такого же шлифования требуют сухие гипсовые и ангидритовые основания. Отшлифованную поверхность необходимо очистить от пыли.</a:t>
            </a:r>
          </a:p>
          <a:p>
            <a:endParaRPr lang="ru-RU" dirty="0"/>
          </a:p>
        </p:txBody>
      </p:sp>
      <p:pic>
        <p:nvPicPr>
          <p:cNvPr id="6" name="Объект 5" descr="https://konspekta.net/lektsiiorgimg/baza15/3532937547870.files/image020.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410200" y="1700808"/>
            <a:ext cx="3266256" cy="3528392"/>
          </a:xfrm>
          <a:prstGeom prst="rect">
            <a:avLst/>
          </a:prstGeom>
          <a:noFill/>
          <a:ln>
            <a:noFill/>
          </a:ln>
        </p:spPr>
      </p:pic>
    </p:spTree>
    <p:extLst>
      <p:ext uri="{BB962C8B-B14F-4D97-AF65-F5344CB8AC3E}">
        <p14:creationId xmlns:p14="http://schemas.microsoft.com/office/powerpoint/2010/main" val="726866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a:t>Подготовка впитывающих оснований</a:t>
            </a:r>
            <a:endParaRPr lang="ru-RU" sz="3600" dirty="0"/>
          </a:p>
        </p:txBody>
      </p:sp>
      <p:sp>
        <p:nvSpPr>
          <p:cNvPr id="3" name="Объект 2"/>
          <p:cNvSpPr>
            <a:spLocks noGrp="1"/>
          </p:cNvSpPr>
          <p:nvPr>
            <p:ph sz="half" idx="1"/>
          </p:nvPr>
        </p:nvSpPr>
        <p:spPr/>
        <p:txBody>
          <a:bodyPr>
            <a:normAutofit fontScale="85000" lnSpcReduction="20000"/>
          </a:bodyPr>
          <a:lstStyle/>
          <a:p>
            <a:r>
              <a:rPr lang="ru-RU" dirty="0"/>
              <a:t>Впитывающие основания необходимо загрунтовать </a:t>
            </a:r>
            <a:r>
              <a:rPr lang="ru-RU" dirty="0" err="1"/>
              <a:t>Ceresit</a:t>
            </a:r>
            <a:r>
              <a:rPr lang="ru-RU" dirty="0"/>
              <a:t> CT 17 и дать высохнуть в течение не менее 4 часов. Грунтования требуют следующие основания: гипсовые, ангидритовые, газобетонные, гипсокартонные и </a:t>
            </a:r>
            <a:r>
              <a:rPr lang="ru-RU" dirty="0" err="1"/>
              <a:t>гипсоволоконные</a:t>
            </a:r>
            <a:r>
              <a:rPr lang="ru-RU" dirty="0"/>
              <a:t> плиты. Малярные покрытия плиты ДСП грунтуются </a:t>
            </a:r>
            <a:r>
              <a:rPr lang="ru-RU" dirty="0" err="1"/>
              <a:t>Ceresit</a:t>
            </a:r>
            <a:r>
              <a:rPr lang="ru-RU" dirty="0"/>
              <a:t> CN 94.</a:t>
            </a:r>
          </a:p>
        </p:txBody>
      </p:sp>
      <p:pic>
        <p:nvPicPr>
          <p:cNvPr id="6" name="Объект 5" descr="https://konspekta.net/lektsiiorgimg/baza15/3532937547870.files/image022.jp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220072" y="1988840"/>
            <a:ext cx="3456383" cy="3672408"/>
          </a:xfrm>
          <a:prstGeom prst="rect">
            <a:avLst/>
          </a:prstGeom>
          <a:noFill/>
          <a:ln>
            <a:noFill/>
          </a:ln>
        </p:spPr>
      </p:pic>
    </p:spTree>
    <p:extLst>
      <p:ext uri="{BB962C8B-B14F-4D97-AF65-F5344CB8AC3E}">
        <p14:creationId xmlns:p14="http://schemas.microsoft.com/office/powerpoint/2010/main" val="72686651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1390</Words>
  <Application>Microsoft Office PowerPoint</Application>
  <PresentationFormat>Экран (4:3)</PresentationFormat>
  <Paragraphs>65</Paragraphs>
  <Slides>30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Тема Office</vt:lpstr>
      <vt:lpstr>Выполнение работ по облицовке поверхностей</vt:lpstr>
      <vt:lpstr>Подготовка основания </vt:lpstr>
      <vt:lpstr>Проверка основания</vt:lpstr>
      <vt:lpstr>Выявление неровностей</vt:lpstr>
      <vt:lpstr>Удаление неровностей и непрочного покрытия </vt:lpstr>
      <vt:lpstr>Заполнение трещин и впадин раствором </vt:lpstr>
      <vt:lpstr>Выравнивание пола</vt:lpstr>
      <vt:lpstr>Подготовка прочных малярных покрытий </vt:lpstr>
      <vt:lpstr>Подготовка впитывающих оснований</vt:lpstr>
      <vt:lpstr>Подготовка поверхностей «мокрых» помещений</vt:lpstr>
      <vt:lpstr>Планирование положения плиток</vt:lpstr>
      <vt:lpstr>Приготовление растворной смеси (клея)</vt:lpstr>
      <vt:lpstr>Приготовление двухкомпонентного раствора </vt:lpstr>
      <vt:lpstr>Нанесение раствора на облицовываемую поверхность </vt:lpstr>
      <vt:lpstr>Разравнивание нанесенного раствора </vt:lpstr>
      <vt:lpstr>Контролирование толщины растворной прослойки (клея)</vt:lpstr>
      <vt:lpstr>Укладка плитки </vt:lpstr>
      <vt:lpstr>Корректирование положения плитки </vt:lpstr>
      <vt:lpstr>Укладка плиток на «увлажняемых» поверхностях </vt:lpstr>
      <vt:lpstr>Применение специального текуче-пластичного раствора </vt:lpstr>
      <vt:lpstr>Очистка облицовываемой поверхности </vt:lpstr>
      <vt:lpstr>Определение свойств затирки для швов </vt:lpstr>
      <vt:lpstr>Подготовка швов </vt:lpstr>
      <vt:lpstr>Приготовление смеси для затирки </vt:lpstr>
      <vt:lpstr>Затирка швов </vt:lpstr>
      <vt:lpstr>Затирка швов жидкой затиркой </vt:lpstr>
      <vt:lpstr>Очистка плитки от раствора и заглаживание </vt:lpstr>
      <vt:lpstr>Увлажнение швов </vt:lpstr>
      <vt:lpstr> Очистка плитки от затирочной смеси и герметизация швов в местах примыкания сантехники </vt:lpstr>
      <vt:lpstr>Формирование  швов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Выполнение облицовочных работ</dc:title>
  <dc:creator>Уч</dc:creator>
  <cp:lastModifiedBy>Уч</cp:lastModifiedBy>
  <cp:revision>9</cp:revision>
  <dcterms:created xsi:type="dcterms:W3CDTF">2019-11-06T08:33:00Z</dcterms:created>
  <dcterms:modified xsi:type="dcterms:W3CDTF">2021-10-08T12:34:45Z</dcterms:modified>
</cp:coreProperties>
</file>