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85" r:id="rId3"/>
    <p:sldId id="257" r:id="rId4"/>
    <p:sldId id="258" r:id="rId5"/>
    <p:sldId id="259" r:id="rId6"/>
    <p:sldId id="260" r:id="rId7"/>
    <p:sldId id="261" r:id="rId8"/>
    <p:sldId id="280" r:id="rId9"/>
    <p:sldId id="262" r:id="rId10"/>
    <p:sldId id="265" r:id="rId11"/>
    <p:sldId id="263" r:id="rId12"/>
    <p:sldId id="264" r:id="rId13"/>
    <p:sldId id="269" r:id="rId14"/>
    <p:sldId id="266" r:id="rId15"/>
    <p:sldId id="268" r:id="rId16"/>
    <p:sldId id="270" r:id="rId17"/>
    <p:sldId id="271" r:id="rId18"/>
    <p:sldId id="272" r:id="rId19"/>
    <p:sldId id="274" r:id="rId20"/>
    <p:sldId id="277" r:id="rId21"/>
    <p:sldId id="281" r:id="rId22"/>
    <p:sldId id="282" r:id="rId23"/>
    <p:sldId id="283" r:id="rId24"/>
    <p:sldId id="276" r:id="rId25"/>
    <p:sldId id="28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2E7D"/>
    <a:srgbClr val="981C8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94696" autoAdjust="0"/>
  </p:normalViewPr>
  <p:slideViewPr>
    <p:cSldViewPr>
      <p:cViewPr varScale="1">
        <p:scale>
          <a:sx n="88" d="100"/>
          <a:sy n="88" d="100"/>
        </p:scale>
        <p:origin x="-102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F8140-8270-4451-9CE7-1C0DDD2D39A0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FAD22-3873-4912-90BD-1C518FAA71A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FAD22-3873-4912-90BD-1C518FAA71A0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advClick="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advClick="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advClick="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advClick="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>
    <p:wheel spokes="8"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6.xml"/><Relationship Id="rId18" Type="http://schemas.openxmlformats.org/officeDocument/2006/relationships/slide" Target="slide24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12" Type="http://schemas.openxmlformats.org/officeDocument/2006/relationships/slide" Target="slide15.xml"/><Relationship Id="rId17" Type="http://schemas.openxmlformats.org/officeDocument/2006/relationships/slide" Target="slide21.xml"/><Relationship Id="rId2" Type="http://schemas.openxmlformats.org/officeDocument/2006/relationships/slide" Target="slide5.xml"/><Relationship Id="rId16" Type="http://schemas.openxmlformats.org/officeDocument/2006/relationships/slide" Target="slide20.xml"/><Relationship Id="rId20" Type="http://schemas.openxmlformats.org/officeDocument/2006/relationships/slide" Target="slide2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9.xml"/><Relationship Id="rId11" Type="http://schemas.openxmlformats.org/officeDocument/2006/relationships/slide" Target="slide14.xml"/><Relationship Id="rId5" Type="http://schemas.openxmlformats.org/officeDocument/2006/relationships/slide" Target="slide8.xml"/><Relationship Id="rId15" Type="http://schemas.openxmlformats.org/officeDocument/2006/relationships/slide" Target="slide19.xml"/><Relationship Id="rId10" Type="http://schemas.openxmlformats.org/officeDocument/2006/relationships/slide" Target="slide13.xml"/><Relationship Id="rId19" Type="http://schemas.openxmlformats.org/officeDocument/2006/relationships/slide" Target="slide22.xml"/><Relationship Id="rId4" Type="http://schemas.openxmlformats.org/officeDocument/2006/relationships/slide" Target="slide7.xml"/><Relationship Id="rId9" Type="http://schemas.openxmlformats.org/officeDocument/2006/relationships/slide" Target="slide12.xml"/><Relationship Id="rId14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13" Type="http://schemas.openxmlformats.org/officeDocument/2006/relationships/image" Target="../media/image67.jpeg"/><Relationship Id="rId18" Type="http://schemas.openxmlformats.org/officeDocument/2006/relationships/image" Target="../media/image72.jpeg"/><Relationship Id="rId26" Type="http://schemas.openxmlformats.org/officeDocument/2006/relationships/image" Target="../media/image80.jpeg"/><Relationship Id="rId3" Type="http://schemas.openxmlformats.org/officeDocument/2006/relationships/image" Target="../media/image57.jpeg"/><Relationship Id="rId21" Type="http://schemas.openxmlformats.org/officeDocument/2006/relationships/image" Target="../media/image75.jpeg"/><Relationship Id="rId7" Type="http://schemas.openxmlformats.org/officeDocument/2006/relationships/image" Target="../media/image61.jpeg"/><Relationship Id="rId12" Type="http://schemas.openxmlformats.org/officeDocument/2006/relationships/image" Target="../media/image66.jpeg"/><Relationship Id="rId17" Type="http://schemas.openxmlformats.org/officeDocument/2006/relationships/image" Target="../media/image71.jpeg"/><Relationship Id="rId25" Type="http://schemas.openxmlformats.org/officeDocument/2006/relationships/image" Target="../media/image79.jpeg"/><Relationship Id="rId2" Type="http://schemas.openxmlformats.org/officeDocument/2006/relationships/image" Target="../media/image56.jpeg"/><Relationship Id="rId16" Type="http://schemas.openxmlformats.org/officeDocument/2006/relationships/image" Target="../media/image70.jpeg"/><Relationship Id="rId20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11" Type="http://schemas.openxmlformats.org/officeDocument/2006/relationships/image" Target="../media/image65.jpeg"/><Relationship Id="rId24" Type="http://schemas.openxmlformats.org/officeDocument/2006/relationships/image" Target="../media/image78.jpeg"/><Relationship Id="rId5" Type="http://schemas.openxmlformats.org/officeDocument/2006/relationships/image" Target="../media/image59.jpeg"/><Relationship Id="rId15" Type="http://schemas.openxmlformats.org/officeDocument/2006/relationships/image" Target="../media/image69.jpeg"/><Relationship Id="rId23" Type="http://schemas.openxmlformats.org/officeDocument/2006/relationships/image" Target="../media/image77.jpeg"/><Relationship Id="rId10" Type="http://schemas.openxmlformats.org/officeDocument/2006/relationships/image" Target="../media/image64.jpeg"/><Relationship Id="rId19" Type="http://schemas.openxmlformats.org/officeDocument/2006/relationships/image" Target="../media/image73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Relationship Id="rId14" Type="http://schemas.openxmlformats.org/officeDocument/2006/relationships/image" Target="../media/image68.jpeg"/><Relationship Id="rId22" Type="http://schemas.openxmlformats.org/officeDocument/2006/relationships/image" Target="../media/image7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abc.vvsu.ru/" TargetMode="External"/><Relationship Id="rId2" Type="http://schemas.openxmlformats.org/officeDocument/2006/relationships/hyperlink" Target="http://www.combinefoods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leice.ru/" TargetMode="External"/><Relationship Id="rId4" Type="http://schemas.openxmlformats.org/officeDocument/2006/relationships/hyperlink" Target="http://&#1084;&#1072;&#1089;&#1090;&#1077;&#1088;-&#1087;&#1086;&#1074;&#1072;&#1088;.&#1088;&#1092;/index.php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1714488"/>
            <a:ext cx="8715436" cy="47089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Применение информационных технологий в  профессиональном образовании </a:t>
            </a:r>
          </a:p>
          <a:p>
            <a:pPr algn="ctr"/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МДК 05.01 «Приготовление блюд из мяса и домашней птицы»</a:t>
            </a:r>
          </a:p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Тема: «Обработка домашней птицы, технология приготовления полуфабрикатов из нее»</a:t>
            </a:r>
          </a:p>
          <a:p>
            <a:pPr algn="r"/>
            <a:r>
              <a:rPr lang="ru-RU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Разработала</a:t>
            </a:r>
            <a:r>
              <a:rPr lang="ru-RU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Карасёва Елена Викторовна, </a:t>
            </a:r>
          </a:p>
          <a:p>
            <a:pPr algn="r"/>
            <a:r>
              <a:rPr lang="ru-RU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преподаватель дисциплин профессионально цикла,</a:t>
            </a:r>
          </a:p>
          <a:p>
            <a:pPr algn="r"/>
            <a:r>
              <a:rPr lang="ru-RU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мастер производственного обучения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Областное Государственное бюджетное Образовательное Учреждение </a:t>
            </a:r>
            <a:b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Начального Профессионального Образования</a:t>
            </a:r>
            <a:b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«Профессиональное училище №15»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01090" y="6572272"/>
            <a:ext cx="642910" cy="28572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42852"/>
            <a:ext cx="657229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Заправка птицы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Технологический процесс кулинарной обработки сельскохозяйственной птицы. Технологический процесс обработки пернатой дичи и крол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1914525" cy="552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im3-tub-ru.yandex.net/i?id=2ea7bdc77f2678431b48cd815d64ca2a-30-144&amp;n=21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2500298" y="1214422"/>
            <a:ext cx="2466976" cy="15716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571736" y="2214554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Заправка в одну нитку</a:t>
            </a:r>
          </a:p>
          <a:p>
            <a:pPr algn="ctr"/>
            <a:r>
              <a:rPr lang="ru-RU" sz="1400" b="1" dirty="0" smtClean="0"/>
              <a:t> (рябчики, куропатки) </a:t>
            </a:r>
            <a:endParaRPr lang="ru-RU" sz="14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lum contrast="40000"/>
          </a:blip>
          <a:srcRect l="5931" t="1400" r="5096" b="1991"/>
          <a:stretch>
            <a:fillRect/>
          </a:stretch>
        </p:blipFill>
        <p:spPr bwMode="auto">
          <a:xfrm>
            <a:off x="5500694" y="1285860"/>
            <a:ext cx="3214710" cy="52149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572132" y="5929330"/>
            <a:ext cx="1399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Заправка </a:t>
            </a:r>
          </a:p>
          <a:p>
            <a:pPr algn="ctr"/>
            <a:r>
              <a:rPr lang="ru-RU" sz="1400" b="1" dirty="0" smtClean="0"/>
              <a:t>«в кармашек»</a:t>
            </a:r>
            <a:endParaRPr lang="ru-RU" sz="1400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lum contrast="40000"/>
          </a:blip>
          <a:srcRect l="2866" t="11261" r="5413" b="3152"/>
          <a:stretch>
            <a:fillRect/>
          </a:stretch>
        </p:blipFill>
        <p:spPr bwMode="auto">
          <a:xfrm>
            <a:off x="2428860" y="3071810"/>
            <a:ext cx="2571768" cy="34290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571736" y="6143644"/>
            <a:ext cx="2214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Заправка в две нити</a:t>
            </a:r>
            <a:endParaRPr lang="ru-RU" sz="1400" b="1" dirty="0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0" y="6572272"/>
            <a:ext cx="500034" cy="285728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572528" y="6572272"/>
            <a:ext cx="571472" cy="28572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0"/>
            <a:ext cx="8643966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Технологическая последовательность производства полуфабрикатов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1736" y="3714752"/>
            <a:ext cx="1664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2. Отделяем ноги</a:t>
            </a:r>
            <a:endParaRPr lang="ru-RU" sz="1400" b="1" dirty="0"/>
          </a:p>
        </p:txBody>
      </p:sp>
      <p:pic>
        <p:nvPicPr>
          <p:cNvPr id="5" name="Рисунок 4" descr="Разрезаем ножку на две части"/>
          <p:cNvPicPr/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4786314" y="1785926"/>
            <a:ext cx="200026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786314" y="3571876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3. Делим ногу на бедро и голень</a:t>
            </a:r>
            <a:endParaRPr lang="ru-RU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143372" y="5786454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</p:txBody>
      </p:sp>
      <p:pic>
        <p:nvPicPr>
          <p:cNvPr id="14" name="Рисунок 13" descr="Разрезаем тушку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4286256"/>
            <a:ext cx="114300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000232" y="6143644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6. Разделяем тушку на спинку и гудку</a:t>
            </a:r>
            <a:endParaRPr lang="ru-RU" sz="1400" b="1" dirty="0"/>
          </a:p>
        </p:txBody>
      </p:sp>
      <p:pic>
        <p:nvPicPr>
          <p:cNvPr id="16" name="Рисунок 15" descr="Разрезали тушку на две части, отделяем грудку"/>
          <p:cNvPicPr/>
          <p:nvPr/>
        </p:nvPicPr>
        <p:blipFill>
          <a:blip r:embed="rId4">
            <a:lum contrast="40000"/>
          </a:blip>
          <a:srcRect/>
          <a:stretch>
            <a:fillRect/>
          </a:stretch>
        </p:blipFill>
        <p:spPr bwMode="auto">
          <a:xfrm>
            <a:off x="214282" y="4286256"/>
            <a:ext cx="157163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14282" y="6072206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5. Отделяем грудку</a:t>
            </a:r>
            <a:endParaRPr lang="ru-RU" sz="1400" b="1" dirty="0"/>
          </a:p>
        </p:txBody>
      </p:sp>
      <p:pic>
        <p:nvPicPr>
          <p:cNvPr id="18" name="Рисунок 17" descr="Части курицы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4286256"/>
            <a:ext cx="185738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929190" y="6143644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7. Делим грудку на 2 части</a:t>
            </a:r>
            <a:endParaRPr lang="ru-RU" sz="1400" b="1" dirty="0"/>
          </a:p>
        </p:txBody>
      </p:sp>
      <p:pic>
        <p:nvPicPr>
          <p:cNvPr id="21" name="Рисунок 20" descr="http://images.gastronom.ru/site_images/00000108/00112413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1785926"/>
            <a:ext cx="2071702" cy="180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214282" y="3643314"/>
            <a:ext cx="1404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/>
            <a:r>
              <a:rPr lang="ru-RU" sz="1400" b="1" dirty="0" smtClean="0"/>
              <a:t>1.Тушку моем </a:t>
            </a:r>
          </a:p>
          <a:p>
            <a:pPr marL="342900" indent="-342900" algn="ctr"/>
            <a:r>
              <a:rPr lang="ru-RU" sz="1400" b="1" dirty="0" smtClean="0"/>
              <a:t>и обтираем</a:t>
            </a:r>
            <a:endParaRPr lang="ru-RU" sz="1400" b="1" dirty="0"/>
          </a:p>
        </p:txBody>
      </p:sp>
      <p:pic>
        <p:nvPicPr>
          <p:cNvPr id="24" name="Рисунок 23" descr="http://images.gastronom.ru/site_images/00000110/00112415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0298" y="1785926"/>
            <a:ext cx="2071684" cy="183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http://images.gastronom.ru/site_images/00000112/00112417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40" y="4286256"/>
            <a:ext cx="150019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Вырезаем крылышки"/>
          <p:cNvPicPr/>
          <p:nvPr/>
        </p:nvPicPr>
        <p:blipFill>
          <a:blip r:embed="rId9">
            <a:lum contrast="30000"/>
          </a:blip>
          <a:srcRect/>
          <a:stretch>
            <a:fillRect/>
          </a:stretch>
        </p:blipFill>
        <p:spPr bwMode="auto">
          <a:xfrm>
            <a:off x="7072330" y="1714488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6929454" y="3571876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4. Отделяем </a:t>
            </a:r>
          </a:p>
          <a:p>
            <a:pPr algn="ctr"/>
            <a:r>
              <a:rPr lang="ru-RU" sz="1400" b="1" dirty="0" smtClean="0"/>
              <a:t>крылышки</a:t>
            </a:r>
            <a:endParaRPr lang="ru-RU" sz="1400" b="1" dirty="0"/>
          </a:p>
        </p:txBody>
      </p:sp>
      <p:pic>
        <p:nvPicPr>
          <p:cNvPr id="30" name="Рисунок 29" descr="http://images.gastronom.ru/site_images/00000115/00112420.jpg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72330" y="4286256"/>
            <a:ext cx="1857388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6786578" y="6215082"/>
            <a:ext cx="1885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8.Полуфабрикаты</a:t>
            </a:r>
            <a:endParaRPr lang="ru-RU" sz="1400" b="1" dirty="0"/>
          </a:p>
        </p:txBody>
      </p:sp>
      <p:sp>
        <p:nvSpPr>
          <p:cNvPr id="22" name="Управляющая кнопка: назад 21">
            <a:hlinkClick r:id="" action="ppaction://hlinkshowjump?jump=previousslide" highlightClick="1"/>
          </p:cNvPr>
          <p:cNvSpPr/>
          <p:nvPr/>
        </p:nvSpPr>
        <p:spPr>
          <a:xfrm>
            <a:off x="0" y="6572272"/>
            <a:ext cx="571472" cy="285728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572528" y="6572272"/>
            <a:ext cx="571472" cy="28572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425" y="142852"/>
            <a:ext cx="872757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Ассортимент полуфабрикатов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Органолептическая оценка качества сырья и приготовление полуфабрикатов из мяса и домашней птицы"/>
          <p:cNvPicPr/>
          <p:nvPr/>
        </p:nvPicPr>
        <p:blipFill>
          <a:blip r:embed="rId2"/>
          <a:srcRect l="950" r="76259" b="84417"/>
          <a:stretch>
            <a:fillRect/>
          </a:stretch>
        </p:blipFill>
        <p:spPr bwMode="auto">
          <a:xfrm>
            <a:off x="285720" y="1071546"/>
            <a:ext cx="1785950" cy="933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14282" y="1000108"/>
            <a:ext cx="813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тушка</a:t>
            </a:r>
            <a:endParaRPr lang="ru-RU" sz="1600" b="1" dirty="0"/>
          </a:p>
        </p:txBody>
      </p:sp>
      <p:pic>
        <p:nvPicPr>
          <p:cNvPr id="6" name="Рисунок 5" descr="Органолептическая оценка качества сырья и приготовление полуфабрикатов из мяса и домашней птицы"/>
          <p:cNvPicPr/>
          <p:nvPr/>
        </p:nvPicPr>
        <p:blipFill>
          <a:blip r:embed="rId2"/>
          <a:srcRect l="25975" r="51256" b="84628"/>
          <a:stretch>
            <a:fillRect/>
          </a:stretch>
        </p:blipFill>
        <p:spPr bwMode="auto">
          <a:xfrm>
            <a:off x="285720" y="3357562"/>
            <a:ext cx="1785950" cy="928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14282" y="3286124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средняя часть</a:t>
            </a:r>
          </a:p>
          <a:p>
            <a:r>
              <a:rPr lang="ru-RU" sz="1400" b="1" dirty="0" smtClean="0"/>
              <a:t> крыла</a:t>
            </a:r>
            <a:endParaRPr lang="ru-RU" sz="1400" b="1" dirty="0"/>
          </a:p>
        </p:txBody>
      </p:sp>
      <p:pic>
        <p:nvPicPr>
          <p:cNvPr id="8" name="Рисунок 7" descr="Органолептическая оценка качества сырья и приготовление полуфабрикатов из мяса и домашней птицы"/>
          <p:cNvPicPr/>
          <p:nvPr/>
        </p:nvPicPr>
        <p:blipFill>
          <a:blip r:embed="rId2"/>
          <a:srcRect l="936" t="61490" r="76590" b="23930"/>
          <a:stretch>
            <a:fillRect/>
          </a:stretch>
        </p:blipFill>
        <p:spPr bwMode="auto">
          <a:xfrm>
            <a:off x="285720" y="2214554"/>
            <a:ext cx="1785950" cy="928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14282" y="2143116"/>
            <a:ext cx="835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крыло</a:t>
            </a:r>
            <a:endParaRPr lang="ru-RU" sz="1600" b="1" dirty="0"/>
          </a:p>
        </p:txBody>
      </p:sp>
      <p:pic>
        <p:nvPicPr>
          <p:cNvPr id="10" name="Рисунок 9" descr="Органолептическая оценка качества сырья и приготовление полуфабрикатов из мяса и домашней птицы"/>
          <p:cNvPicPr/>
          <p:nvPr/>
        </p:nvPicPr>
        <p:blipFill>
          <a:blip r:embed="rId2"/>
          <a:srcRect l="25815" t="20444" r="51256" b="64342"/>
          <a:stretch>
            <a:fillRect/>
          </a:stretch>
        </p:blipFill>
        <p:spPr bwMode="auto">
          <a:xfrm>
            <a:off x="285720" y="4500570"/>
            <a:ext cx="1785950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14282" y="4429132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/>
              <a:t>конечник</a:t>
            </a:r>
            <a:r>
              <a:rPr lang="ru-RU" sz="1600" b="1" dirty="0" smtClean="0"/>
              <a:t> крыла</a:t>
            </a:r>
            <a:endParaRPr lang="ru-RU" sz="1600" b="1" dirty="0"/>
          </a:p>
        </p:txBody>
      </p:sp>
      <p:pic>
        <p:nvPicPr>
          <p:cNvPr id="12" name="Рисунок 11" descr="Органолептическая оценка качества сырья и приготовление полуфабрикатов из мяса и домашней птицы"/>
          <p:cNvPicPr/>
          <p:nvPr/>
        </p:nvPicPr>
        <p:blipFill>
          <a:blip r:embed="rId2"/>
          <a:srcRect l="943" t="20761" r="76430" b="64342"/>
          <a:stretch>
            <a:fillRect/>
          </a:stretch>
        </p:blipFill>
        <p:spPr bwMode="auto">
          <a:xfrm>
            <a:off x="285720" y="5643578"/>
            <a:ext cx="1785950" cy="895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285720" y="5572140"/>
            <a:ext cx="538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шея</a:t>
            </a:r>
            <a:endParaRPr lang="ru-RU" sz="1400" b="1" dirty="0"/>
          </a:p>
        </p:txBody>
      </p:sp>
      <p:pic>
        <p:nvPicPr>
          <p:cNvPr id="14" name="Рисунок 13" descr="Органолептическая оценка качества сырья и приготовление полуфабрикатов из мяса и домашней птицы"/>
          <p:cNvPicPr/>
          <p:nvPr/>
        </p:nvPicPr>
        <p:blipFill>
          <a:blip r:embed="rId2"/>
          <a:srcRect l="25494" t="40887" r="51096" b="44216"/>
          <a:stretch>
            <a:fillRect/>
          </a:stretch>
        </p:blipFill>
        <p:spPr bwMode="auto">
          <a:xfrm>
            <a:off x="2571736" y="1071546"/>
            <a:ext cx="1857388" cy="928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Органолептическая оценка качества сырья и приготовление полуфабрикатов из мяса и домашней птицы"/>
          <p:cNvPicPr/>
          <p:nvPr/>
        </p:nvPicPr>
        <p:blipFill>
          <a:blip r:embed="rId2"/>
          <a:srcRect l="25494" t="60855" r="51096" b="24248"/>
          <a:stretch>
            <a:fillRect/>
          </a:stretch>
        </p:blipFill>
        <p:spPr bwMode="auto">
          <a:xfrm>
            <a:off x="2571736" y="2214554"/>
            <a:ext cx="1857388" cy="966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Органолептическая оценка качества сырья и приготовление полуфабрикатов из мяса и домашней птицы"/>
          <p:cNvPicPr/>
          <p:nvPr/>
        </p:nvPicPr>
        <p:blipFill>
          <a:blip r:embed="rId2"/>
          <a:srcRect l="25494" t="81458" r="51096" b="3962"/>
          <a:stretch>
            <a:fillRect/>
          </a:stretch>
        </p:blipFill>
        <p:spPr bwMode="auto">
          <a:xfrm>
            <a:off x="2571736" y="3357562"/>
            <a:ext cx="1857388" cy="1019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2428860" y="1000108"/>
            <a:ext cx="20002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передняя часть грудки с</a:t>
            </a:r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r>
              <a:rPr lang="ru-RU" sz="1100" b="1" dirty="0" smtClean="0"/>
              <a:t> лопаточной частью</a:t>
            </a:r>
            <a:endParaRPr lang="ru-RU" sz="11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714612" y="2071678"/>
            <a:ext cx="1714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грудная часть  с</a:t>
            </a:r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r>
              <a:rPr lang="ru-RU" sz="1100" b="1" dirty="0" smtClean="0"/>
              <a:t> крыльями</a:t>
            </a:r>
            <a:endParaRPr lang="ru-RU" sz="11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500298" y="3286124"/>
            <a:ext cx="18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грудка на кости</a:t>
            </a:r>
            <a:endParaRPr lang="ru-RU" sz="1400" b="1" dirty="0"/>
          </a:p>
        </p:txBody>
      </p:sp>
      <p:pic>
        <p:nvPicPr>
          <p:cNvPr id="20" name="Рисунок 19" descr="Органолептическая оценка качества сырья и приготовление полуфабрикатов из мяса и домашней птицы"/>
          <p:cNvPicPr/>
          <p:nvPr/>
        </p:nvPicPr>
        <p:blipFill>
          <a:blip r:embed="rId2"/>
          <a:srcRect l="50989" r="25922" b="84628"/>
          <a:stretch>
            <a:fillRect/>
          </a:stretch>
        </p:blipFill>
        <p:spPr bwMode="auto">
          <a:xfrm>
            <a:off x="2571736" y="5572140"/>
            <a:ext cx="1857388" cy="928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2571736" y="5500702"/>
            <a:ext cx="18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Спинная       часть</a:t>
            </a:r>
            <a:endParaRPr lang="ru-RU" sz="1400" b="1" dirty="0"/>
          </a:p>
        </p:txBody>
      </p:sp>
      <p:pic>
        <p:nvPicPr>
          <p:cNvPr id="22" name="Рисунок 21" descr="Органолептическая оценка качества сырья и приготовление полуфабрикатов из мяса и домашней птицы"/>
          <p:cNvPicPr/>
          <p:nvPr/>
        </p:nvPicPr>
        <p:blipFill>
          <a:blip r:embed="rId2"/>
          <a:srcRect l="50989" t="20602" r="25922" b="64501"/>
          <a:stretch>
            <a:fillRect/>
          </a:stretch>
        </p:blipFill>
        <p:spPr bwMode="auto">
          <a:xfrm>
            <a:off x="4857752" y="1071546"/>
            <a:ext cx="1714512" cy="928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TextBox 22"/>
          <p:cNvSpPr txBox="1"/>
          <p:nvPr/>
        </p:nvSpPr>
        <p:spPr>
          <a:xfrm>
            <a:off x="4786314" y="1071546"/>
            <a:ext cx="1857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спинно-хвостовая </a:t>
            </a:r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r>
              <a:rPr lang="ru-RU" sz="1200" b="1" dirty="0" smtClean="0"/>
              <a:t>часть с ножками</a:t>
            </a:r>
            <a:endParaRPr lang="ru-RU" sz="1200" b="1" dirty="0"/>
          </a:p>
        </p:txBody>
      </p:sp>
      <p:pic>
        <p:nvPicPr>
          <p:cNvPr id="24" name="Рисунок 23" descr="Органолептическая оценка качества сырья и приготовление полуфабрикатов из мяса и домашней птицы"/>
          <p:cNvPicPr/>
          <p:nvPr/>
        </p:nvPicPr>
        <p:blipFill>
          <a:blip r:embed="rId2"/>
          <a:srcRect l="50989" t="40887" r="25922" b="44374"/>
          <a:stretch>
            <a:fillRect/>
          </a:stretch>
        </p:blipFill>
        <p:spPr bwMode="auto">
          <a:xfrm>
            <a:off x="4857752" y="2214554"/>
            <a:ext cx="1728790" cy="885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TextBox 24"/>
          <p:cNvSpPr txBox="1"/>
          <p:nvPr/>
        </p:nvSpPr>
        <p:spPr>
          <a:xfrm>
            <a:off x="4786314" y="2214554"/>
            <a:ext cx="895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ножка</a:t>
            </a:r>
            <a:endParaRPr lang="ru-RU" b="1" dirty="0"/>
          </a:p>
        </p:txBody>
      </p:sp>
      <p:pic>
        <p:nvPicPr>
          <p:cNvPr id="26" name="Рисунок 25" descr="Органолептическая оценка качества сырья и приготовление полуфабрикатов из мяса и домашней птицы"/>
          <p:cNvPicPr/>
          <p:nvPr/>
        </p:nvPicPr>
        <p:blipFill>
          <a:blip r:embed="rId2"/>
          <a:srcRect l="50989" t="61014" r="25922" b="24406"/>
          <a:stretch>
            <a:fillRect/>
          </a:stretch>
        </p:blipFill>
        <p:spPr bwMode="auto">
          <a:xfrm>
            <a:off x="4857752" y="3286124"/>
            <a:ext cx="1714512" cy="947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TextBox 26"/>
          <p:cNvSpPr txBox="1"/>
          <p:nvPr/>
        </p:nvSpPr>
        <p:spPr>
          <a:xfrm>
            <a:off x="4786314" y="3286125"/>
            <a:ext cx="1785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ножка с отделенным </a:t>
            </a:r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r>
              <a:rPr lang="ru-RU" sz="1200" b="1" dirty="0" smtClean="0"/>
              <a:t>позвоночником</a:t>
            </a:r>
            <a:endParaRPr lang="ru-RU" sz="1200" b="1" dirty="0"/>
          </a:p>
        </p:txBody>
      </p:sp>
      <p:pic>
        <p:nvPicPr>
          <p:cNvPr id="28" name="Рисунок 27" descr="Органолептическая оценка качества сырья и приготовление полуфабрикатов из мяса и домашней птицы"/>
          <p:cNvPicPr/>
          <p:nvPr/>
        </p:nvPicPr>
        <p:blipFill>
          <a:blip r:embed="rId2"/>
          <a:srcRect l="76162" r="1834" b="84786"/>
          <a:stretch>
            <a:fillRect/>
          </a:stretch>
        </p:blipFill>
        <p:spPr bwMode="auto">
          <a:xfrm>
            <a:off x="4857752" y="5500702"/>
            <a:ext cx="1714512" cy="1000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TextBox 28"/>
          <p:cNvSpPr txBox="1"/>
          <p:nvPr/>
        </p:nvSpPr>
        <p:spPr>
          <a:xfrm>
            <a:off x="4857752" y="6072206"/>
            <a:ext cx="952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голень</a:t>
            </a:r>
            <a:endParaRPr lang="ru-RU" b="1" dirty="0"/>
          </a:p>
        </p:txBody>
      </p:sp>
      <p:pic>
        <p:nvPicPr>
          <p:cNvPr id="30" name="Рисунок 29" descr="Органолептическая оценка качества сырья и приготовление полуфабрикатов из мяса и домашней птицы"/>
          <p:cNvPicPr/>
          <p:nvPr/>
        </p:nvPicPr>
        <p:blipFill>
          <a:blip r:embed="rId2"/>
          <a:srcRect l="76162" t="20285" r="800" b="64659"/>
          <a:stretch>
            <a:fillRect/>
          </a:stretch>
        </p:blipFill>
        <p:spPr bwMode="auto">
          <a:xfrm>
            <a:off x="4857752" y="4357694"/>
            <a:ext cx="1714512" cy="928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" name="TextBox 30"/>
          <p:cNvSpPr txBox="1"/>
          <p:nvPr/>
        </p:nvSpPr>
        <p:spPr>
          <a:xfrm>
            <a:off x="4786314" y="5000636"/>
            <a:ext cx="845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бедро</a:t>
            </a:r>
            <a:endParaRPr lang="ru-RU" b="1" dirty="0"/>
          </a:p>
        </p:txBody>
      </p:sp>
      <p:pic>
        <p:nvPicPr>
          <p:cNvPr id="32" name="Рисунок 31" descr="Органолептическая оценка качества сырья и приготовление полуфабрикатов из мяса и домашней птицы"/>
          <p:cNvPicPr/>
          <p:nvPr/>
        </p:nvPicPr>
        <p:blipFill>
          <a:blip r:embed="rId2"/>
          <a:srcRect l="76162" t="40570" r="1760" b="45008"/>
          <a:stretch>
            <a:fillRect/>
          </a:stretch>
        </p:blipFill>
        <p:spPr bwMode="auto">
          <a:xfrm>
            <a:off x="6929454" y="1071546"/>
            <a:ext cx="1928826" cy="928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" name="TextBox 32"/>
          <p:cNvSpPr txBox="1"/>
          <p:nvPr/>
        </p:nvSpPr>
        <p:spPr>
          <a:xfrm>
            <a:off x="6858016" y="1071546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отделение мякоти от кости</a:t>
            </a:r>
            <a:endParaRPr lang="ru-RU" sz="1400" b="1" dirty="0"/>
          </a:p>
        </p:txBody>
      </p:sp>
      <p:pic>
        <p:nvPicPr>
          <p:cNvPr id="34" name="Рисунок 33" descr="Органолептическая оценка качества сырья и приготовление полуфабрикатов из мяса и домашней птицы"/>
          <p:cNvPicPr/>
          <p:nvPr/>
        </p:nvPicPr>
        <p:blipFill>
          <a:blip r:embed="rId2"/>
          <a:srcRect l="1778" t="40729" r="76822" b="44374"/>
          <a:stretch>
            <a:fillRect/>
          </a:stretch>
        </p:blipFill>
        <p:spPr bwMode="auto">
          <a:xfrm>
            <a:off x="6929454" y="3357562"/>
            <a:ext cx="1928826" cy="785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6858016" y="3357562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гузок</a:t>
            </a:r>
            <a:endParaRPr lang="ru-RU" b="1" dirty="0"/>
          </a:p>
        </p:txBody>
      </p:sp>
      <p:pic>
        <p:nvPicPr>
          <p:cNvPr id="2050" name="Picture 2" descr="Филе курино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4572008"/>
            <a:ext cx="1857388" cy="785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8" name="TextBox 37"/>
          <p:cNvSpPr txBox="1"/>
          <p:nvPr/>
        </p:nvSpPr>
        <p:spPr>
          <a:xfrm>
            <a:off x="2500298" y="4500570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чистое филе</a:t>
            </a:r>
            <a:endParaRPr lang="ru-RU" sz="1400" b="1" dirty="0"/>
          </a:p>
        </p:txBody>
      </p:sp>
      <p:pic>
        <p:nvPicPr>
          <p:cNvPr id="2052" name="Picture 4" descr="Фарш курины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2214554"/>
            <a:ext cx="1928816" cy="928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" name="TextBox 39"/>
          <p:cNvSpPr txBox="1"/>
          <p:nvPr/>
        </p:nvSpPr>
        <p:spPr>
          <a:xfrm>
            <a:off x="6929454" y="2786058"/>
            <a:ext cx="679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фарш</a:t>
            </a:r>
            <a:endParaRPr lang="ru-RU" sz="1400" b="1" dirty="0"/>
          </a:p>
        </p:txBody>
      </p:sp>
      <p:pic>
        <p:nvPicPr>
          <p:cNvPr id="2057" name="Picture 9" descr="http://im2-tub-ru.yandex.net/i?id=07d9d6d950805b0bfcbc303310f24102-135-144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4286256"/>
            <a:ext cx="1928826" cy="1071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4" name="TextBox 43"/>
          <p:cNvSpPr txBox="1"/>
          <p:nvPr/>
        </p:nvSpPr>
        <p:spPr>
          <a:xfrm>
            <a:off x="7786710" y="4214818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суповой </a:t>
            </a:r>
          </a:p>
          <a:p>
            <a:pPr algn="ctr"/>
            <a:r>
              <a:rPr lang="ru-RU" sz="1400" b="1" dirty="0" smtClean="0"/>
              <a:t>набор</a:t>
            </a:r>
            <a:endParaRPr lang="ru-RU" sz="1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 l="17302" t="36955" r="19883" b="20494"/>
          <a:stretch>
            <a:fillRect/>
          </a:stretch>
        </p:blipFill>
        <p:spPr bwMode="auto">
          <a:xfrm>
            <a:off x="6929454" y="5500702"/>
            <a:ext cx="1928826" cy="1000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5" name="TextBox 44"/>
          <p:cNvSpPr txBox="1"/>
          <p:nvPr/>
        </p:nvSpPr>
        <p:spPr>
          <a:xfrm>
            <a:off x="6858016" y="5429264"/>
            <a:ext cx="1902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 smtClean="0"/>
              <a:t>п</a:t>
            </a:r>
            <a:r>
              <a:rPr lang="ru-RU" sz="1400" b="1" dirty="0" smtClean="0"/>
              <a:t>/</a:t>
            </a:r>
            <a:r>
              <a:rPr lang="ru-RU" sz="1400" b="1" dirty="0" err="1" smtClean="0"/>
              <a:t>ф</a:t>
            </a:r>
            <a:r>
              <a:rPr lang="ru-RU" sz="1400" b="1" dirty="0" smtClean="0"/>
              <a:t> из котлетной и </a:t>
            </a:r>
          </a:p>
          <a:p>
            <a:r>
              <a:rPr lang="ru-RU" sz="1400" b="1" dirty="0" err="1" smtClean="0"/>
              <a:t>кнельной</a:t>
            </a:r>
            <a:r>
              <a:rPr lang="ru-RU" sz="1400" b="1" dirty="0" smtClean="0"/>
              <a:t> массы</a:t>
            </a:r>
            <a:endParaRPr lang="ru-RU" sz="1400" b="1" dirty="0"/>
          </a:p>
        </p:txBody>
      </p:sp>
      <p:sp>
        <p:nvSpPr>
          <p:cNvPr id="46" name="Управляющая кнопка: назад 45">
            <a:hlinkClick r:id="" action="ppaction://hlinkshowjump?jump=previousslide" highlightClick="1"/>
          </p:cNvPr>
          <p:cNvSpPr/>
          <p:nvPr/>
        </p:nvSpPr>
        <p:spPr>
          <a:xfrm>
            <a:off x="0" y="6572272"/>
            <a:ext cx="571472" cy="285728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далее 46">
            <a:hlinkClick r:id="" action="ppaction://hlinkshowjump?jump=nextslide" highlightClick="1"/>
          </p:cNvPr>
          <p:cNvSpPr/>
          <p:nvPr/>
        </p:nvSpPr>
        <p:spPr>
          <a:xfrm>
            <a:off x="8572528" y="6572272"/>
            <a:ext cx="571472" cy="28572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Печень курина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71744"/>
            <a:ext cx="2357454" cy="1857388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428728" y="142852"/>
            <a:ext cx="6472413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Субпродукты из птицы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3929066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печень</a:t>
            </a:r>
            <a:endParaRPr lang="ru-RU" dirty="0"/>
          </a:p>
        </p:txBody>
      </p:sp>
      <p:pic>
        <p:nvPicPr>
          <p:cNvPr id="24580" name="Picture 4" descr="Желудки курины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071810"/>
            <a:ext cx="2500330" cy="1785950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929058" y="435769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желудки</a:t>
            </a:r>
            <a:endParaRPr lang="ru-RU" dirty="0"/>
          </a:p>
        </p:txBody>
      </p:sp>
      <p:pic>
        <p:nvPicPr>
          <p:cNvPr id="24582" name="Picture 6" descr="Головы курины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643182"/>
            <a:ext cx="2428892" cy="1785950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7286644" y="3857628"/>
            <a:ext cx="954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головы</a:t>
            </a:r>
            <a:endParaRPr lang="ru-RU" dirty="0"/>
          </a:p>
        </p:txBody>
      </p:sp>
      <p:pic>
        <p:nvPicPr>
          <p:cNvPr id="24584" name="Picture 8" descr="Шеи курины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857760"/>
            <a:ext cx="2357454" cy="1785950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285852" y="592933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шеи</a:t>
            </a:r>
            <a:endParaRPr lang="ru-RU" dirty="0"/>
          </a:p>
        </p:txBody>
      </p:sp>
      <p:pic>
        <p:nvPicPr>
          <p:cNvPr id="24586" name="Picture 10" descr="Ноги курины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4929198"/>
            <a:ext cx="2428892" cy="1714512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4143372" y="6143644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ноги</a:t>
            </a:r>
            <a:endParaRPr lang="ru-RU" dirty="0"/>
          </a:p>
        </p:txBody>
      </p:sp>
      <p:pic>
        <p:nvPicPr>
          <p:cNvPr id="24588" name="Picture 12" descr="Сердце куриное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4929198"/>
            <a:ext cx="2571768" cy="1714512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7000892" y="6143644"/>
            <a:ext cx="892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сердце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3000364" y="1142984"/>
            <a:ext cx="3286148" cy="92869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000364" y="178592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928926" y="1214422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субпродукты</a:t>
            </a:r>
            <a:endParaRPr lang="ru-RU" sz="2800" b="1" dirty="0"/>
          </a:p>
        </p:txBody>
      </p:sp>
      <p:cxnSp>
        <p:nvCxnSpPr>
          <p:cNvPr id="23" name="Прямая со стрелкой 22"/>
          <p:cNvCxnSpPr>
            <a:stCxn id="15" idx="4"/>
          </p:cNvCxnSpPr>
          <p:nvPr/>
        </p:nvCxnSpPr>
        <p:spPr>
          <a:xfrm rot="5400000">
            <a:off x="3178959" y="1250141"/>
            <a:ext cx="642942" cy="2286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5" idx="4"/>
            <a:endCxn id="24582" idx="0"/>
          </p:cNvCxnSpPr>
          <p:nvPr/>
        </p:nvCxnSpPr>
        <p:spPr>
          <a:xfrm rot="16200000" flipH="1">
            <a:off x="5715008" y="1000108"/>
            <a:ext cx="571504" cy="27146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15" idx="4"/>
            <a:endCxn id="24580" idx="0"/>
          </p:cNvCxnSpPr>
          <p:nvPr/>
        </p:nvCxnSpPr>
        <p:spPr>
          <a:xfrm rot="16200000" flipH="1">
            <a:off x="4161231" y="2553884"/>
            <a:ext cx="1000132" cy="357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15" idx="4"/>
          </p:cNvCxnSpPr>
          <p:nvPr/>
        </p:nvCxnSpPr>
        <p:spPr>
          <a:xfrm rot="5400000">
            <a:off x="1928794" y="2285992"/>
            <a:ext cx="2928958" cy="25003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15" idx="4"/>
          </p:cNvCxnSpPr>
          <p:nvPr/>
        </p:nvCxnSpPr>
        <p:spPr>
          <a:xfrm rot="16200000" flipH="1">
            <a:off x="4429124" y="2285992"/>
            <a:ext cx="2928958" cy="25003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Управляющая кнопка: назад 24">
            <a:hlinkClick r:id="" action="ppaction://hlinkshowjump?jump=previousslide" highlightClick="1"/>
          </p:cNvPr>
          <p:cNvSpPr/>
          <p:nvPr/>
        </p:nvSpPr>
        <p:spPr>
          <a:xfrm>
            <a:off x="0" y="6572272"/>
            <a:ext cx="571472" cy="285728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8572528" y="6572272"/>
            <a:ext cx="571472" cy="28572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1714488"/>
          <a:ext cx="8858312" cy="5001544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094298"/>
                <a:gridCol w="5764014"/>
              </a:tblGrid>
              <a:tr h="338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Фактор классификации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42" marR="370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Представители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42" marR="37042" marT="0" marB="0"/>
                </a:tc>
              </a:tr>
              <a:tr h="7972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1. Вид перерабатываемого сырья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42" marR="370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1.1. Птица;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1.2. Дичь;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1.3. Кролик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42" marR="37042" marT="0" marB="0"/>
                </a:tc>
              </a:tr>
              <a:tr h="2126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2. Вид (способ) </a:t>
                      </a:r>
                      <a:r>
                        <a:rPr lang="ru-RU" sz="1800" b="1" dirty="0" smtClean="0"/>
                        <a:t>производства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42" marR="370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2.1. На предприятиях общественного питания с полным технологическим циклом (по Сборнику рецептур );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2.2.  Централизованный способ производства (цех по выпуску полуфабрикатов по </a:t>
                      </a:r>
                      <a:r>
                        <a:rPr lang="ru-RU" sz="1800" b="1" dirty="0" err="1"/>
                        <a:t>ОСТам</a:t>
                      </a:r>
                      <a:r>
                        <a:rPr lang="ru-RU" sz="1800" b="1" dirty="0"/>
                        <a:t> и ТУ);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2.3.  Индустриальный способ производства при отраслях пищевой промышленности </a:t>
                      </a:r>
                      <a:endParaRPr lang="ru-RU" sz="1800" b="1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/>
                        <a:t>(</a:t>
                      </a:r>
                      <a:r>
                        <a:rPr lang="ru-RU" sz="1800" b="1" dirty="0"/>
                        <a:t>по </a:t>
                      </a:r>
                      <a:r>
                        <a:rPr lang="ru-RU" sz="1800" b="1" dirty="0" err="1"/>
                        <a:t>ГОСТам</a:t>
                      </a:r>
                      <a:r>
                        <a:rPr lang="ru-RU" sz="1800" b="1" dirty="0"/>
                        <a:t>, </a:t>
                      </a:r>
                      <a:r>
                        <a:rPr lang="ru-RU" sz="1800" b="1" dirty="0" err="1"/>
                        <a:t>ОСТам</a:t>
                      </a:r>
                      <a:r>
                        <a:rPr lang="ru-RU" sz="1800" b="1" dirty="0"/>
                        <a:t> и ТУ)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42" marR="37042" marT="0" marB="0"/>
                </a:tc>
              </a:tr>
              <a:tr h="15962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3. Технологическая </a:t>
                      </a:r>
                      <a:r>
                        <a:rPr lang="ru-RU" sz="1800" b="1" dirty="0" smtClean="0"/>
                        <a:t>ценность </a:t>
                      </a:r>
                      <a:r>
                        <a:rPr lang="ru-RU" sz="1800" b="1" dirty="0"/>
                        <a:t>сырья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42" marR="370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3.1. Порционные натуральные;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3.2. Порционные панированные (фаршированные и нефаршированные);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3.3. Мелкокусковые (как правило - мясокостные);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3.4. Рубленные (из котлетной и </a:t>
                      </a:r>
                      <a:r>
                        <a:rPr lang="ru-RU" sz="1800" b="1" dirty="0" err="1"/>
                        <a:t>кнельной</a:t>
                      </a:r>
                      <a:r>
                        <a:rPr lang="ru-RU" sz="1800" b="1" dirty="0"/>
                        <a:t> массы, а также массы типа суфле)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42" marR="37042" marT="0" marB="0"/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42844" y="0"/>
            <a:ext cx="88583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Классификация полуфабрикатов из сельскохозяйственной птицы, пернатой дичи и кролика, выпускаемых ПОП.</a:t>
            </a:r>
            <a:endParaRPr kumimoji="0" lang="ru-RU" sz="3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643710"/>
            <a:ext cx="500034" cy="21429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715404" y="6643710"/>
            <a:ext cx="428596" cy="21429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852235"/>
          <a:ext cx="8715436" cy="585976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5831230"/>
                <a:gridCol w="2884206"/>
              </a:tblGrid>
              <a:tr h="2069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Наименование полуфабрикатов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496" marR="19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Примечания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496" marR="19496" marT="0" marB="0"/>
                </a:tc>
              </a:tr>
              <a:tr h="10346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 dirty="0"/>
                        <a:t>     1. Из мяса кур: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/>
                        <a:t>тушка куриная, подготовленная к кулинарной обработке; филе куриное с косточкой; филе куриное; </a:t>
                      </a:r>
                      <a:r>
                        <a:rPr lang="ru-RU" sz="1400" dirty="0" err="1"/>
                        <a:t>окорочок</a:t>
                      </a:r>
                      <a:r>
                        <a:rPr lang="ru-RU" sz="1400" dirty="0"/>
                        <a:t> куриный; набор для бульона куриный; набор для студня куриный; набор для рагу куриный; набор суповой куриный; котлеты особые из кур.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496" marR="19496" marT="0" marB="0"/>
                </a:tc>
                <a:tc rowSpan="6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/>
                        <a:t>Полуфабрикат для студня из </a:t>
                      </a:r>
                      <a:r>
                        <a:rPr lang="ru-RU" sz="1400" dirty="0" smtClean="0"/>
                        <a:t>предварительно обработанных </a:t>
                      </a:r>
                      <a:r>
                        <a:rPr lang="ru-RU" sz="1400" dirty="0"/>
                        <a:t>субпродуктов готовят по следующей рецептуре</a:t>
                      </a:r>
                      <a:r>
                        <a:rPr lang="ru-RU" sz="1400" dirty="0" smtClean="0"/>
                        <a:t>: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 </a:t>
                      </a:r>
                      <a:r>
                        <a:rPr lang="ru-RU" sz="1400" dirty="0"/>
                        <a:t>желудки - 17</a:t>
                      </a:r>
                      <a:r>
                        <a:rPr lang="ru-RU" sz="1400" dirty="0" smtClean="0"/>
                        <a:t>%,  </a:t>
                      </a:r>
                      <a:r>
                        <a:rPr lang="ru-RU" sz="1400" dirty="0"/>
                        <a:t>сердца - 3</a:t>
                      </a:r>
                      <a:r>
                        <a:rPr lang="ru-RU" sz="1400" dirty="0" smtClean="0"/>
                        <a:t>%,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  </a:t>
                      </a:r>
                      <a:r>
                        <a:rPr lang="ru-RU" sz="1400" dirty="0"/>
                        <a:t>головы - 40%, </a:t>
                      </a:r>
                      <a:r>
                        <a:rPr lang="ru-RU" sz="1400" dirty="0" smtClean="0"/>
                        <a:t> ноги- </a:t>
                      </a:r>
                      <a:r>
                        <a:rPr lang="ru-RU" sz="1400" dirty="0"/>
                        <a:t>20</a:t>
                      </a:r>
                      <a:r>
                        <a:rPr lang="ru-RU" sz="1400" dirty="0" smtClean="0"/>
                        <a:t>%,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 </a:t>
                      </a:r>
                      <a:r>
                        <a:rPr lang="ru-RU" sz="1400" dirty="0" err="1"/>
                        <a:t>крыльные</a:t>
                      </a:r>
                      <a:r>
                        <a:rPr lang="ru-RU" sz="1400" dirty="0"/>
                        <a:t> кости - 10%, </a:t>
                      </a:r>
                      <a:endParaRPr lang="ru-RU" sz="1400" dirty="0" smtClean="0"/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хребтовая </a:t>
                      </a:r>
                      <a:r>
                        <a:rPr lang="ru-RU" sz="1400" dirty="0"/>
                        <a:t>кость - 10</a:t>
                      </a:r>
                      <a:r>
                        <a:rPr lang="ru-RU" sz="1400" dirty="0" smtClean="0"/>
                        <a:t>%.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/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/>
                        <a:t> Допускается готовить набор без желудков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/>
                        <a:t>и сердец при </a:t>
                      </a:r>
                      <a:r>
                        <a:rPr lang="ru-RU" sz="1400" dirty="0" smtClean="0"/>
                        <a:t>соотношении </a:t>
                      </a:r>
                      <a:r>
                        <a:rPr lang="ru-RU" sz="1400" dirty="0"/>
                        <a:t>других </a:t>
                      </a:r>
                      <a:r>
                        <a:rPr lang="ru-RU" sz="1400" dirty="0" smtClean="0"/>
                        <a:t>компонентов </a:t>
                      </a:r>
                      <a:r>
                        <a:rPr lang="ru-RU" sz="1400" dirty="0"/>
                        <a:t>- 15; 20; 25, 40% соответственно. Возможно </a:t>
                      </a:r>
                      <a:r>
                        <a:rPr lang="ru-RU" sz="1400" dirty="0" smtClean="0"/>
                        <a:t>использование  </a:t>
                      </a:r>
                      <a:r>
                        <a:rPr lang="ru-RU" sz="1400" dirty="0"/>
                        <a:t>только  шей  и  только крыльев</a:t>
                      </a:r>
                      <a:r>
                        <a:rPr lang="ru-RU" sz="1400" dirty="0" smtClean="0"/>
                        <a:t>.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     Полуфабрикат для рагу состоит из </a:t>
                      </a:r>
                      <a:r>
                        <a:rPr lang="ru-RU" sz="1400" dirty="0" smtClean="0"/>
                        <a:t>желудков </a:t>
                      </a:r>
                      <a:r>
                        <a:rPr lang="ru-RU" sz="1400" dirty="0"/>
                        <a:t>(42%),  сердец (8%),  </a:t>
                      </a:r>
                      <a:endParaRPr lang="ru-RU" sz="14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шей </a:t>
                      </a:r>
                      <a:r>
                        <a:rPr lang="ru-RU" sz="1400" dirty="0"/>
                        <a:t>и крыльев (50</a:t>
                      </a:r>
                      <a:r>
                        <a:rPr lang="ru-RU" sz="1400" dirty="0" smtClean="0"/>
                        <a:t>%).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Для супового набора  используют головы и </a:t>
                      </a:r>
                      <a:r>
                        <a:rPr lang="ru-RU" sz="1400" dirty="0" smtClean="0"/>
                        <a:t>ноги </a:t>
                      </a:r>
                      <a:r>
                        <a:rPr lang="ru-RU" sz="1400" dirty="0"/>
                        <a:t>в процентном соотношении </a:t>
                      </a:r>
                      <a:r>
                        <a:rPr lang="ru-RU" sz="1400" dirty="0" smtClean="0"/>
                        <a:t>60% </a:t>
                      </a:r>
                      <a:r>
                        <a:rPr lang="ru-RU" sz="1400" dirty="0"/>
                        <a:t>и </a:t>
                      </a:r>
                      <a:r>
                        <a:rPr lang="ru-RU" sz="1400" dirty="0" smtClean="0"/>
                        <a:t>40%.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496" marR="19496" marT="0" marB="0"/>
                </a:tc>
              </a:tr>
              <a:tr h="6207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 dirty="0"/>
                        <a:t>     2. Из мяса цыплят: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/>
                        <a:t>цыплята “Любительские”; цыплята табака; набор для студня; набор для рагу; набор суповой.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496" marR="1949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46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/>
                        <a:t>     </a:t>
                      </a:r>
                      <a:r>
                        <a:rPr lang="ru-RU" sz="1400" b="1" i="1" dirty="0"/>
                        <a:t>3. Из мяса уток</a:t>
                      </a:r>
                      <a:r>
                        <a:rPr lang="ru-RU" sz="1400" dirty="0"/>
                        <a:t>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/>
                        <a:t>тушка утиная, подготовленная к кулинарной обработке; </a:t>
                      </a:r>
                      <a:r>
                        <a:rPr lang="ru-RU" sz="1400" dirty="0" err="1"/>
                        <a:t>окорочок</a:t>
                      </a:r>
                      <a:r>
                        <a:rPr lang="ru-RU" sz="1400" dirty="0"/>
                        <a:t> утиный; грудинка утиная; набор для бульона из мяса уток; набор для студня утиный; набор для рагу утиный; полуфабрикат для шеек фаршированных (кожа шеи) утиный.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496" marR="1949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15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/>
                        <a:t>     </a:t>
                      </a:r>
                      <a:r>
                        <a:rPr lang="ru-RU" sz="1400" b="1" i="1" dirty="0"/>
                        <a:t>4. Из мяса индеек: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/>
                        <a:t>тушка </a:t>
                      </a:r>
                      <a:r>
                        <a:rPr lang="ru-RU" sz="1400" dirty="0" err="1"/>
                        <a:t>индюшиная</a:t>
                      </a:r>
                      <a:r>
                        <a:rPr lang="ru-RU" sz="1400" dirty="0"/>
                        <a:t>, подготовленная к кулинарной обработке; филе </a:t>
                      </a:r>
                      <a:r>
                        <a:rPr lang="ru-RU" sz="1400" dirty="0" err="1"/>
                        <a:t>индюшиное</a:t>
                      </a:r>
                      <a:r>
                        <a:rPr lang="ru-RU" sz="1400" dirty="0"/>
                        <a:t>; бедро </a:t>
                      </a:r>
                      <a:r>
                        <a:rPr lang="ru-RU" sz="1400" dirty="0" err="1"/>
                        <a:t>индюшиное</a:t>
                      </a:r>
                      <a:r>
                        <a:rPr lang="ru-RU" sz="1400" dirty="0"/>
                        <a:t>; голень </a:t>
                      </a:r>
                      <a:r>
                        <a:rPr lang="ru-RU" sz="1400" dirty="0" err="1"/>
                        <a:t>индюшиная</a:t>
                      </a:r>
                      <a:r>
                        <a:rPr lang="ru-RU" sz="1400" dirty="0"/>
                        <a:t>; набор для рагу </a:t>
                      </a:r>
                      <a:r>
                        <a:rPr lang="ru-RU" sz="1400" dirty="0" err="1"/>
                        <a:t>индюшиный</a:t>
                      </a:r>
                      <a:r>
                        <a:rPr lang="ru-RU" sz="1400" dirty="0"/>
                        <a:t>; набор для бульона из мяса индеек; набор для студня </a:t>
                      </a:r>
                      <a:r>
                        <a:rPr lang="ru-RU" sz="1400" dirty="0" err="1"/>
                        <a:t>индюшиный</a:t>
                      </a:r>
                      <a:r>
                        <a:rPr lang="ru-RU" sz="1400" dirty="0"/>
                        <a:t>; набор суповой </a:t>
                      </a:r>
                      <a:r>
                        <a:rPr lang="ru-RU" sz="1400" dirty="0" err="1"/>
                        <a:t>индюшиный</a:t>
                      </a:r>
                      <a:r>
                        <a:rPr lang="ru-RU" sz="1400" dirty="0"/>
                        <a:t>; полуфабрикат для шеек фаршированных (кожа шеи) </a:t>
                      </a:r>
                      <a:r>
                        <a:rPr lang="ru-RU" sz="1400" dirty="0" err="1"/>
                        <a:t>индюшиный</a:t>
                      </a:r>
                      <a:r>
                        <a:rPr lang="ru-RU" sz="1400" dirty="0"/>
                        <a:t>, котлеты особые из индеек.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496" marR="1949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07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 dirty="0"/>
                        <a:t>     5. Из дичи: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/>
                        <a:t>котлеты натуральные из филе; котлеты из филе панированные; набор для рагу; котлеты и биточки рубленые.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496" marR="1949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24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/>
                        <a:t>     </a:t>
                      </a:r>
                      <a:r>
                        <a:rPr lang="ru-RU" sz="1400" b="1" i="1" dirty="0"/>
                        <a:t>6. Из кролика: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/>
                        <a:t>тушка, подготовленная к кулинарной обработке; котлеты натуральные;  котлеты фаршированные; котлеты рубленные; мелкокусковые полуфабрикаты для жарки и тушения.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496" marR="1949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-1429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Ассортимент полуфабрикатов,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вырабатываемых в </a:t>
            </a:r>
            <a:r>
              <a:rPr kumimoji="0" lang="ru-RU" sz="28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птицегольевом</a:t>
            </a:r>
            <a:r>
              <a:rPr kumimoji="0" lang="ru-RU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цехе</a:t>
            </a:r>
            <a:endParaRPr kumimoji="0" lang="ru-RU" sz="2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0" y="6643710"/>
            <a:ext cx="571472" cy="21429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643966" y="6643710"/>
            <a:ext cx="500034" cy="21429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785794"/>
          <a:ext cx="8501121" cy="566265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711965"/>
                <a:gridCol w="1679102"/>
                <a:gridCol w="1693201"/>
                <a:gridCol w="1416853"/>
              </a:tblGrid>
              <a:tr h="13780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/>
                        <a:t>Наименование </a:t>
                      </a:r>
                      <a:endParaRPr lang="ru-RU" sz="2000" b="1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/>
                        <a:t>полуфабрикатов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/>
                        <a:t>Срок </a:t>
                      </a:r>
                      <a:r>
                        <a:rPr lang="ru-RU" sz="2000" b="1" dirty="0" smtClean="0"/>
                        <a:t>хранения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/>
                        <a:t>(часы)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/>
                        <a:t>В том числе на </a:t>
                      </a:r>
                      <a:r>
                        <a:rPr lang="ru-RU" sz="1600" b="1" dirty="0"/>
                        <a:t>предприятии </a:t>
                      </a:r>
                      <a:r>
                        <a:rPr lang="ru-RU" sz="1600" b="1" dirty="0" smtClean="0"/>
                        <a:t>изготовителе </a:t>
                      </a:r>
                      <a:r>
                        <a:rPr lang="ru-RU" sz="1800" b="1" dirty="0" smtClean="0"/>
                        <a:t>(часы)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/>
                        <a:t>Температура, влажность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/>
                        <a:t>(</a:t>
                      </a:r>
                      <a:r>
                        <a:rPr kumimoji="0" lang="ru-RU" sz="18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C, %)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/>
                </a:tc>
              </a:tr>
              <a:tr h="14978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/>
                        <a:t>Птица охлажденная; тушка, подготовленная к кулинарной обработке; филе; грудинка, </a:t>
                      </a:r>
                      <a:r>
                        <a:rPr lang="ru-RU" sz="2000" b="1" dirty="0" err="1"/>
                        <a:t>окорочок</a:t>
                      </a:r>
                      <a:r>
                        <a:rPr lang="ru-RU" sz="2000" b="1" dirty="0"/>
                        <a:t>; полуфабрикат для шеек фаршированных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/>
                        <a:t>48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/>
                        <a:t>12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/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при </a:t>
                      </a:r>
                      <a:r>
                        <a:rPr kumimoji="0" lang="ru-RU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= 4-8</a:t>
                      </a:r>
                      <a:r>
                        <a:rPr kumimoji="0" lang="ru-RU" sz="20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C;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</a:t>
                      </a: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</a:t>
                      </a: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= 85%</a:t>
                      </a:r>
                      <a:endParaRPr kumimoji="0" lang="ru-RU" sz="2000" b="1" u="none" strike="noStrike" cap="none" normalizeH="0" baseline="0" dirty="0" smtClean="0">
                        <a:ln>
                          <a:noFill/>
                        </a:ln>
                        <a:effectLst/>
                        <a:sym typeface="Symbol" pitchFamily="18" charset="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641" marR="43641" marT="0" marB="0"/>
                </a:tc>
              </a:tr>
              <a:tr h="8987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/>
                        <a:t>Набор для студня; набор для рагу; набор суповой; субпродукты охлажденные 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/>
                        <a:t>12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/>
                        <a:t>6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/>
                        <a:t>Котлеты особые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/>
                        <a:t>12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/>
                        <a:t>4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/>
                        <a:t>Субпродукты замороженные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/>
                        <a:t>24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/>
                        <a:t>12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9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/>
                        <a:t>Паста для бульона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при t=-1-3</a:t>
                      </a:r>
                      <a:r>
                        <a:rPr lang="ru-RU" sz="1800" b="1" baseline="30000" dirty="0"/>
                        <a:t>0</a:t>
                      </a:r>
                      <a:r>
                        <a:rPr lang="ru-RU" sz="1800" b="1" dirty="0"/>
                        <a:t>С в течение 72 ч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/>
                        <a:t>12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/>
                        <a:t>Птица и дичь замороженные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/>
                        <a:t>72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/>
                        <a:t>24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641" marR="43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Сроки хранения полуфабрикатов </a:t>
            </a: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572272"/>
            <a:ext cx="500034" cy="285728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643966" y="6572272"/>
            <a:ext cx="500034" cy="28572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5" y="1571612"/>
          <a:ext cx="8286810" cy="4184148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143141"/>
                <a:gridCol w="1500198"/>
                <a:gridCol w="1071570"/>
                <a:gridCol w="3571901"/>
              </a:tblGrid>
              <a:tr h="6529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/>
                        <a:t>Полуфабрикат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8" marR="663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err="1"/>
                        <a:t>КМАФАнМ</a:t>
                      </a:r>
                      <a:r>
                        <a:rPr lang="ru-RU" sz="2000" b="1" dirty="0"/>
                        <a:t>, 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8" marR="66308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/>
                        <a:t>Масса продукта (г), в которой не допускается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8" marR="663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31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8" marR="663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/>
                        <a:t>КОЕ/г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8" marR="663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/>
                        <a:t>БГКП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8" marR="663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/>
                        <a:t>патогенные, в т.ч. сальмонеллы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8" marR="66308" marT="0" marB="0"/>
                </a:tc>
              </a:tr>
              <a:tr h="6331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/>
                        <a:t>Тушки птицы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8" marR="663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/>
                        <a:t>10</a:t>
                      </a:r>
                      <a:r>
                        <a:rPr lang="ru-RU" sz="2000" b="1" baseline="30000"/>
                        <a:t>5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8" marR="663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8" marR="663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/>
                        <a:t>25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8" marR="66308" marT="0" marB="0"/>
                </a:tc>
              </a:tr>
              <a:tr h="12239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/>
                        <a:t>Мясо птицы бескостное; кусковые </a:t>
                      </a:r>
                      <a:r>
                        <a:rPr lang="ru-RU" sz="2000" b="1" dirty="0" smtClean="0"/>
                        <a:t>полуфабрикаты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8" marR="663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/>
                        <a:t>2 10</a:t>
                      </a:r>
                      <a:r>
                        <a:rPr lang="ru-RU" sz="2000" b="1" baseline="30000" dirty="0"/>
                        <a:t>5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8" marR="663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8" marR="663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/>
                        <a:t>25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8" marR="66308" marT="0" marB="0"/>
                </a:tc>
              </a:tr>
              <a:tr h="7143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/>
                        <a:t>Рубленные </a:t>
                      </a:r>
                      <a:r>
                        <a:rPr lang="ru-RU" sz="2000" b="1" dirty="0" smtClean="0"/>
                        <a:t>полуфабрикаты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8" marR="663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/>
                        <a:t>10</a:t>
                      </a:r>
                      <a:r>
                        <a:rPr lang="ru-RU" sz="2000" b="1" baseline="30000"/>
                        <a:t>6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8" marR="663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/>
                        <a:t>0,0001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8" marR="663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/>
                        <a:t>25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8" marR="66308" marT="0" marB="0"/>
                </a:tc>
              </a:tr>
              <a:tr h="3264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/>
                        <a:t>Субпродукты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8" marR="663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/>
                        <a:t>10</a:t>
                      </a:r>
                      <a:r>
                        <a:rPr lang="ru-RU" sz="2000" b="1" baseline="30000"/>
                        <a:t>6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8" marR="663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8" marR="663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/>
                        <a:t>25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8" marR="66308" marT="0" marB="0"/>
                </a:tc>
              </a:tr>
            </a:tbl>
          </a:graphicData>
        </a:graphic>
      </p:graphicFrame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8903719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Микробиологические показатели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качества полуфабрикатов</a:t>
            </a:r>
            <a:endParaRPr kumimoji="0" lang="ru-RU" sz="4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572272"/>
            <a:ext cx="571472" cy="285728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72528" y="6572272"/>
            <a:ext cx="571472" cy="28572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-142900"/>
            <a:ext cx="9144000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9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elvetica Neue"/>
                <a:cs typeface="Arial" pitchFamily="34" charset="0"/>
              </a:rPr>
              <a:t/>
            </a:r>
            <a:br>
              <a:rPr kumimoji="0" lang="ru-RU" sz="9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elvetica Neue"/>
                <a:cs typeface="Arial" pitchFamily="34" charset="0"/>
              </a:rPr>
            </a:br>
            <a:r>
              <a:rPr kumimoji="0" lang="ru-RU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elvetica Neue"/>
                <a:cs typeface="Arial" pitchFamily="34" charset="0"/>
              </a:rPr>
              <a:t>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Микробиологические показатели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качества полуфабрикатов</a:t>
            </a:r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kumimoji="0" lang="ru-RU" sz="1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1142984"/>
          <a:ext cx="8858312" cy="5603247"/>
        </p:xfrm>
        <a:graphic>
          <a:graphicData uri="http://schemas.openxmlformats.org/drawingml/2006/table">
            <a:tbl>
              <a:tblPr/>
              <a:tblGrid>
                <a:gridCol w="1920985"/>
                <a:gridCol w="1274204"/>
                <a:gridCol w="1415781"/>
                <a:gridCol w="1415781"/>
                <a:gridCol w="1132624"/>
                <a:gridCol w="1698937"/>
              </a:tblGrid>
              <a:tr h="227887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Полуфабрикат</a:t>
                      </a:r>
                    </a:p>
                  </a:txBody>
                  <a:tcPr marL="13840" marR="13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Форма изделия</a:t>
                      </a:r>
                    </a:p>
                  </a:txBody>
                  <a:tcPr marL="13840" marR="13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Панировка</a:t>
                      </a:r>
                    </a:p>
                  </a:txBody>
                  <a:tcPr marL="13840" marR="13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Способ тепловой обработки</a:t>
                      </a:r>
                    </a:p>
                  </a:txBody>
                  <a:tcPr marL="13840" marR="13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Особенности</a:t>
                      </a:r>
                    </a:p>
                  </a:txBody>
                  <a:tcPr marL="13840" marR="13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57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Наличие косточки</a:t>
                      </a:r>
                    </a:p>
                  </a:txBody>
                  <a:tcPr marL="13840" marR="13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Наличие фарша</a:t>
                      </a:r>
                    </a:p>
                  </a:txBody>
                  <a:tcPr marL="13840" marR="13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2491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Котлета 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натуральная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840" marR="13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Овальная</a:t>
                      </a:r>
                    </a:p>
                  </a:txBody>
                  <a:tcPr marL="13840" marR="13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13840" marR="13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>
                          <a:latin typeface="Times New Roman" pitchFamily="18" charset="0"/>
                          <a:cs typeface="Times New Roman" pitchFamily="18" charset="0"/>
                        </a:rPr>
                        <a:t>Припускание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 или жаренье основным способом</a:t>
                      </a:r>
                    </a:p>
                  </a:txBody>
                  <a:tcPr marL="13840" marR="13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13840" marR="13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13840" marR="13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2491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Котлета</a:t>
                      </a:r>
                    </a:p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панированная</a:t>
                      </a:r>
                    </a:p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dirty="0" err="1">
                          <a:latin typeface="Times New Roman" pitchFamily="18" charset="0"/>
                          <a:cs typeface="Times New Roman" pitchFamily="18" charset="0"/>
                        </a:rPr>
                        <a:t>деволяй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13840" marR="13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Овальная с</a:t>
                      </a:r>
                    </a:p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заостренным</a:t>
                      </a:r>
                    </a:p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концом</a:t>
                      </a:r>
                    </a:p>
                  </a:txBody>
                  <a:tcPr marL="13840" marR="13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Льезон и белая хлебная</a:t>
                      </a:r>
                    </a:p>
                  </a:txBody>
                  <a:tcPr marL="13840" marR="13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Жаренье основным способом</a:t>
                      </a:r>
                    </a:p>
                  </a:txBody>
                  <a:tcPr marL="13840" marR="13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13840" marR="13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13840" marR="13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1993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Котлета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по-киевски</a:t>
                      </a:r>
                    </a:p>
                  </a:txBody>
                  <a:tcPr marL="13840" marR="13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Тоже</a:t>
                      </a:r>
                    </a:p>
                  </a:txBody>
                  <a:tcPr marL="13840" marR="13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Льезон и белая хлебная (2 раза)</a:t>
                      </a:r>
                    </a:p>
                  </a:txBody>
                  <a:tcPr marL="13840" marR="13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Жаренье во фритюре</a:t>
                      </a:r>
                    </a:p>
                  </a:txBody>
                  <a:tcPr marL="13840" marR="13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13840" marR="13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Кусочек охлажденного сливочного масла</a:t>
                      </a:r>
                    </a:p>
                  </a:txBody>
                  <a:tcPr marL="13840" marR="13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2989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Котлета</a:t>
                      </a:r>
                    </a:p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фаршированная</a:t>
                      </a:r>
                    </a:p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dirty="0" err="1">
                          <a:latin typeface="Times New Roman" pitchFamily="18" charset="0"/>
                          <a:cs typeface="Times New Roman" pitchFamily="18" charset="0"/>
                        </a:rPr>
                        <a:t>марешаль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13840" marR="13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Форма груши</a:t>
                      </a:r>
                    </a:p>
                  </a:txBody>
                  <a:tcPr marL="13840" marR="13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Тоже</a:t>
                      </a:r>
                    </a:p>
                  </a:txBody>
                  <a:tcPr marL="13840" marR="13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Тоже</a:t>
                      </a:r>
                    </a:p>
                  </a:txBody>
                  <a:tcPr marL="13840" marR="13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Косточка от ножки курицы</a:t>
                      </a:r>
                    </a:p>
                  </a:txBody>
                  <a:tcPr marL="13840" marR="13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Паштет из печени с густым молочным соусом, с шампиньонами</a:t>
                      </a:r>
                    </a:p>
                  </a:txBody>
                  <a:tcPr marL="13840" marR="13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1993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Шницель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latin typeface="Times New Roman" pitchFamily="18" charset="0"/>
                          <a:cs typeface="Times New Roman" pitchFamily="18" charset="0"/>
                        </a:rPr>
                        <a:t>по-столичному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840" marR="13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Овальная</a:t>
                      </a:r>
                    </a:p>
                  </a:txBody>
                  <a:tcPr marL="13840" marR="13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Льезон и пше­ничный хлеб соломкой</a:t>
                      </a:r>
                    </a:p>
                  </a:txBody>
                  <a:tcPr marL="13840" marR="13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Жаренье основным способом</a:t>
                      </a:r>
                    </a:p>
                  </a:txBody>
                  <a:tcPr marL="13840" marR="13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13840" marR="13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13840" marR="13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0" y="6572272"/>
            <a:ext cx="500034" cy="285728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643966" y="6572272"/>
            <a:ext cx="500034" cy="28572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Приготовление полуфабрикатов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357157" y="1428736"/>
            <a:ext cx="2909475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-142908" y="142852"/>
            <a:ext cx="942981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Последовательность приготовления полуфабриката  «котлеты натуральные» 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307181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1.Снятие кожи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33796" name="Picture 4" descr="Приготовление полуфабрикатов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3357554" y="1428736"/>
            <a:ext cx="2857520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3357554" y="1428736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2.Снятие филе с каркаса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3798" name="Picture 6" descr="Приготовление полуфабрикатов"/>
          <p:cNvPicPr>
            <a:picLocks noChangeAspect="1" noChangeArrowheads="1"/>
          </p:cNvPicPr>
          <p:nvPr/>
        </p:nvPicPr>
        <p:blipFill>
          <a:blip r:embed="rId4">
            <a:lum contrast="40000"/>
          </a:blip>
          <a:srcRect/>
          <a:stretch>
            <a:fillRect/>
          </a:stretch>
        </p:blipFill>
        <p:spPr bwMode="auto">
          <a:xfrm>
            <a:off x="6286512" y="1428736"/>
            <a:ext cx="2500330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6143636" y="24288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357950" y="1428736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2.Чистое филе с</a:t>
            </a:r>
          </a:p>
          <a:p>
            <a:r>
              <a:rPr lang="ru-RU" dirty="0" smtClean="0"/>
              <a:t> зачищенной косточкой</a:t>
            </a:r>
            <a:endParaRPr lang="ru-RU" dirty="0"/>
          </a:p>
        </p:txBody>
      </p:sp>
      <p:pic>
        <p:nvPicPr>
          <p:cNvPr id="33800" name="Picture 8" descr="Приготовление полуфабрикатов"/>
          <p:cNvPicPr>
            <a:picLocks noChangeAspect="1" noChangeArrowheads="1"/>
          </p:cNvPicPr>
          <p:nvPr/>
        </p:nvPicPr>
        <p:blipFill>
          <a:blip r:embed="rId5">
            <a:lum contrast="40000"/>
          </a:blip>
          <a:srcRect/>
          <a:stretch>
            <a:fillRect/>
          </a:stretch>
        </p:blipFill>
        <p:spPr bwMode="auto">
          <a:xfrm>
            <a:off x="357158" y="4071942"/>
            <a:ext cx="2928958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extBox 10"/>
          <p:cNvSpPr txBox="1"/>
          <p:nvPr/>
        </p:nvSpPr>
        <p:spPr>
          <a:xfrm>
            <a:off x="428596" y="5786455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4. Отделение малого филе от большого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33802" name="Picture 10" descr="Приготовление полуфабрикатов"/>
          <p:cNvPicPr>
            <a:picLocks noChangeAspect="1" noChangeArrowheads="1"/>
          </p:cNvPicPr>
          <p:nvPr/>
        </p:nvPicPr>
        <p:blipFill>
          <a:blip r:embed="rId6">
            <a:lum contrast="40000"/>
          </a:blip>
          <a:srcRect/>
          <a:stretch>
            <a:fillRect/>
          </a:stretch>
        </p:blipFill>
        <p:spPr bwMode="auto">
          <a:xfrm>
            <a:off x="3428992" y="4071942"/>
            <a:ext cx="2752707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TextBox 13"/>
          <p:cNvSpPr txBox="1"/>
          <p:nvPr/>
        </p:nvSpPr>
        <p:spPr>
          <a:xfrm>
            <a:off x="3500430" y="4143380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smtClean="0"/>
              <a:t>5. Удаление  с филе</a:t>
            </a:r>
          </a:p>
          <a:p>
            <a:r>
              <a:rPr lang="ru-RU" dirty="0" smtClean="0"/>
              <a:t> наружной ленки</a:t>
            </a:r>
            <a:endParaRPr lang="ru-RU" dirty="0"/>
          </a:p>
        </p:txBody>
      </p:sp>
      <p:pic>
        <p:nvPicPr>
          <p:cNvPr id="33804" name="Picture 12" descr="Приготовление полуфабрикатов"/>
          <p:cNvPicPr>
            <a:picLocks noChangeAspect="1" noChangeArrowheads="1"/>
          </p:cNvPicPr>
          <p:nvPr/>
        </p:nvPicPr>
        <p:blipFill>
          <a:blip r:embed="rId7">
            <a:lum contrast="40000"/>
          </a:blip>
          <a:srcRect/>
          <a:stretch>
            <a:fillRect/>
          </a:stretch>
        </p:blipFill>
        <p:spPr bwMode="auto">
          <a:xfrm>
            <a:off x="6286512" y="4071942"/>
            <a:ext cx="2448736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" name="TextBox 15"/>
          <p:cNvSpPr txBox="1"/>
          <p:nvPr/>
        </p:nvSpPr>
        <p:spPr>
          <a:xfrm>
            <a:off x="6357950" y="4071942"/>
            <a:ext cx="1799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6. Подрезание </a:t>
            </a:r>
          </a:p>
          <a:p>
            <a:r>
              <a:rPr lang="ru-RU" dirty="0" smtClean="0"/>
              <a:t>большого филе</a:t>
            </a:r>
            <a:endParaRPr lang="ru-RU" dirty="0"/>
          </a:p>
        </p:txBody>
      </p:sp>
      <p:sp>
        <p:nvSpPr>
          <p:cNvPr id="17" name="Управляющая кнопка: назад 16">
            <a:hlinkClick r:id="" action="ppaction://hlinkshowjump?jump=previousslide" highlightClick="1"/>
          </p:cNvPr>
          <p:cNvSpPr/>
          <p:nvPr/>
        </p:nvSpPr>
        <p:spPr>
          <a:xfrm>
            <a:off x="0" y="6572272"/>
            <a:ext cx="571504" cy="285728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572528" y="6572272"/>
            <a:ext cx="571472" cy="28572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Содержание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714356"/>
            <a:ext cx="8572560" cy="563231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ln w="1143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action="ppaction://hlinksldjump"/>
              </a:rPr>
              <a:t>Классификация домашней птицы</a:t>
            </a:r>
            <a:endParaRPr lang="ru-RU" b="1" dirty="0" smtClean="0">
              <a:ln w="1143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rgbClr val="FF0000">
                    <a:alpha val="4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ln w="1143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action="ppaction://hlinksldjump"/>
              </a:rPr>
              <a:t>Химический состав некоторых видов птицы</a:t>
            </a:r>
            <a:endParaRPr lang="ru-RU" b="1" dirty="0" smtClean="0">
              <a:ln w="1143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rgbClr val="FF0000">
                    <a:alpha val="4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ln w="1143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 action="ppaction://hlinksldjump"/>
              </a:rPr>
              <a:t>Сбалансированность химического состава птицы</a:t>
            </a:r>
            <a:endParaRPr lang="ru-RU" b="1" dirty="0" smtClean="0">
              <a:ln w="1143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rgbClr val="FF0000">
                    <a:alpha val="4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ln w="1143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 action="ppaction://hlinksldjump"/>
              </a:rPr>
              <a:t>Оборудование и инвентарь мясного цеха для приготовления полуфабрикатов из птицы</a:t>
            </a:r>
            <a:endParaRPr lang="ru-RU" b="1" dirty="0" smtClean="0">
              <a:ln w="1143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rgbClr val="FF0000">
                    <a:alpha val="4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ln w="1143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 action="ppaction://hlinksldjump"/>
              </a:rPr>
              <a:t>Технологическая схема производства полуфабрикатов</a:t>
            </a:r>
            <a:endParaRPr lang="ru-RU" b="1" dirty="0" smtClean="0">
              <a:ln w="1143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rgbClr val="FF0000">
                    <a:alpha val="4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ln w="1143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 action="ppaction://hlinksldjump"/>
              </a:rPr>
              <a:t>Заправка птицы</a:t>
            </a:r>
            <a:endParaRPr lang="ru-RU" b="1" dirty="0" smtClean="0">
              <a:ln w="1143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rgbClr val="FF0000">
                    <a:alpha val="4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ln w="1143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 action="ppaction://hlinksldjump"/>
              </a:rPr>
              <a:t>Технологическая последовательность производства полуфабрикатов</a:t>
            </a:r>
            <a:endParaRPr lang="ru-RU" b="1" dirty="0" smtClean="0">
              <a:ln w="1143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rgbClr val="FF0000">
                    <a:alpha val="4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ln w="1143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 action="ppaction://hlinksldjump"/>
              </a:rPr>
              <a:t>Ассортимент полуфабрикатов</a:t>
            </a:r>
            <a:endParaRPr lang="ru-RU" b="1" dirty="0" smtClean="0">
              <a:ln w="1143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rgbClr val="FF0000">
                    <a:alpha val="4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ln w="1143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 action="ppaction://hlinksldjump"/>
              </a:rPr>
              <a:t>Субпродукты из птицы</a:t>
            </a:r>
            <a:endParaRPr lang="ru-RU" b="1" dirty="0" smtClean="0">
              <a:ln w="1143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rgbClr val="FF0000">
                    <a:alpha val="4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ln w="1143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 action="ppaction://hlinksldjump"/>
              </a:rPr>
              <a:t>Классификация полуфабрикатов из </a:t>
            </a:r>
            <a:r>
              <a:rPr lang="ru-RU" b="1" dirty="0" err="1" smtClean="0">
                <a:ln w="1143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 action="ppaction://hlinksldjump"/>
              </a:rPr>
              <a:t>селькохозяйственной</a:t>
            </a:r>
            <a:r>
              <a:rPr lang="ru-RU" b="1" dirty="0" smtClean="0">
                <a:ln w="1143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 action="ppaction://hlinksldjump"/>
              </a:rPr>
              <a:t> птицы, пернатой дичи, кролика, выпускаемых на ПОП </a:t>
            </a:r>
            <a:endParaRPr lang="ru-RU" b="1" dirty="0" smtClean="0">
              <a:ln w="1143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rgbClr val="FF0000">
                    <a:alpha val="4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ln w="1143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2" action="ppaction://hlinksldjump"/>
              </a:rPr>
              <a:t>Ассортимент полуфабрикатов, вырабатываемых в </a:t>
            </a:r>
            <a:r>
              <a:rPr lang="ru-RU" b="1" dirty="0" err="1" smtClean="0">
                <a:ln w="1143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2" action="ppaction://hlinksldjump"/>
              </a:rPr>
              <a:t>тпицеголевом</a:t>
            </a:r>
            <a:r>
              <a:rPr lang="ru-RU" b="1" dirty="0" smtClean="0">
                <a:ln w="1143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2" action="ppaction://hlinksldjump"/>
              </a:rPr>
              <a:t> цехе</a:t>
            </a:r>
            <a:endParaRPr lang="ru-RU" b="1" dirty="0" smtClean="0">
              <a:ln w="1143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rgbClr val="FF0000">
                    <a:alpha val="4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ln w="1143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3" action="ppaction://hlinksldjump"/>
              </a:rPr>
              <a:t>Сроки хранения полуфабрикатов</a:t>
            </a:r>
            <a:endParaRPr lang="ru-RU" b="1" dirty="0" smtClean="0">
              <a:ln w="1143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rgbClr val="FF0000">
                    <a:alpha val="4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ln w="1143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4" action="ppaction://hlinksldjump"/>
              </a:rPr>
              <a:t>Микробиологические показатели качества полуфабрикатов</a:t>
            </a:r>
            <a:endParaRPr lang="ru-RU" b="1" dirty="0" smtClean="0">
              <a:ln w="1143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rgbClr val="FF0000">
                    <a:alpha val="4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ln w="1143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5" action="ppaction://hlinksldjump"/>
              </a:rPr>
              <a:t>Последовательность приготовления полуфабриката "котлет натуральных«</a:t>
            </a:r>
            <a:endParaRPr lang="ru-RU" b="1" dirty="0" smtClean="0">
              <a:ln w="1143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rgbClr val="FF0000">
                    <a:alpha val="4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ln w="1143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6" action="ppaction://hlinksldjump"/>
              </a:rPr>
              <a:t>Последовательность приготовления полуфабриката "котлета по-киевски«</a:t>
            </a:r>
            <a:endParaRPr lang="ru-RU" b="1" dirty="0" smtClean="0">
              <a:ln w="1143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rgbClr val="FF0000">
                    <a:alpha val="4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ln w="1143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7" action="ppaction://hlinksldjump"/>
              </a:rPr>
              <a:t>Характеристика полуфабрикатов из котлетной </a:t>
            </a:r>
            <a:r>
              <a:rPr lang="ru-RU" b="1" dirty="0" err="1" smtClean="0">
                <a:ln w="1143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7" action="ppaction://hlinksldjump"/>
              </a:rPr>
              <a:t>массы</a:t>
            </a:r>
            <a:r>
              <a:rPr lang="ru-RU" b="1" dirty="0" err="1" smtClean="0">
                <a:ln w="1143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8" action="ppaction://hlinksldjump"/>
              </a:rPr>
              <a:t>Источники</a:t>
            </a:r>
            <a:endParaRPr lang="ru-RU" b="1" dirty="0" smtClean="0">
              <a:ln w="1143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rgbClr val="FF0000">
                    <a:alpha val="4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ln w="1143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9" action="ppaction://hlinksldjump"/>
              </a:rPr>
              <a:t>Схема приготовления котлетной массы из </a:t>
            </a:r>
            <a:endParaRPr lang="ru-RU" b="1" dirty="0" smtClean="0">
              <a:ln w="1143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rgbClr val="FF0000">
                    <a:alpha val="4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n w="1143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0" action="ppaction://hlinksldjump"/>
              </a:rPr>
              <a:t>Полуфабрикаты из котлетной массы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0" y="6572272"/>
            <a:ext cx="571472" cy="285728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643966" y="6572272"/>
            <a:ext cx="500034" cy="28572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14282" y="0"/>
            <a:ext cx="8929718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Последовательность  приготовления полуфабриката «котлета по-киевски»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5906" name="Picture 66" descr="Котлеты по-киевски с косточкой (фоторецепт)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21649" t="17647" r="17735" b="17647"/>
          <a:stretch>
            <a:fillRect/>
          </a:stretch>
        </p:blipFill>
        <p:spPr bwMode="auto">
          <a:xfrm>
            <a:off x="2000232" y="1071546"/>
            <a:ext cx="1500198" cy="1214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908" name="Picture 68" descr="Котлеты по-киевски с косточкой (фоторецепт)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 l="19749"/>
          <a:stretch>
            <a:fillRect/>
          </a:stretch>
        </p:blipFill>
        <p:spPr bwMode="auto">
          <a:xfrm>
            <a:off x="214282" y="1071546"/>
            <a:ext cx="1808632" cy="1214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910" name="Picture 70" descr="Котлеты по-киевски с косточкой (фоторецепт)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 l="9524" t="10526" r="4762" b="10526"/>
          <a:stretch>
            <a:fillRect/>
          </a:stretch>
        </p:blipFill>
        <p:spPr bwMode="auto">
          <a:xfrm>
            <a:off x="3500430" y="1071546"/>
            <a:ext cx="1357322" cy="1214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912" name="Picture 72" descr="Котлеты по-киевски с косточкой (фоторецепт)"/>
          <p:cNvPicPr>
            <a:picLocks noChangeAspect="1" noChangeArrowheads="1"/>
          </p:cNvPicPr>
          <p:nvPr/>
        </p:nvPicPr>
        <p:blipFill>
          <a:blip r:embed="rId5" cstate="print">
            <a:lum contrast="40000"/>
          </a:blip>
          <a:srcRect l="9968" t="10909" r="13610" b="18180"/>
          <a:stretch>
            <a:fillRect/>
          </a:stretch>
        </p:blipFill>
        <p:spPr bwMode="auto">
          <a:xfrm>
            <a:off x="4857752" y="1071546"/>
            <a:ext cx="2071702" cy="1214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916" name="Picture 76" descr="Котлеты по-киевски с косточкой (фоторецепт)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 l="13636" t="5556" r="-2273" b="11111"/>
          <a:stretch>
            <a:fillRect/>
          </a:stretch>
        </p:blipFill>
        <p:spPr bwMode="auto">
          <a:xfrm>
            <a:off x="6929454" y="1071546"/>
            <a:ext cx="2000264" cy="1214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918" name="Picture 78" descr="Котлеты по-киевски с косточкой (фоторецепт)"/>
          <p:cNvPicPr>
            <a:picLocks noChangeAspect="1" noChangeArrowheads="1"/>
          </p:cNvPicPr>
          <p:nvPr/>
        </p:nvPicPr>
        <p:blipFill>
          <a:blip r:embed="rId7" cstate="print">
            <a:lum contrast="40000"/>
          </a:blip>
          <a:srcRect/>
          <a:stretch>
            <a:fillRect/>
          </a:stretch>
        </p:blipFill>
        <p:spPr bwMode="auto">
          <a:xfrm>
            <a:off x="214282" y="2285992"/>
            <a:ext cx="2143140" cy="1214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920" name="Picture 80" descr="Котлеты по-киевски с косточкой (фоторецепт)"/>
          <p:cNvPicPr>
            <a:picLocks noChangeAspect="1" noChangeArrowheads="1"/>
          </p:cNvPicPr>
          <p:nvPr/>
        </p:nvPicPr>
        <p:blipFill>
          <a:blip r:embed="rId8" cstate="print">
            <a:lum contrast="40000"/>
          </a:blip>
          <a:srcRect l="14286" r="23810" b="13460"/>
          <a:stretch>
            <a:fillRect/>
          </a:stretch>
        </p:blipFill>
        <p:spPr bwMode="auto">
          <a:xfrm flipH="1">
            <a:off x="2357422" y="2285992"/>
            <a:ext cx="1857388" cy="1214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926" name="Picture 86" descr="Котлеты по-киевски с косточкой (фоторецепт)"/>
          <p:cNvPicPr>
            <a:picLocks noChangeAspect="1" noChangeArrowheads="1"/>
          </p:cNvPicPr>
          <p:nvPr/>
        </p:nvPicPr>
        <p:blipFill>
          <a:blip r:embed="rId9" cstate="print">
            <a:lum contrast="40000"/>
          </a:blip>
          <a:srcRect t="29412" b="29412"/>
          <a:stretch>
            <a:fillRect/>
          </a:stretch>
        </p:blipFill>
        <p:spPr bwMode="auto">
          <a:xfrm>
            <a:off x="4214810" y="2285992"/>
            <a:ext cx="1285884" cy="1214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928" name="Picture 88" descr="Котлеты по-киевски с косточкой (фоторецепт)"/>
          <p:cNvPicPr>
            <a:picLocks noChangeAspect="1" noChangeArrowheads="1"/>
          </p:cNvPicPr>
          <p:nvPr/>
        </p:nvPicPr>
        <p:blipFill>
          <a:blip r:embed="rId10" cstate="print">
            <a:lum contrast="40000"/>
          </a:blip>
          <a:srcRect l="22974" r="21888" b="8161"/>
          <a:stretch>
            <a:fillRect/>
          </a:stretch>
        </p:blipFill>
        <p:spPr bwMode="auto">
          <a:xfrm>
            <a:off x="5500694" y="2285992"/>
            <a:ext cx="1643074" cy="1214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936" name="Picture 96" descr="Котлеты по-киевски с косточкой (фоторецепт)"/>
          <p:cNvPicPr>
            <a:picLocks noChangeAspect="1" noChangeArrowheads="1"/>
          </p:cNvPicPr>
          <p:nvPr/>
        </p:nvPicPr>
        <p:blipFill>
          <a:blip r:embed="rId11" cstate="print">
            <a:lum contrast="40000"/>
          </a:blip>
          <a:srcRect l="9789" t="13044" r="16794"/>
          <a:stretch>
            <a:fillRect/>
          </a:stretch>
        </p:blipFill>
        <p:spPr bwMode="auto">
          <a:xfrm>
            <a:off x="7072330" y="2285992"/>
            <a:ext cx="1857388" cy="1214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938" name="Picture 98" descr="Котлеты по-киевски с косточкой (фоторецепт)"/>
          <p:cNvPicPr>
            <a:picLocks noChangeAspect="1" noChangeArrowheads="1"/>
          </p:cNvPicPr>
          <p:nvPr/>
        </p:nvPicPr>
        <p:blipFill>
          <a:blip r:embed="rId12" cstate="print">
            <a:lum contrast="40000"/>
          </a:blip>
          <a:srcRect l="22974" r="12699" b="20406"/>
          <a:stretch>
            <a:fillRect/>
          </a:stretch>
        </p:blipFill>
        <p:spPr bwMode="auto">
          <a:xfrm>
            <a:off x="214282" y="3500438"/>
            <a:ext cx="2071702" cy="1071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940" name="Picture 100" descr="Котлеты по-киевски с косточкой (фоторецепт)"/>
          <p:cNvPicPr>
            <a:picLocks noChangeAspect="1" noChangeArrowheads="1"/>
          </p:cNvPicPr>
          <p:nvPr/>
        </p:nvPicPr>
        <p:blipFill>
          <a:blip r:embed="rId13" cstate="print"/>
          <a:srcRect l="24472" r="11899" b="8693"/>
          <a:stretch>
            <a:fillRect/>
          </a:stretch>
        </p:blipFill>
        <p:spPr bwMode="auto">
          <a:xfrm>
            <a:off x="2285984" y="3500438"/>
            <a:ext cx="1857388" cy="1143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944" name="Picture 104" descr="Котлеты по-киевски с косточкой (фоторецепт)"/>
          <p:cNvPicPr>
            <a:picLocks noChangeAspect="1" noChangeArrowheads="1"/>
          </p:cNvPicPr>
          <p:nvPr/>
        </p:nvPicPr>
        <p:blipFill>
          <a:blip r:embed="rId14" cstate="print">
            <a:lum contrast="40000"/>
          </a:blip>
          <a:srcRect l="19578" t="13044" r="7005" b="8693"/>
          <a:stretch>
            <a:fillRect/>
          </a:stretch>
        </p:blipFill>
        <p:spPr bwMode="auto">
          <a:xfrm>
            <a:off x="4143372" y="3500438"/>
            <a:ext cx="2000264" cy="1143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946" name="Picture 106" descr="Котлеты по-киевски с косточкой (фоторецепт)"/>
          <p:cNvPicPr>
            <a:picLocks noChangeAspect="1" noChangeArrowheads="1"/>
          </p:cNvPicPr>
          <p:nvPr/>
        </p:nvPicPr>
        <p:blipFill>
          <a:blip r:embed="rId15" cstate="print">
            <a:lum contrast="40000"/>
          </a:blip>
          <a:srcRect l="25000" t="13325" b="20050"/>
          <a:stretch>
            <a:fillRect/>
          </a:stretch>
        </p:blipFill>
        <p:spPr bwMode="auto">
          <a:xfrm>
            <a:off x="6143636" y="3500438"/>
            <a:ext cx="1285884" cy="1143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948" name="Picture 108" descr="Котлеты по-киевски с косточкой (фоторецепт)"/>
          <p:cNvPicPr>
            <a:picLocks noChangeAspect="1" noChangeArrowheads="1"/>
          </p:cNvPicPr>
          <p:nvPr/>
        </p:nvPicPr>
        <p:blipFill>
          <a:blip r:embed="rId16" cstate="print">
            <a:lum contrast="40000"/>
          </a:blip>
          <a:srcRect l="4894" r="7005"/>
          <a:stretch>
            <a:fillRect/>
          </a:stretch>
        </p:blipFill>
        <p:spPr bwMode="auto">
          <a:xfrm>
            <a:off x="7358082" y="3500438"/>
            <a:ext cx="1571636" cy="10953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952" name="Picture 112" descr="Котлеты по-киевски с косточкой (фоторецепт)"/>
          <p:cNvPicPr>
            <a:picLocks noChangeAspect="1" noChangeArrowheads="1"/>
          </p:cNvPicPr>
          <p:nvPr/>
        </p:nvPicPr>
        <p:blipFill>
          <a:blip r:embed="rId17" cstate="print">
            <a:lum contrast="40000"/>
          </a:blip>
          <a:srcRect l="20944" r="37168"/>
          <a:stretch>
            <a:fillRect/>
          </a:stretch>
        </p:blipFill>
        <p:spPr bwMode="auto">
          <a:xfrm>
            <a:off x="214282" y="4572008"/>
            <a:ext cx="1500198" cy="10239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954" name="Picture 114" descr="Котлеты по-киевски с косточкой (фоторецепт)"/>
          <p:cNvPicPr>
            <a:picLocks noChangeAspect="1" noChangeArrowheads="1"/>
          </p:cNvPicPr>
          <p:nvPr/>
        </p:nvPicPr>
        <p:blipFill>
          <a:blip r:embed="rId18" cstate="print">
            <a:lum contrast="40000"/>
          </a:blip>
          <a:srcRect l="24561" t="28571" r="26316" b="14286"/>
          <a:stretch>
            <a:fillRect/>
          </a:stretch>
        </p:blipFill>
        <p:spPr bwMode="auto">
          <a:xfrm>
            <a:off x="1714480" y="4572008"/>
            <a:ext cx="1714512" cy="857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956" name="Picture 116" descr="Котлеты по-киевски с косточкой (фоторецепт)"/>
          <p:cNvPicPr>
            <a:picLocks noChangeAspect="1" noChangeArrowheads="1"/>
          </p:cNvPicPr>
          <p:nvPr/>
        </p:nvPicPr>
        <p:blipFill>
          <a:blip r:embed="rId19" cstate="print">
            <a:lum contrast="40000"/>
          </a:blip>
          <a:srcRect l="20944" t="6977" r="5753" b="16277"/>
          <a:stretch>
            <a:fillRect/>
          </a:stretch>
        </p:blipFill>
        <p:spPr bwMode="auto">
          <a:xfrm>
            <a:off x="3428992" y="4572008"/>
            <a:ext cx="1928826" cy="857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958" name="Picture 118" descr="Котлеты по-киевски с косточкой (фоторецепт)"/>
          <p:cNvPicPr>
            <a:picLocks noChangeAspect="1" noChangeArrowheads="1"/>
          </p:cNvPicPr>
          <p:nvPr/>
        </p:nvPicPr>
        <p:blipFill>
          <a:blip r:embed="rId20" cstate="print">
            <a:lum contrast="40000"/>
          </a:blip>
          <a:srcRect l="18255" b="10810"/>
          <a:stretch>
            <a:fillRect/>
          </a:stretch>
        </p:blipFill>
        <p:spPr bwMode="auto">
          <a:xfrm>
            <a:off x="5357818" y="4572008"/>
            <a:ext cx="1928826" cy="9286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962" name="Picture 122" descr="Котлеты по-киевски с косточкой (фоторецепт)"/>
          <p:cNvPicPr>
            <a:picLocks noChangeAspect="1" noChangeArrowheads="1"/>
          </p:cNvPicPr>
          <p:nvPr/>
        </p:nvPicPr>
        <p:blipFill>
          <a:blip r:embed="rId21" cstate="print">
            <a:lum contrast="40000"/>
          </a:blip>
          <a:srcRect l="35315" r="29720" b="11763"/>
          <a:stretch>
            <a:fillRect/>
          </a:stretch>
        </p:blipFill>
        <p:spPr bwMode="auto">
          <a:xfrm rot="16200000" flipV="1">
            <a:off x="7608099" y="4107645"/>
            <a:ext cx="857256" cy="1785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964" name="Picture 124" descr="Котлеты по-киевски с косточкой (фоторецепт)"/>
          <p:cNvPicPr>
            <a:picLocks noChangeAspect="1" noChangeArrowheads="1"/>
          </p:cNvPicPr>
          <p:nvPr/>
        </p:nvPicPr>
        <p:blipFill>
          <a:blip r:embed="rId22" cstate="print">
            <a:lum contrast="40000"/>
          </a:blip>
          <a:srcRect/>
          <a:stretch>
            <a:fillRect/>
          </a:stretch>
        </p:blipFill>
        <p:spPr bwMode="auto">
          <a:xfrm>
            <a:off x="214282" y="5500702"/>
            <a:ext cx="1571636" cy="11667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970" name="Picture 130" descr="Котлеты по-киевски с косточкой (фоторецепт)"/>
          <p:cNvPicPr>
            <a:picLocks noChangeAspect="1" noChangeArrowheads="1"/>
          </p:cNvPicPr>
          <p:nvPr/>
        </p:nvPicPr>
        <p:blipFill>
          <a:blip r:embed="rId23" cstate="print">
            <a:lum contrast="20000"/>
          </a:blip>
          <a:srcRect t="6123" b="26529"/>
          <a:stretch>
            <a:fillRect/>
          </a:stretch>
        </p:blipFill>
        <p:spPr bwMode="auto">
          <a:xfrm>
            <a:off x="1785918" y="5429264"/>
            <a:ext cx="1483494" cy="1214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972" name="Picture 132" descr="Котлеты по-киевски с косточкой (фоторецепт)"/>
          <p:cNvPicPr>
            <a:picLocks noChangeAspect="1" noChangeArrowheads="1"/>
          </p:cNvPicPr>
          <p:nvPr/>
        </p:nvPicPr>
        <p:blipFill>
          <a:blip r:embed="rId24" cstate="print">
            <a:lum contrast="10000"/>
          </a:blip>
          <a:srcRect l="19578" t="13044" r="16794" b="15215"/>
          <a:stretch>
            <a:fillRect/>
          </a:stretch>
        </p:blipFill>
        <p:spPr bwMode="auto">
          <a:xfrm>
            <a:off x="3286116" y="5429264"/>
            <a:ext cx="1857388" cy="1214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974" name="Picture 134" descr="Котлеты по-киевски с косточкой (фоторецепт)"/>
          <p:cNvPicPr>
            <a:picLocks noChangeAspect="1" noChangeArrowheads="1"/>
          </p:cNvPicPr>
          <p:nvPr/>
        </p:nvPicPr>
        <p:blipFill>
          <a:blip r:embed="rId25" cstate="print">
            <a:lum contrast="10000"/>
          </a:blip>
          <a:srcRect l="28143" t="7500"/>
          <a:stretch>
            <a:fillRect/>
          </a:stretch>
        </p:blipFill>
        <p:spPr bwMode="auto">
          <a:xfrm>
            <a:off x="5143504" y="5429264"/>
            <a:ext cx="1785950" cy="1214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976" name="Picture 136" descr="Котлеты по-киевски с косточкой (фоторецепт)"/>
          <p:cNvPicPr>
            <a:picLocks noChangeAspect="1" noChangeArrowheads="1"/>
          </p:cNvPicPr>
          <p:nvPr/>
        </p:nvPicPr>
        <p:blipFill>
          <a:blip r:embed="rId26" cstate="print">
            <a:lum contrast="40000"/>
          </a:blip>
          <a:srcRect l="56118" r="10792" b="10808"/>
          <a:stretch>
            <a:fillRect/>
          </a:stretch>
        </p:blipFill>
        <p:spPr bwMode="auto">
          <a:xfrm rot="16200000">
            <a:off x="7259858" y="4973846"/>
            <a:ext cx="1214444" cy="2125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0" name="TextBox 39"/>
          <p:cNvSpPr txBox="1"/>
          <p:nvPr/>
        </p:nvSpPr>
        <p:spPr>
          <a:xfrm flipH="1">
            <a:off x="214281" y="1071546"/>
            <a:ext cx="214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71670" y="107154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00430" y="107154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857752" y="1071546"/>
            <a:ext cx="81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929454" y="1071546"/>
            <a:ext cx="2027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14282" y="2285992"/>
            <a:ext cx="1813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357422" y="2285992"/>
            <a:ext cx="598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7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214810" y="2285992"/>
            <a:ext cx="527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500694" y="228599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9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072330" y="228599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14282" y="3500438"/>
            <a:ext cx="2298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285984" y="3500438"/>
            <a:ext cx="2012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143372" y="3429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143636" y="3429000"/>
            <a:ext cx="108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358082" y="3500438"/>
            <a:ext cx="584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14282" y="4572008"/>
            <a:ext cx="1012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714480" y="4572008"/>
            <a:ext cx="584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17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428992" y="4572008"/>
            <a:ext cx="655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357818" y="4572008"/>
            <a:ext cx="584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19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143768" y="4572008"/>
            <a:ext cx="584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14282" y="5500702"/>
            <a:ext cx="655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714480" y="5429264"/>
            <a:ext cx="798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286116" y="5429264"/>
            <a:ext cx="72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143504" y="5429264"/>
            <a:ext cx="798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786578" y="5429264"/>
            <a:ext cx="72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25</a:t>
            </a:r>
            <a:endParaRPr lang="ru-RU" dirty="0"/>
          </a:p>
        </p:txBody>
      </p:sp>
      <p:sp>
        <p:nvSpPr>
          <p:cNvPr id="73" name="Управляющая кнопка: назад 72">
            <a:hlinkClick r:id="" action="ppaction://hlinkshowjump?jump=previousslide" highlightClick="1"/>
          </p:cNvPr>
          <p:cNvSpPr/>
          <p:nvPr/>
        </p:nvSpPr>
        <p:spPr>
          <a:xfrm>
            <a:off x="0" y="6572272"/>
            <a:ext cx="571472" cy="285728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Управляющая кнопка: далее 73">
            <a:hlinkClick r:id="" action="ppaction://hlinkshowjump?jump=nextslide" highlightClick="1"/>
          </p:cNvPr>
          <p:cNvSpPr/>
          <p:nvPr/>
        </p:nvSpPr>
        <p:spPr>
          <a:xfrm>
            <a:off x="8643966" y="6643710"/>
            <a:ext cx="500034" cy="21429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Таблица 46"/>
          <p:cNvGraphicFramePr>
            <a:graphicFrameLocks noGrp="1"/>
          </p:cNvGraphicFramePr>
          <p:nvPr/>
        </p:nvGraphicFramePr>
        <p:xfrm>
          <a:off x="142844" y="914400"/>
          <a:ext cx="8858311" cy="5690244"/>
        </p:xfrm>
        <a:graphic>
          <a:graphicData uri="http://schemas.openxmlformats.org/drawingml/2006/table">
            <a:tbl>
              <a:tblPr/>
              <a:tblGrid>
                <a:gridCol w="1584413"/>
                <a:gridCol w="2734929"/>
                <a:gridCol w="1223124"/>
                <a:gridCol w="1265988"/>
                <a:gridCol w="2049857"/>
              </a:tblGrid>
              <a:tr h="48182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Полуфабрикат</a:t>
                      </a:r>
                    </a:p>
                  </a:txBody>
                  <a:tcPr marL="11403" marR="11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Форма изделия</a:t>
                      </a:r>
                    </a:p>
                  </a:txBody>
                  <a:tcPr marL="11403" marR="11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Панировка</a:t>
                      </a:r>
                    </a:p>
                  </a:txBody>
                  <a:tcPr marL="11403" marR="11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Тепловая обработка</a:t>
                      </a:r>
                    </a:p>
                  </a:txBody>
                  <a:tcPr marL="11403" marR="11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Особенности рецептуры</a:t>
                      </a:r>
                    </a:p>
                  </a:txBody>
                  <a:tcPr marL="11403" marR="11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8411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Котлеты рубленые</a:t>
                      </a:r>
                    </a:p>
                  </a:txBody>
                  <a:tcPr marL="11403" marR="11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Овально-приплюснутая с заост­ренным концом; толщина 2...2,5см, длина 10...12 см, ширина 5 см</a:t>
                      </a:r>
                    </a:p>
                  </a:txBody>
                  <a:tcPr marL="11403" marR="11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Белая</a:t>
                      </a:r>
                    </a:p>
                  </a:txBody>
                  <a:tcPr marL="11403" marR="11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Жаренье</a:t>
                      </a:r>
                    </a:p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основным</a:t>
                      </a:r>
                    </a:p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способом</a:t>
                      </a:r>
                    </a:p>
                  </a:txBody>
                  <a:tcPr marL="11403" marR="11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Общая</a:t>
                      </a:r>
                    </a:p>
                  </a:txBody>
                  <a:tcPr marL="11403" marR="11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8411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Биточки рубленые </a:t>
                      </a:r>
                      <a:r>
                        <a:rPr lang="ru-RU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фарширова-нные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03" marR="11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Приплюснуто-круглая форма; толщина 2... 2,5 см, диаметр 6 см</a:t>
                      </a:r>
                    </a:p>
                  </a:txBody>
                  <a:tcPr marL="11403" marR="11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latin typeface="Times New Roman" pitchFamily="18" charset="0"/>
                          <a:cs typeface="Times New Roman" pitchFamily="18" charset="0"/>
                        </a:rPr>
                        <a:t>Тоже</a:t>
                      </a:r>
                    </a:p>
                  </a:txBody>
                  <a:tcPr marL="11403" marR="11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latin typeface="Times New Roman" pitchFamily="18" charset="0"/>
                          <a:cs typeface="Times New Roman" pitchFamily="18" charset="0"/>
                        </a:rPr>
                        <a:t>Тоже</a:t>
                      </a:r>
                    </a:p>
                  </a:txBody>
                  <a:tcPr marL="11403" marR="11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Общая; фарш — мелкорубленые вареные шампиньоны</a:t>
                      </a:r>
                    </a:p>
                  </a:txBody>
                  <a:tcPr marL="11403" marR="11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18244"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latin typeface="Times New Roman" pitchFamily="18" charset="0"/>
                          <a:cs typeface="Times New Roman" pitchFamily="18" charset="0"/>
                        </a:rPr>
                        <a:t>Шницель рубленый</a:t>
                      </a:r>
                    </a:p>
                  </a:txBody>
                  <a:tcPr marL="11403" marR="11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Форма овально-приплюснутая; 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толщина</a:t>
                      </a: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1 см; кирпичик с овальными краями</a:t>
                      </a:r>
                    </a:p>
                  </a:txBody>
                  <a:tcPr marL="11403" marR="11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11403" marR="11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11403" marR="11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Общая; уменьшают количество хлеба (на 1 кг мяса 200 г хлеба)</a:t>
                      </a:r>
                    </a:p>
                  </a:txBody>
                  <a:tcPr marL="11403" marR="11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63027"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latin typeface="Times New Roman" pitchFamily="18" charset="0"/>
                          <a:cs typeface="Times New Roman" pitchFamily="18" charset="0"/>
                        </a:rPr>
                        <a:t>Котлеты пожарские</a:t>
                      </a:r>
                    </a:p>
                  </a:txBody>
                  <a:tcPr marL="11403" marR="11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latin typeface="Times New Roman" pitchFamily="18" charset="0"/>
                          <a:cs typeface="Times New Roman" pitchFamily="18" charset="0"/>
                        </a:rPr>
                        <a:t>Яйцевидно-приплюснутая; кирпичик с овальными краями</a:t>
                      </a:r>
                    </a:p>
                  </a:txBody>
                  <a:tcPr marL="11403" marR="11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Пшеничный хлеб, нарезанный куби­ками или соломкой</a:t>
                      </a:r>
                    </a:p>
                  </a:txBody>
                  <a:tcPr marL="11403" marR="11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11403" marR="11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Общая</a:t>
                      </a:r>
                    </a:p>
                  </a:txBody>
                  <a:tcPr marL="11403" marR="11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13084"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latin typeface="Times New Roman" pitchFamily="18" charset="0"/>
                          <a:cs typeface="Times New Roman" pitchFamily="18" charset="0"/>
                        </a:rPr>
                        <a:t>Зразы</a:t>
                      </a:r>
                    </a:p>
                  </a:txBody>
                  <a:tcPr marL="11403" marR="11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latin typeface="Times New Roman" pitchFamily="18" charset="0"/>
                          <a:cs typeface="Times New Roman" pitchFamily="18" charset="0"/>
                        </a:rPr>
                        <a:t>Кирпичик с овальными краями</a:t>
                      </a:r>
                    </a:p>
                  </a:txBody>
                  <a:tcPr marL="11403" marR="11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Не панируют</a:t>
                      </a:r>
                    </a:p>
                  </a:txBody>
                  <a:tcPr marL="11403" marR="11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Варка на пару или </a:t>
                      </a:r>
                      <a:r>
                        <a:rPr lang="ru-RU" sz="1600" b="1" dirty="0" err="1">
                          <a:latin typeface="Times New Roman" pitchFamily="18" charset="0"/>
                          <a:cs typeface="Times New Roman" pitchFamily="18" charset="0"/>
                        </a:rPr>
                        <a:t>припускание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03" marR="11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Общая; фарш — омлетная масса с 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овощами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03" marR="11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4557" name="Rectangle 45"/>
          <p:cNvSpPr>
            <a:spLocks noChangeArrowheads="1"/>
          </p:cNvSpPr>
          <p:nvPr/>
        </p:nvSpPr>
        <p:spPr bwMode="auto">
          <a:xfrm>
            <a:off x="0" y="1"/>
            <a:ext cx="900115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Характеристика полуфабрикатов из котлетной массы птицы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0" y="6643710"/>
            <a:ext cx="571472" cy="21429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643966" y="6643710"/>
            <a:ext cx="500034" cy="21429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1"/>
            <a:ext cx="9001157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Схема приготовления котлетной массы из птицы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000108"/>
            <a:ext cx="1571636" cy="6429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Филе птицы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14744" y="1000108"/>
            <a:ext cx="1571636" cy="6429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Молоко или вода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429256" y="1000108"/>
            <a:ext cx="1571636" cy="6429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Сливочное масло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286644" y="1000108"/>
            <a:ext cx="1571636" cy="6429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Соль, специи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928794" y="1000108"/>
            <a:ext cx="1571636" cy="6429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Хлеб пшеничный без корок</a:t>
            </a:r>
            <a:endParaRPr lang="ru-RU" sz="1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5720" y="2071678"/>
            <a:ext cx="1714512" cy="7858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МКО птицы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428860" y="2500306"/>
            <a:ext cx="2786082" cy="7143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Замачивание </a:t>
            </a:r>
            <a:endParaRPr lang="ru-RU" b="1" dirty="0"/>
          </a:p>
        </p:txBody>
      </p:sp>
      <p:cxnSp>
        <p:nvCxnSpPr>
          <p:cNvPr id="38" name="Прямая со стрелкой 37"/>
          <p:cNvCxnSpPr>
            <a:stCxn id="16" idx="2"/>
            <a:endCxn id="19" idx="0"/>
          </p:cNvCxnSpPr>
          <p:nvPr/>
        </p:nvCxnSpPr>
        <p:spPr>
          <a:xfrm rot="16200000" flipH="1">
            <a:off x="2839628" y="1518033"/>
            <a:ext cx="857256" cy="11072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12" idx="2"/>
            <a:endCxn id="19" idx="0"/>
          </p:cNvCxnSpPr>
          <p:nvPr/>
        </p:nvCxnSpPr>
        <p:spPr>
          <a:xfrm rot="5400000">
            <a:off x="3732604" y="1732348"/>
            <a:ext cx="857256" cy="6786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5" idx="2"/>
          </p:cNvCxnSpPr>
          <p:nvPr/>
        </p:nvCxnSpPr>
        <p:spPr>
          <a:xfrm rot="5400000">
            <a:off x="785786" y="185736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2428860" y="3429000"/>
            <a:ext cx="2786082" cy="7143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Слегка отжать</a:t>
            </a:r>
            <a:endParaRPr lang="ru-RU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85720" y="3143248"/>
            <a:ext cx="1714512" cy="114300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Пропустить через мясорубку</a:t>
            </a:r>
            <a:endParaRPr lang="ru-RU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571472" y="4572008"/>
            <a:ext cx="2286016" cy="7858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b="1" dirty="0" smtClean="0"/>
              <a:t>Пропустить через мясорубку</a:t>
            </a:r>
            <a:endParaRPr lang="ru-RU" b="1" dirty="0"/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 rot="5400000">
            <a:off x="6465901" y="3321843"/>
            <a:ext cx="3213916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3428992" y="4572008"/>
            <a:ext cx="2786082" cy="7143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Соединить</a:t>
            </a:r>
            <a:endParaRPr lang="ru-RU" b="1" dirty="0"/>
          </a:p>
        </p:txBody>
      </p:sp>
      <p:cxnSp>
        <p:nvCxnSpPr>
          <p:cNvPr id="78" name="Прямая со стрелкой 77"/>
          <p:cNvCxnSpPr>
            <a:endCxn id="76" idx="3"/>
          </p:cNvCxnSpPr>
          <p:nvPr/>
        </p:nvCxnSpPr>
        <p:spPr>
          <a:xfrm rot="10800000">
            <a:off x="6215074" y="4929198"/>
            <a:ext cx="18573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>
            <a:stCxn id="13" idx="2"/>
          </p:cNvCxnSpPr>
          <p:nvPr/>
        </p:nvCxnSpPr>
        <p:spPr>
          <a:xfrm rot="5400000">
            <a:off x="4535487" y="2893215"/>
            <a:ext cx="2929752" cy="4294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>
            <a:stCxn id="19" idx="2"/>
            <a:endCxn id="43" idx="0"/>
          </p:cNvCxnSpPr>
          <p:nvPr/>
        </p:nvCxnSpPr>
        <p:spPr>
          <a:xfrm rot="5400000">
            <a:off x="3714744" y="3321843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>
            <a:stCxn id="43" idx="2"/>
          </p:cNvCxnSpPr>
          <p:nvPr/>
        </p:nvCxnSpPr>
        <p:spPr>
          <a:xfrm rot="5400000">
            <a:off x="2553877" y="3303984"/>
            <a:ext cx="428629" cy="21074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>
            <a:stCxn id="43" idx="2"/>
            <a:endCxn id="76" idx="0"/>
          </p:cNvCxnSpPr>
          <p:nvPr/>
        </p:nvCxnSpPr>
        <p:spPr>
          <a:xfrm rot="16200000" flipH="1">
            <a:off x="4107653" y="3857628"/>
            <a:ext cx="428628" cy="10001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/>
          <p:nvPr/>
        </p:nvCxnSpPr>
        <p:spPr>
          <a:xfrm>
            <a:off x="5715008" y="1714488"/>
            <a:ext cx="714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>
            <a:stCxn id="18" idx="2"/>
            <a:endCxn id="44" idx="0"/>
          </p:cNvCxnSpPr>
          <p:nvPr/>
        </p:nvCxnSpPr>
        <p:spPr>
          <a:xfrm rot="5400000">
            <a:off x="1000100" y="300037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>
            <a:stCxn id="44" idx="2"/>
            <a:endCxn id="50" idx="0"/>
          </p:cNvCxnSpPr>
          <p:nvPr/>
        </p:nvCxnSpPr>
        <p:spPr>
          <a:xfrm rot="16200000" flipH="1">
            <a:off x="1285852" y="4143380"/>
            <a:ext cx="285752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Прямоугольник 116"/>
          <p:cNvSpPr/>
          <p:nvPr/>
        </p:nvSpPr>
        <p:spPr>
          <a:xfrm>
            <a:off x="3428992" y="5357826"/>
            <a:ext cx="2786082" cy="5715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Перемешивание , взбивание</a:t>
            </a:r>
            <a:endParaRPr lang="ru-RU" b="1" dirty="0"/>
          </a:p>
        </p:txBody>
      </p:sp>
      <p:sp>
        <p:nvSpPr>
          <p:cNvPr id="118" name="Прямоугольник 117"/>
          <p:cNvSpPr/>
          <p:nvPr/>
        </p:nvSpPr>
        <p:spPr>
          <a:xfrm>
            <a:off x="3428992" y="6000768"/>
            <a:ext cx="2786082" cy="5715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Формование полуфабрикатов</a:t>
            </a:r>
            <a:endParaRPr lang="ru-RU" b="1" dirty="0"/>
          </a:p>
        </p:txBody>
      </p:sp>
      <p:sp>
        <p:nvSpPr>
          <p:cNvPr id="28" name="Управляющая кнопка: назад 27">
            <a:hlinkClick r:id="" action="ppaction://hlinkshowjump?jump=previousslide" highlightClick="1"/>
          </p:cNvPr>
          <p:cNvSpPr/>
          <p:nvPr/>
        </p:nvSpPr>
        <p:spPr>
          <a:xfrm>
            <a:off x="0" y="6643710"/>
            <a:ext cx="500034" cy="21429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8715404" y="6643710"/>
            <a:ext cx="428596" cy="21429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Мясные полуфабрикаты &quot; Простые рецепты от лучших кулинаров мира"/>
          <p:cNvPicPr/>
          <p:nvPr/>
        </p:nvPicPr>
        <p:blipFill>
          <a:blip r:embed="rId2"/>
          <a:srcRect t="18395" r="74628" b="66666"/>
          <a:stretch>
            <a:fillRect/>
          </a:stretch>
        </p:blipFill>
        <p:spPr bwMode="auto">
          <a:xfrm>
            <a:off x="6215074" y="1142984"/>
            <a:ext cx="2600325" cy="1714512"/>
          </a:xfrm>
          <a:prstGeom prst="rect">
            <a:avLst/>
          </a:prstGeom>
          <a:noFill/>
        </p:spPr>
      </p:pic>
      <p:pic>
        <p:nvPicPr>
          <p:cNvPr id="10" name="Рисунок 9" descr="Мясные полуфабрикаты &quot; Простые рецепты от лучших кулинаров мира"/>
          <p:cNvPicPr/>
          <p:nvPr/>
        </p:nvPicPr>
        <p:blipFill>
          <a:blip r:embed="rId2"/>
          <a:srcRect l="49628" t="17490" r="25372" b="66893"/>
          <a:stretch>
            <a:fillRect/>
          </a:stretch>
        </p:blipFill>
        <p:spPr bwMode="auto">
          <a:xfrm>
            <a:off x="6215074" y="4786322"/>
            <a:ext cx="2562225" cy="1785950"/>
          </a:xfrm>
          <a:prstGeom prst="rect">
            <a:avLst/>
          </a:prstGeom>
          <a:noFill/>
        </p:spPr>
      </p:pic>
      <p:pic>
        <p:nvPicPr>
          <p:cNvPr id="11" name="Рисунок 10" descr="Мясные полуфабрикаты &quot; Простые рецепты от лучших кулинаров мира"/>
          <p:cNvPicPr/>
          <p:nvPr/>
        </p:nvPicPr>
        <p:blipFill>
          <a:blip r:embed="rId2"/>
          <a:srcRect l="49628" t="40169" r="25372" b="42720"/>
          <a:stretch>
            <a:fillRect/>
          </a:stretch>
        </p:blipFill>
        <p:spPr bwMode="auto">
          <a:xfrm>
            <a:off x="3143240" y="1142985"/>
            <a:ext cx="2714644" cy="1643074"/>
          </a:xfrm>
          <a:prstGeom prst="rect">
            <a:avLst/>
          </a:prstGeom>
          <a:noFill/>
        </p:spPr>
      </p:pic>
      <p:pic>
        <p:nvPicPr>
          <p:cNvPr id="12" name="Рисунок 11" descr="Мясные полуфабрикаты &quot; Простые рецепты от лучших кулинаров мира"/>
          <p:cNvPicPr/>
          <p:nvPr/>
        </p:nvPicPr>
        <p:blipFill>
          <a:blip r:embed="rId2"/>
          <a:srcRect l="25186" t="63346" r="50465" b="18999"/>
          <a:stretch>
            <a:fillRect/>
          </a:stretch>
        </p:blipFill>
        <p:spPr bwMode="auto">
          <a:xfrm>
            <a:off x="214282" y="4786322"/>
            <a:ext cx="2495550" cy="1857375"/>
          </a:xfrm>
          <a:prstGeom prst="rect">
            <a:avLst/>
          </a:prstGeom>
          <a:noFill/>
        </p:spPr>
      </p:pic>
      <p:pic>
        <p:nvPicPr>
          <p:cNvPr id="13" name="Рисунок 12" descr="Мясные полуфабрикаты &quot; Простые рецепты от лучших кулинаров мира"/>
          <p:cNvPicPr/>
          <p:nvPr/>
        </p:nvPicPr>
        <p:blipFill>
          <a:blip r:embed="rId2"/>
          <a:srcRect l="75558" t="17716" b="67346"/>
          <a:stretch>
            <a:fillRect/>
          </a:stretch>
        </p:blipFill>
        <p:spPr bwMode="auto">
          <a:xfrm>
            <a:off x="214282" y="1142984"/>
            <a:ext cx="2571768" cy="1714512"/>
          </a:xfrm>
          <a:prstGeom prst="rect">
            <a:avLst/>
          </a:prstGeom>
          <a:noFill/>
        </p:spPr>
      </p:pic>
      <p:pic>
        <p:nvPicPr>
          <p:cNvPr id="14" name="Рисунок 13" descr="Мясные полуфабрикаты &quot; Простые рецепты от лучших кулинаров мира"/>
          <p:cNvPicPr/>
          <p:nvPr/>
        </p:nvPicPr>
        <p:blipFill>
          <a:blip r:embed="rId2"/>
          <a:srcRect l="75558" t="64071" b="20312"/>
          <a:stretch>
            <a:fillRect/>
          </a:stretch>
        </p:blipFill>
        <p:spPr bwMode="auto">
          <a:xfrm>
            <a:off x="3143240" y="4786322"/>
            <a:ext cx="2714644" cy="1785950"/>
          </a:xfrm>
          <a:prstGeom prst="rect">
            <a:avLst/>
          </a:prstGeom>
          <a:noFill/>
        </p:spPr>
      </p:pic>
      <p:pic>
        <p:nvPicPr>
          <p:cNvPr id="16" name="Рисунок 15" descr="Мясные полуфабрикаты &quot; Простые рецепты от лучших кулинаров мира"/>
          <p:cNvPicPr/>
          <p:nvPr/>
        </p:nvPicPr>
        <p:blipFill>
          <a:blip r:embed="rId2"/>
          <a:srcRect l="24535" t="41047" r="50372" b="43592"/>
          <a:stretch>
            <a:fillRect/>
          </a:stretch>
        </p:blipFill>
        <p:spPr bwMode="auto">
          <a:xfrm>
            <a:off x="3143240" y="2857496"/>
            <a:ext cx="2714644" cy="185738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0" y="0"/>
            <a:ext cx="9144001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Полуфабрикаты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 котлетной 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массы птицы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9" name="Рисунок 18" descr="Мясные полуфабрикаты &quot; Простые рецепты от лучших кулинаров мира"/>
          <p:cNvPicPr/>
          <p:nvPr/>
        </p:nvPicPr>
        <p:blipFill>
          <a:blip r:embed="rId2"/>
          <a:srcRect l="24535" t="16959" r="50465" b="66344"/>
          <a:stretch>
            <a:fillRect/>
          </a:stretch>
        </p:blipFill>
        <p:spPr bwMode="auto">
          <a:xfrm>
            <a:off x="214282" y="2928934"/>
            <a:ext cx="2562225" cy="178595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 flipH="1">
            <a:off x="6286512" y="614364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Котлеты </a:t>
            </a:r>
            <a:r>
              <a:rPr lang="ru-RU" b="1" dirty="0" err="1" smtClean="0"/>
              <a:t>пожарские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428992" y="250030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Шницель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786578" y="2500306"/>
            <a:ext cx="1198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Биточки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00034" y="428625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Котлеты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571868" y="4286256"/>
            <a:ext cx="1610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Рулетики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 flipH="1">
            <a:off x="214282" y="628652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Фрикадельки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643306" y="614364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Зразы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214282" y="2285993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Котлеты фаршированные</a:t>
            </a:r>
            <a:endParaRPr lang="ru-RU" b="1" dirty="0"/>
          </a:p>
        </p:txBody>
      </p:sp>
      <p:pic>
        <p:nvPicPr>
          <p:cNvPr id="31" name="Рисунок 30" descr="Мясные полуфабрикаты &quot; Простые рецепты от лучших кулинаров мира"/>
          <p:cNvPicPr/>
          <p:nvPr/>
        </p:nvPicPr>
        <p:blipFill>
          <a:blip r:embed="rId2"/>
          <a:srcRect l="75000" t="40079" b="42900"/>
          <a:stretch>
            <a:fillRect/>
          </a:stretch>
        </p:blipFill>
        <p:spPr bwMode="auto">
          <a:xfrm>
            <a:off x="6215074" y="2928934"/>
            <a:ext cx="2562225" cy="1790700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7072330" y="4214818"/>
            <a:ext cx="1200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Нагетцы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27" name="Управляющая кнопка: назад 26">
            <a:hlinkClick r:id="" action="ppaction://hlinkshowjump?jump=previousslide" highlightClick="1"/>
          </p:cNvPr>
          <p:cNvSpPr/>
          <p:nvPr/>
        </p:nvSpPr>
        <p:spPr>
          <a:xfrm>
            <a:off x="0" y="6643710"/>
            <a:ext cx="428596" cy="21429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8715404" y="6572272"/>
            <a:ext cx="428596" cy="28572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928671"/>
            <a:ext cx="878687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Андросов В.П.,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Пыжова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Т.В.,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Овчинникова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Л.В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«Производственное обучение профессии «Повар»/Часть3. Приготовление холодных блюд и закусок»/Учебное пособие. – М.: «Академия», 2007, –128с.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Анфимова Н.А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«Кулинария». /Учеб. пособие для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проф. образования – М.: «Академия» –2011, – 328с.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Дубровская Н.И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«Кулинария. Лабораторный практикум». – М.:«Академия» –2011, – 240с.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Золин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В.П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«Технологическое оборудование предприятий общественного питания». /Учебник для начального профессионального образования – М.: «Академия» – 2010, – 285с.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Качурина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Т.А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«Кулинария: рабочая тетрадь». – М.: «Академия» – 2008, – 160с.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Скакун В.А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«Организация и методика профессионального обучения»/Учебное пособие. – М.: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Форум-Инфра-М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2009, – 336с.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Смиряжко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Т.Г.,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Дерюгина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М.Ю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«Кулинария. Контрольные материалы»./Учебное пособие. – М.: «Академия» –2009, – 400с.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Усов В.В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«Русская кухня». – М.: «Академия» – 2008, – 416с.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Шильман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Л.З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«Технологические процессы предприятий питания». – М.: «Академия» –2011, –192с.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Сборник рецептур блюд и кулинарных изделий. Для предприятий общественного питания. / Составители: Алексей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Здобнов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Виктор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Цыганенко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– Издательство: Лада, Арий, – 2008.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ttp://www.combinefoods.ru/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http://abc.vvsu.ru/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http://xn----7sbbhn4brhhfdm.xn--p1ai/index.php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http://www.leice.ru/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+mj-lt"/>
              <a:buAutoNum type="arabicPeriod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+mj-lt"/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+mj-lt"/>
              <a:buAutoNum type="arabicPeriod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7422" y="357166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Источники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0" y="6643710"/>
            <a:ext cx="571472" cy="21429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715404" y="6643710"/>
            <a:ext cx="428596" cy="21429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3" y="857232"/>
            <a:ext cx="828680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9634" name="Picture 2" descr="http://im3-tub-ru.yandex.net/i?id=2f81d445db8d8919adb7c301bc073d10-47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786190"/>
            <a:ext cx="5000660" cy="2571768"/>
          </a:xfrm>
          <a:prstGeom prst="ellipse">
            <a:avLst/>
          </a:prstGeom>
          <a:noFill/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53257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Классификация домашней птицы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0298" y="1571612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Сельскохозяйственная птица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Модифицированные генетически куры не будут распространять грипп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500306"/>
            <a:ext cx="1357322" cy="120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im0-tub-ru.yandex.net/i?id=ed0b5d78ae52965233634e1234d441ee-45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500306"/>
            <a:ext cx="1432557" cy="1214436"/>
          </a:xfrm>
          <a:prstGeom prst="rect">
            <a:avLst/>
          </a:prstGeom>
          <a:noFill/>
        </p:spPr>
      </p:pic>
      <p:pic>
        <p:nvPicPr>
          <p:cNvPr id="1028" name="Picture 4" descr="http://im3-tub-ru.yandex.net/i?id=0a2a1dd0b403cca2ae408e5f0663aa9d-42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500306"/>
            <a:ext cx="1000132" cy="1143008"/>
          </a:xfrm>
          <a:prstGeom prst="rect">
            <a:avLst/>
          </a:prstGeom>
          <a:noFill/>
        </p:spPr>
      </p:pic>
      <p:pic>
        <p:nvPicPr>
          <p:cNvPr id="1030" name="Picture 6" descr="http://im2-tub-ru.yandex.net/i?id=881ef325cefcef0db9d2855f0c212f6c-40-144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2500306"/>
            <a:ext cx="1399232" cy="1242752"/>
          </a:xfrm>
          <a:prstGeom prst="rect">
            <a:avLst/>
          </a:prstGeom>
          <a:noFill/>
        </p:spPr>
      </p:pic>
      <p:pic>
        <p:nvPicPr>
          <p:cNvPr id="1032" name="Picture 8" descr="http://im3-tub-ru.yandex.net/i?id=ab923444008493753d3d0471a34b6999-32-144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68" y="2500306"/>
            <a:ext cx="1238248" cy="1071570"/>
          </a:xfrm>
          <a:prstGeom prst="rect">
            <a:avLst/>
          </a:prstGeom>
          <a:noFill/>
        </p:spPr>
      </p:pic>
      <p:cxnSp>
        <p:nvCxnSpPr>
          <p:cNvPr id="12" name="Прямая со стрелкой 11"/>
          <p:cNvCxnSpPr/>
          <p:nvPr/>
        </p:nvCxnSpPr>
        <p:spPr>
          <a:xfrm rot="10800000" flipV="1">
            <a:off x="1142976" y="1857364"/>
            <a:ext cx="3357586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4216710" y="2141217"/>
            <a:ext cx="571503" cy="37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030" idx="0"/>
          </p:cNvCxnSpPr>
          <p:nvPr/>
        </p:nvCxnSpPr>
        <p:spPr>
          <a:xfrm rot="10800000" flipV="1">
            <a:off x="2842724" y="1857364"/>
            <a:ext cx="1657838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028" idx="0"/>
          </p:cNvCxnSpPr>
          <p:nvPr/>
        </p:nvCxnSpPr>
        <p:spPr>
          <a:xfrm>
            <a:off x="4500562" y="1857364"/>
            <a:ext cx="1643074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032" idx="0"/>
          </p:cNvCxnSpPr>
          <p:nvPr/>
        </p:nvCxnSpPr>
        <p:spPr>
          <a:xfrm>
            <a:off x="4429124" y="1857364"/>
            <a:ext cx="3333768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00298" y="4071942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Пернатая дичь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4" name="Picture 10" descr="http://im0-tub-ru.yandex.net/i?id=87301724bddbf6608c3e5e5bd1cd6b40-15-144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1" y="5000636"/>
            <a:ext cx="1214446" cy="1142998"/>
          </a:xfrm>
          <a:prstGeom prst="rect">
            <a:avLst/>
          </a:prstGeom>
          <a:noFill/>
        </p:spPr>
      </p:pic>
      <p:pic>
        <p:nvPicPr>
          <p:cNvPr id="1036" name="Picture 12" descr="http://im2-tub-ru.yandex.net/i?id=6fcaf664d5bf7a6ce1cf6c5baf80aedc-85-144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28794" y="5000636"/>
            <a:ext cx="1462086" cy="1246096"/>
          </a:xfrm>
          <a:prstGeom prst="rect">
            <a:avLst/>
          </a:prstGeom>
          <a:noFill/>
        </p:spPr>
      </p:pic>
      <p:pic>
        <p:nvPicPr>
          <p:cNvPr id="1038" name="Picture 14" descr="http://im3-tub-ru.yandex.net/i?id=2f101e72f89385f190781f5bff9fdc9d-24-144&amp;n=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57818" y="5000636"/>
            <a:ext cx="1303020" cy="1357312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2000232" y="621508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Глухарь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285720" y="614364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Рябчик  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5286380" y="628652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Перепел </a:t>
            </a:r>
            <a:endParaRPr lang="ru-RU" dirty="0"/>
          </a:p>
        </p:txBody>
      </p:sp>
      <p:pic>
        <p:nvPicPr>
          <p:cNvPr id="1040" name="Picture 16" descr="http://im0-tub-ru.yandex.net/i?id=0a621b5c18866eac487f8c74b63300a3-74-144&amp;n=2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43768" y="5072074"/>
            <a:ext cx="1371598" cy="1182412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7215206" y="621508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Фазан </a:t>
            </a:r>
            <a:endParaRPr lang="ru-RU" dirty="0"/>
          </a:p>
        </p:txBody>
      </p:sp>
      <p:pic>
        <p:nvPicPr>
          <p:cNvPr id="1044" name="Picture 20" descr="http://im2-tub-ru.yandex.net/i?id=b7447c3dd0d8fb0f53f89169ed63b88f-119-144&amp;n=2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00430" y="5000636"/>
            <a:ext cx="1714497" cy="1214446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3643306" y="6286520"/>
            <a:ext cx="1348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Куропатка 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571472" y="3786190"/>
            <a:ext cx="800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Куры 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2285984" y="3714752"/>
            <a:ext cx="709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Гуси 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3714744" y="371475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Индюки 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5572132" y="364331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Бройлеры 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7215206" y="357187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Утки </a:t>
            </a:r>
            <a:endParaRPr lang="ru-RU" dirty="0"/>
          </a:p>
        </p:txBody>
      </p:sp>
      <p:cxnSp>
        <p:nvCxnSpPr>
          <p:cNvPr id="49" name="Прямая со стрелкой 48"/>
          <p:cNvCxnSpPr>
            <a:stCxn id="31" idx="2"/>
          </p:cNvCxnSpPr>
          <p:nvPr/>
        </p:nvCxnSpPr>
        <p:spPr>
          <a:xfrm rot="5400000">
            <a:off x="2470650" y="2899286"/>
            <a:ext cx="487924" cy="3571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31" idx="2"/>
          </p:cNvCxnSpPr>
          <p:nvPr/>
        </p:nvCxnSpPr>
        <p:spPr>
          <a:xfrm rot="5400000">
            <a:off x="4191233" y="4750603"/>
            <a:ext cx="61865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31" idx="2"/>
            <a:endCxn id="1036" idx="0"/>
          </p:cNvCxnSpPr>
          <p:nvPr/>
        </p:nvCxnSpPr>
        <p:spPr>
          <a:xfrm rot="5400000">
            <a:off x="3300519" y="3800593"/>
            <a:ext cx="559362" cy="1840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31" idx="2"/>
            <a:endCxn id="1038" idx="0"/>
          </p:cNvCxnSpPr>
          <p:nvPr/>
        </p:nvCxnSpPr>
        <p:spPr>
          <a:xfrm rot="16200000" flipH="1">
            <a:off x="4975264" y="3966572"/>
            <a:ext cx="559362" cy="15087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31" idx="2"/>
            <a:endCxn id="1040" idx="0"/>
          </p:cNvCxnSpPr>
          <p:nvPr/>
        </p:nvCxnSpPr>
        <p:spPr>
          <a:xfrm rot="16200000" flipH="1">
            <a:off x="5849664" y="3092171"/>
            <a:ext cx="630800" cy="33290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Управляющая кнопка: назад 37">
            <a:hlinkClick r:id="" action="ppaction://hlinkshowjump?jump=previousslide" highlightClick="1"/>
          </p:cNvPr>
          <p:cNvSpPr/>
          <p:nvPr/>
        </p:nvSpPr>
        <p:spPr>
          <a:xfrm>
            <a:off x="0" y="6572272"/>
            <a:ext cx="571472" cy="285728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8572528" y="6572272"/>
            <a:ext cx="571472" cy="28572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Классификация домашней птицы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357422" y="1500174"/>
            <a:ext cx="4714908" cy="78581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428860" y="1643050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Сельскохозяйственную птицу подразделяют</a:t>
            </a:r>
            <a:endParaRPr lang="ru-RU" sz="1600" b="1" dirty="0"/>
          </a:p>
        </p:txBody>
      </p:sp>
      <p:sp>
        <p:nvSpPr>
          <p:cNvPr id="5" name="Овал 4"/>
          <p:cNvSpPr/>
          <p:nvPr/>
        </p:nvSpPr>
        <p:spPr>
          <a:xfrm>
            <a:off x="285720" y="2786058"/>
            <a:ext cx="1500198" cy="121444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по виду</a:t>
            </a:r>
            <a:endParaRPr lang="ru-RU" sz="1400" b="1" dirty="0"/>
          </a:p>
        </p:txBody>
      </p:sp>
      <p:sp>
        <p:nvSpPr>
          <p:cNvPr id="8" name="Овал 7"/>
          <p:cNvSpPr/>
          <p:nvPr/>
        </p:nvSpPr>
        <p:spPr>
          <a:xfrm>
            <a:off x="3500430" y="2714620"/>
            <a:ext cx="1643074" cy="128588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857356" y="2714620"/>
            <a:ext cx="1571636" cy="128588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214942" y="2714620"/>
            <a:ext cx="1785950" cy="135732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143108" y="3071810"/>
            <a:ext cx="1111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по возрасту </a:t>
            </a:r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786182" y="3143248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по </a:t>
            </a:r>
          </a:p>
          <a:p>
            <a:pPr algn="ctr"/>
            <a:r>
              <a:rPr lang="ru-RU" sz="1200" b="1" dirty="0" smtClean="0"/>
              <a:t>упитанности </a:t>
            </a:r>
            <a:endParaRPr lang="ru-RU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286380" y="3071810"/>
            <a:ext cx="17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 </a:t>
            </a:r>
            <a:r>
              <a:rPr lang="ru-RU" sz="1000" b="1" dirty="0" smtClean="0"/>
              <a:t>по способу </a:t>
            </a:r>
          </a:p>
          <a:p>
            <a:pPr algn="ctr"/>
            <a:r>
              <a:rPr lang="ru-RU" sz="1000" b="1" dirty="0" smtClean="0"/>
              <a:t>и качеству технологической обработки</a:t>
            </a:r>
            <a:endParaRPr lang="ru-RU" sz="1000" b="1" dirty="0"/>
          </a:p>
        </p:txBody>
      </p:sp>
      <p:sp>
        <p:nvSpPr>
          <p:cNvPr id="14" name="Овал 13"/>
          <p:cNvSpPr/>
          <p:nvPr/>
        </p:nvSpPr>
        <p:spPr>
          <a:xfrm>
            <a:off x="7215206" y="2786058"/>
            <a:ext cx="1643074" cy="128588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429520" y="3071810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 </a:t>
            </a:r>
            <a:r>
              <a:rPr lang="ru-RU" sz="1200" b="1" dirty="0" smtClean="0"/>
              <a:t>по </a:t>
            </a:r>
          </a:p>
          <a:p>
            <a:pPr algn="ctr"/>
            <a:r>
              <a:rPr lang="ru-RU" sz="1200" b="1" dirty="0" smtClean="0"/>
              <a:t>термическому состоянию</a:t>
            </a:r>
            <a:endParaRPr lang="ru-RU" sz="1200" b="1" dirty="0"/>
          </a:p>
        </p:txBody>
      </p:sp>
      <p:cxnSp>
        <p:nvCxnSpPr>
          <p:cNvPr id="17" name="Прямая со стрелкой 16"/>
          <p:cNvCxnSpPr>
            <a:stCxn id="3" idx="4"/>
          </p:cNvCxnSpPr>
          <p:nvPr/>
        </p:nvCxnSpPr>
        <p:spPr>
          <a:xfrm rot="5400000">
            <a:off x="2786050" y="857232"/>
            <a:ext cx="500066" cy="33575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3" idx="4"/>
            <a:endCxn id="8" idx="0"/>
          </p:cNvCxnSpPr>
          <p:nvPr/>
        </p:nvCxnSpPr>
        <p:spPr>
          <a:xfrm rot="5400000">
            <a:off x="4304108" y="2303852"/>
            <a:ext cx="428628" cy="3929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3" idx="4"/>
            <a:endCxn id="9" idx="7"/>
          </p:cNvCxnSpPr>
          <p:nvPr/>
        </p:nvCxnSpPr>
        <p:spPr>
          <a:xfrm rot="5400000">
            <a:off x="3648384" y="1836440"/>
            <a:ext cx="616941" cy="15160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3" idx="4"/>
            <a:endCxn id="10" idx="0"/>
          </p:cNvCxnSpPr>
          <p:nvPr/>
        </p:nvCxnSpPr>
        <p:spPr>
          <a:xfrm rot="16200000" flipH="1">
            <a:off x="5197082" y="1803785"/>
            <a:ext cx="428628" cy="13930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3" idx="4"/>
            <a:endCxn id="14" idx="0"/>
          </p:cNvCxnSpPr>
          <p:nvPr/>
        </p:nvCxnSpPr>
        <p:spPr>
          <a:xfrm rot="16200000" flipH="1">
            <a:off x="6125776" y="875091"/>
            <a:ext cx="500066" cy="33218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2285984" y="4214818"/>
            <a:ext cx="5143536" cy="7143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3643306" y="442913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Пернатую дичь делят</a:t>
            </a:r>
            <a:endParaRPr lang="ru-RU" b="1" dirty="0"/>
          </a:p>
        </p:txBody>
      </p:sp>
      <p:sp>
        <p:nvSpPr>
          <p:cNvPr id="29" name="Овал 28"/>
          <p:cNvSpPr/>
          <p:nvPr/>
        </p:nvSpPr>
        <p:spPr>
          <a:xfrm>
            <a:off x="285720" y="5429264"/>
            <a:ext cx="2071702" cy="10001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714876" y="5500702"/>
            <a:ext cx="2071702" cy="10001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858016" y="5357826"/>
            <a:ext cx="2071702" cy="10001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2500298" y="5429264"/>
            <a:ext cx="2071702" cy="10001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 степную</a:t>
            </a:r>
            <a:endParaRPr lang="ru-RU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71472" y="5715016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на боровую</a:t>
            </a:r>
            <a:endParaRPr lang="ru-RU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786314" y="5643578"/>
            <a:ext cx="2050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на </a:t>
            </a:r>
          </a:p>
          <a:p>
            <a:pPr algn="ctr"/>
            <a:r>
              <a:rPr lang="ru-RU" b="1" dirty="0" smtClean="0"/>
              <a:t>водоплавающую</a:t>
            </a:r>
            <a:endParaRPr lang="ru-RU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143768" y="5715016"/>
            <a:ext cx="1603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на болотную</a:t>
            </a:r>
            <a:endParaRPr lang="ru-RU" b="1" dirty="0"/>
          </a:p>
        </p:txBody>
      </p:sp>
      <p:cxnSp>
        <p:nvCxnSpPr>
          <p:cNvPr id="37" name="Прямая со стрелкой 36"/>
          <p:cNvCxnSpPr>
            <a:stCxn id="27" idx="4"/>
            <a:endCxn id="29" idx="0"/>
          </p:cNvCxnSpPr>
          <p:nvPr/>
        </p:nvCxnSpPr>
        <p:spPr>
          <a:xfrm rot="5400000">
            <a:off x="2839629" y="3411141"/>
            <a:ext cx="500066" cy="3536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27" idx="4"/>
            <a:endCxn id="32" idx="0"/>
          </p:cNvCxnSpPr>
          <p:nvPr/>
        </p:nvCxnSpPr>
        <p:spPr>
          <a:xfrm rot="5400000">
            <a:off x="3946918" y="4518430"/>
            <a:ext cx="500066" cy="13216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27" idx="4"/>
            <a:endCxn id="30" idx="0"/>
          </p:cNvCxnSpPr>
          <p:nvPr/>
        </p:nvCxnSpPr>
        <p:spPr>
          <a:xfrm rot="16200000" flipH="1">
            <a:off x="5018487" y="4768462"/>
            <a:ext cx="571504" cy="892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27" idx="4"/>
            <a:endCxn id="31" idx="0"/>
          </p:cNvCxnSpPr>
          <p:nvPr/>
        </p:nvCxnSpPr>
        <p:spPr>
          <a:xfrm rot="16200000" flipH="1">
            <a:off x="6161495" y="3625454"/>
            <a:ext cx="428628" cy="3036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Управляющая кнопка: назад 35">
            <a:hlinkClick r:id="" action="ppaction://hlinkshowjump?jump=previousslide" highlightClick="1"/>
          </p:cNvPr>
          <p:cNvSpPr/>
          <p:nvPr/>
        </p:nvSpPr>
        <p:spPr>
          <a:xfrm>
            <a:off x="0" y="6572272"/>
            <a:ext cx="500034" cy="285728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далее 37">
            <a:hlinkClick r:id="" action="ppaction://hlinkshowjump?jump=nextslide" highlightClick="1"/>
          </p:cNvPr>
          <p:cNvSpPr/>
          <p:nvPr/>
        </p:nvSpPr>
        <p:spPr>
          <a:xfrm>
            <a:off x="8643966" y="6572272"/>
            <a:ext cx="500034" cy="28572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4" y="1142983"/>
          <a:ext cx="8715436" cy="556261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723563"/>
                <a:gridCol w="5991873"/>
              </a:tblGrid>
              <a:tr h="38858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Характеристика полуфабриката</a:t>
                      </a:r>
                      <a:endParaRPr lang="ru-RU" dirty="0"/>
                    </a:p>
                  </a:txBody>
                  <a:tcPr/>
                </a:tc>
              </a:tr>
              <a:tr h="1373354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dirty="0" smtClean="0"/>
                        <a:t>По термическому состоянию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/>
                        <a:t>Охлажденная -температура в мышце 0-4</a:t>
                      </a:r>
                      <a:r>
                        <a:rPr kumimoji="0" lang="ru-RU" sz="2000" b="1" kern="1200" baseline="30000" dirty="0" smtClean="0"/>
                        <a:t>0</a:t>
                      </a:r>
                      <a:r>
                        <a:rPr kumimoji="0" lang="ru-RU" sz="2000" b="1" kern="1200" dirty="0" smtClean="0"/>
                        <a:t>С. Замороженная – температура  в мышце минус 6</a:t>
                      </a:r>
                      <a:r>
                        <a:rPr kumimoji="0" lang="ru-RU" sz="2000" b="1" kern="1200" baseline="30000" dirty="0" smtClean="0"/>
                        <a:t>0</a:t>
                      </a:r>
                      <a:r>
                        <a:rPr kumimoji="0" lang="ru-RU" sz="2000" b="1" kern="1200" dirty="0" smtClean="0"/>
                        <a:t>С и ниже.</a:t>
                      </a:r>
                    </a:p>
                    <a:p>
                      <a:pPr algn="ctr"/>
                      <a:endParaRPr lang="ru-RU" sz="2000" b="1" dirty="0"/>
                    </a:p>
                  </a:txBody>
                  <a:tcPr/>
                </a:tc>
              </a:tr>
              <a:tr h="1373354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dirty="0" smtClean="0"/>
                        <a:t>По способу обработки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dirty="0" err="1" smtClean="0"/>
                        <a:t>Полупотрошеные</a:t>
                      </a:r>
                      <a:r>
                        <a:rPr kumimoji="0" lang="ru-RU" sz="2000" b="1" kern="1200" dirty="0" smtClean="0"/>
                        <a:t> - тушки с удаленным кишечником. Потрошеные – без внутренних органов (без вложенных или с вложенными потрохами).</a:t>
                      </a:r>
                      <a:endParaRPr lang="ru-RU" sz="2000" b="1" dirty="0"/>
                    </a:p>
                  </a:txBody>
                  <a:tcPr/>
                </a:tc>
              </a:tr>
              <a:tr h="1692739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dirty="0" smtClean="0"/>
                        <a:t>По упитанности и качеству обработки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dirty="0" smtClean="0"/>
                        <a:t>на  I и II категории</a:t>
                      </a:r>
                    </a:p>
                    <a:p>
                      <a:pPr algn="ctr"/>
                      <a:r>
                        <a:rPr kumimoji="0" lang="ru-RU" sz="2000" b="1" kern="1200" dirty="0" smtClean="0"/>
                        <a:t>Дичь - на первый и второй сорта, </a:t>
                      </a:r>
                    </a:p>
                    <a:p>
                      <a:pPr algn="ctr"/>
                      <a:r>
                        <a:rPr kumimoji="0" lang="ru-RU" sz="2000" b="1" kern="1200" dirty="0" smtClean="0"/>
                        <a:t>кролик - I и II категории с удаленными внутренними органами кроме почек и околопочечного жира.</a:t>
                      </a:r>
                      <a:endParaRPr kumimoji="0" lang="ru-RU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345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По возрасту </a:t>
                      </a:r>
                    </a:p>
                    <a:p>
                      <a:pPr algn="ctr"/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Классификация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357166"/>
            <a:ext cx="885828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Классификация домашней птицы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0" y="6572272"/>
            <a:ext cx="500034" cy="285728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643966" y="6572272"/>
            <a:ext cx="500034" cy="28572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8" y="1428738"/>
          <a:ext cx="8858311" cy="535278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63231"/>
                <a:gridCol w="744395"/>
                <a:gridCol w="521077"/>
                <a:gridCol w="595517"/>
                <a:gridCol w="521077"/>
                <a:gridCol w="446638"/>
                <a:gridCol w="446638"/>
                <a:gridCol w="521077"/>
                <a:gridCol w="521077"/>
                <a:gridCol w="595517"/>
                <a:gridCol w="521077"/>
                <a:gridCol w="521077"/>
                <a:gridCol w="604005"/>
                <a:gridCol w="735908"/>
              </a:tblGrid>
              <a:tr h="18100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Вид мяса</a:t>
                      </a:r>
                      <a:endParaRPr lang="ru-RU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 smtClean="0"/>
                        <a:t>Белки</a:t>
                      </a:r>
                      <a:r>
                        <a:rPr lang="ru-RU" sz="2000" dirty="0" err="1"/>
                        <a:t>,%</a:t>
                      </a:r>
                      <a:endParaRPr lang="ru-RU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Жиры</a:t>
                      </a:r>
                      <a:r>
                        <a:rPr lang="ru-RU" sz="2000" dirty="0"/>
                        <a:t>, %</a:t>
                      </a:r>
                      <a:endParaRPr lang="ru-RU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/>
                        <a:t>Na</a:t>
                      </a:r>
                      <a:r>
                        <a:rPr lang="ru-RU" sz="2000" dirty="0"/>
                        <a:t>, </a:t>
                      </a:r>
                      <a:r>
                        <a:rPr lang="ru-RU" sz="2000" dirty="0" err="1"/>
                        <a:t>мг%</a:t>
                      </a:r>
                      <a:endParaRPr lang="ru-RU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К, </a:t>
                      </a:r>
                      <a:r>
                        <a:rPr lang="ru-RU" sz="2000" dirty="0" err="1"/>
                        <a:t>мг%</a:t>
                      </a:r>
                      <a:endParaRPr lang="ru-RU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/>
                        <a:t>Са</a:t>
                      </a:r>
                      <a:r>
                        <a:rPr lang="ru-RU" sz="2000" dirty="0"/>
                        <a:t>, </a:t>
                      </a:r>
                      <a:r>
                        <a:rPr lang="ru-RU" sz="2000" dirty="0" err="1"/>
                        <a:t>мг%</a:t>
                      </a:r>
                      <a:endParaRPr lang="ru-RU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/>
                        <a:t>Мg</a:t>
                      </a:r>
                      <a:r>
                        <a:rPr lang="ru-RU" sz="2000" dirty="0"/>
                        <a:t>, </a:t>
                      </a:r>
                      <a:r>
                        <a:rPr lang="ru-RU" sz="2000" dirty="0" err="1"/>
                        <a:t>мг%</a:t>
                      </a:r>
                      <a:endParaRPr lang="ru-RU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Р, </a:t>
                      </a:r>
                      <a:r>
                        <a:rPr lang="ru-RU" sz="2000" dirty="0" err="1"/>
                        <a:t>мг%</a:t>
                      </a:r>
                      <a:endParaRPr lang="ru-RU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/>
                        <a:t>Fe</a:t>
                      </a:r>
                      <a:r>
                        <a:rPr lang="ru-RU" sz="2000" dirty="0"/>
                        <a:t>, </a:t>
                      </a:r>
                      <a:r>
                        <a:rPr lang="ru-RU" sz="2000" dirty="0" err="1"/>
                        <a:t>мг%</a:t>
                      </a:r>
                      <a:endParaRPr lang="ru-RU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В</a:t>
                      </a:r>
                      <a:r>
                        <a:rPr lang="ru-RU" sz="2000" baseline="-25000" dirty="0"/>
                        <a:t>1</a:t>
                      </a:r>
                      <a:r>
                        <a:rPr lang="ru-RU" sz="2000" dirty="0"/>
                        <a:t>,</a:t>
                      </a:r>
                      <a:r>
                        <a:rPr lang="ru-RU" sz="2000" baseline="-25000" dirty="0"/>
                        <a:t> </a:t>
                      </a:r>
                      <a:r>
                        <a:rPr lang="ru-RU" sz="2000" dirty="0" err="1"/>
                        <a:t>мг%</a:t>
                      </a:r>
                      <a:endParaRPr lang="ru-RU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В</a:t>
                      </a:r>
                      <a:r>
                        <a:rPr lang="ru-RU" sz="2000" baseline="-25000" dirty="0" smtClean="0"/>
                        <a:t>2</a:t>
                      </a:r>
                      <a:r>
                        <a:rPr lang="ru-RU" sz="2000" dirty="0" smtClean="0"/>
                        <a:t>,мг</a:t>
                      </a:r>
                      <a:r>
                        <a:rPr lang="ru-RU" sz="2000" dirty="0"/>
                        <a:t>%</a:t>
                      </a:r>
                      <a:endParaRPr lang="ru-RU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РР, </a:t>
                      </a:r>
                      <a:r>
                        <a:rPr lang="ru-RU" sz="2000" dirty="0" err="1"/>
                        <a:t>мг%</a:t>
                      </a:r>
                      <a:endParaRPr lang="ru-RU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А, </a:t>
                      </a:r>
                      <a:r>
                        <a:rPr lang="ru-RU" sz="2000" dirty="0" err="1"/>
                        <a:t>мг%</a:t>
                      </a:r>
                      <a:endParaRPr lang="ru-RU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Энергетическая ценность</a:t>
                      </a:r>
                      <a:r>
                        <a:rPr lang="ru-RU" sz="2000" dirty="0"/>
                        <a:t>, ккал</a:t>
                      </a:r>
                      <a:endParaRPr lang="ru-RU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 vert="vert270"/>
                </a:tc>
              </a:tr>
              <a:tr h="5878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Гуси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16,1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33,1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201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222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16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38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188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3,3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0,08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0,24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2,4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0,02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365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</a:tr>
              <a:tr h="5878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Индейки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/>
                        <a:t>20,6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/>
                        <a:t>17,0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/>
                        <a:t>101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/>
                        <a:t>235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/>
                        <a:t>11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/>
                        <a:t>21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/>
                        <a:t>212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/>
                        <a:t>3,7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/>
                        <a:t>0,06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/>
                        <a:t>0,21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/>
                        <a:t>3,9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/>
                        <a:t>0,01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/>
                        <a:t>237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</a:tr>
              <a:tr h="5878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Куры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19,5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27,2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95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200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28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42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263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3,2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0,07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1,88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3,7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0,07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203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</a:tr>
              <a:tr h="5878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Утки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16,5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31,1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83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190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22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30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209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3,1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0,15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0,18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2,9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0,05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346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</a:tr>
              <a:tr h="5878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Перепелки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/>
                        <a:t>18,0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/>
                        <a:t>18,6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/>
                        <a:t>149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/>
                        <a:t>352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/>
                        <a:t>18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/>
                        <a:t>25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/>
                        <a:t>308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/>
                        <a:t>8,0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/>
                        <a:t>0,10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/>
                        <a:t>0,26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/>
                        <a:t>2,2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/>
                        <a:t>0,07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/>
                        <a:t>239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</a:tr>
              <a:tr h="6033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Кролик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/>
                        <a:t>21,1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/>
                        <a:t>22,4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/>
                        <a:t>57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/>
                        <a:t>335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/>
                        <a:t>20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/>
                        <a:t>25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/>
                        <a:t>190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/>
                        <a:t>3,3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/>
                        <a:t>0,12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/>
                        <a:t>0,18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/>
                        <a:t>40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/>
                        <a:t>0,01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/>
                        <a:t>199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3" marR="42083" marT="0" marB="0"/>
                </a:tc>
              </a:tr>
            </a:tbl>
          </a:graphicData>
        </a:graphic>
      </p:graphicFrame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14282" y="214290"/>
            <a:ext cx="87868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Химический </a:t>
            </a:r>
            <a:r>
              <a:rPr kumimoji="0" lang="ru-RU" sz="3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 некоторых видов птицы</a:t>
            </a:r>
            <a:endParaRPr kumimoji="0" lang="ru-RU" sz="3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0" y="6572272"/>
            <a:ext cx="642910" cy="285728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72528" y="6572272"/>
            <a:ext cx="571472" cy="28572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42844" y="1428736"/>
            <a:ext cx="8786874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Усвояемость белка  93-98% -  обусловлена хорошей сбалансированностью  аминокислот (скор незаменимых аминокислот более 100%.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Жир, благодаря повышенному (в 3-5 раз) количеству полиненасыщенных жирных кислот, является легкоплавким и хорошо усваивается.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Витаминный состав представлен в основном витаминами группы В.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Отличительная особенность мяса сельскохозяйственной птицы и пернатой дичи состоит в том, оно содержит высокое количество экстрактивных веществ (1,5-2,0%), которые представлены креатином (1100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мг%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карнозином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(430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мг%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ансерином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(700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мг%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Необходимо отметить, что цвет мышечной ткани кур и индеек различен: грудные мышцы и мышцы крыльев имеют белую окраску, а остальные - темно-красную. Цвет мышц кролика и водоплавающей птицы не зависит от места расположения и функциональной нагрузки. Мясо дичи имеет темную окраску и более плотную консистенцию.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Пищевая ценность белого мяса несколько выше, чем красного за счет большего содержания белков и более благоприятного соотношения между полноценными и неполноценными белками. В белом мясе в 1,5 раза больше креатина, чем в красном. В то же время, темное мясо содержит больше жира по сравнению с белым.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0"/>
            <a:ext cx="885831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Сбалансированность химического состава птицы</a:t>
            </a:r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зад 3">
            <a:hlinkClick r:id="" action="ppaction://noaction" highlightClick="1"/>
          </p:cNvPr>
          <p:cNvSpPr/>
          <p:nvPr/>
        </p:nvSpPr>
        <p:spPr>
          <a:xfrm>
            <a:off x="2500298" y="6429396"/>
            <a:ext cx="571504" cy="285728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72528" y="6572272"/>
            <a:ext cx="571472" cy="28572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52" name="Picture 16" descr="Куплю оборудование для ресторанов, кафе, Санкт-Петербург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b="14999"/>
          <a:stretch>
            <a:fillRect/>
          </a:stretch>
        </p:blipFill>
        <p:spPr bwMode="auto">
          <a:xfrm>
            <a:off x="214282" y="4286256"/>
            <a:ext cx="4429156" cy="24288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Оборудование  и инвентарь мясного цеха 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приготовления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/фабрикатов из птицы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5540" name="Picture 4" descr="http://im3-tub-ru.yandex.net/i?id=957eeedf0739f307054de7508862266f-05-144&amp;n=21"/>
          <p:cNvPicPr>
            <a:picLocks noChangeAspect="1" noChangeArrowheads="1"/>
          </p:cNvPicPr>
          <p:nvPr/>
        </p:nvPicPr>
        <p:blipFill>
          <a:blip r:embed="rId4"/>
          <a:srcRect r="12000"/>
          <a:stretch>
            <a:fillRect/>
          </a:stretch>
        </p:blipFill>
        <p:spPr bwMode="auto">
          <a:xfrm>
            <a:off x="214282" y="1000108"/>
            <a:ext cx="4357718" cy="3143272"/>
          </a:xfrm>
          <a:prstGeom prst="rect">
            <a:avLst/>
          </a:prstGeom>
          <a:noFill/>
        </p:spPr>
      </p:pic>
      <p:pic>
        <p:nvPicPr>
          <p:cNvPr id="65546" name="Picture 10" descr="http://im1-tub-ru.yandex.net/i?id=4c05a2f34ef320d9e18d33604933d540-78-144&amp;n=21"/>
          <p:cNvPicPr>
            <a:picLocks noChangeAspect="1" noChangeArrowheads="1"/>
          </p:cNvPicPr>
          <p:nvPr/>
        </p:nvPicPr>
        <p:blipFill>
          <a:blip r:embed="rId5"/>
          <a:srcRect l="4348"/>
          <a:stretch>
            <a:fillRect/>
          </a:stretch>
        </p:blipFill>
        <p:spPr bwMode="auto">
          <a:xfrm>
            <a:off x="4714876" y="1071546"/>
            <a:ext cx="1571636" cy="1928826"/>
          </a:xfrm>
          <a:prstGeom prst="rect">
            <a:avLst/>
          </a:prstGeom>
          <a:noFill/>
        </p:spPr>
      </p:pic>
      <p:pic>
        <p:nvPicPr>
          <p:cNvPr id="65548" name="Picture 12" descr="http://im3-tub-ru.yandex.net/i?id=f54830bbb6b462152f104b3f993e0d95-54-144&amp;n=21"/>
          <p:cNvPicPr>
            <a:picLocks noChangeAspect="1" noChangeArrowheads="1"/>
          </p:cNvPicPr>
          <p:nvPr/>
        </p:nvPicPr>
        <p:blipFill>
          <a:blip r:embed="rId6"/>
          <a:srcRect l="-1" r="5511"/>
          <a:stretch>
            <a:fillRect/>
          </a:stretch>
        </p:blipFill>
        <p:spPr bwMode="auto">
          <a:xfrm>
            <a:off x="6286512" y="1071546"/>
            <a:ext cx="1143008" cy="1928826"/>
          </a:xfrm>
          <a:prstGeom prst="rect">
            <a:avLst/>
          </a:prstGeom>
          <a:noFill/>
        </p:spPr>
      </p:pic>
      <p:pic>
        <p:nvPicPr>
          <p:cNvPr id="65556" name="Picture 20" descr="http://im3-tub-ru.yandex.net/i?id=f2b9598be3c949a1d4c3ed539cba0a69-99-144&amp;n=21"/>
          <p:cNvPicPr>
            <a:picLocks noChangeAspect="1" noChangeArrowheads="1"/>
          </p:cNvPicPr>
          <p:nvPr/>
        </p:nvPicPr>
        <p:blipFill>
          <a:blip r:embed="rId7"/>
          <a:srcRect l="17857" r="14286"/>
          <a:stretch>
            <a:fillRect/>
          </a:stretch>
        </p:blipFill>
        <p:spPr bwMode="auto">
          <a:xfrm>
            <a:off x="7429520" y="1071546"/>
            <a:ext cx="1357322" cy="1928826"/>
          </a:xfrm>
          <a:prstGeom prst="rect">
            <a:avLst/>
          </a:prstGeom>
          <a:noFill/>
        </p:spPr>
      </p:pic>
      <p:pic>
        <p:nvPicPr>
          <p:cNvPr id="65560" name="Picture 24" descr="http://im3-tub-ru.yandex.net/i?id=c4f6caf3501ec65ef04ca1326a7a0fdf-80-144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4876" y="3000372"/>
            <a:ext cx="1643074" cy="164306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14282" y="1071546"/>
            <a:ext cx="43577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Схема расположения механического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оборудования в мясном цехе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571736" y="6072206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Немеханическое </a:t>
            </a:r>
          </a:p>
          <a:p>
            <a:r>
              <a:rPr lang="ru-RU" b="1" dirty="0" smtClean="0"/>
              <a:t>оборудование</a:t>
            </a:r>
            <a:endParaRPr lang="ru-RU" b="1" dirty="0"/>
          </a:p>
        </p:txBody>
      </p:sp>
      <p:pic>
        <p:nvPicPr>
          <p:cNvPr id="65562" name="Picture 26" descr="http://im3-tub-ru.yandex.net/i?id=2242d1be6c155b7e62defa9c2666326e-108-144&amp;n=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14876" y="4643446"/>
            <a:ext cx="1357309" cy="1071560"/>
          </a:xfrm>
          <a:prstGeom prst="rect">
            <a:avLst/>
          </a:prstGeom>
          <a:noFill/>
        </p:spPr>
      </p:pic>
      <p:pic>
        <p:nvPicPr>
          <p:cNvPr id="65564" name="Picture 28" descr="http://im0-tub-ru.yandex.net/i?id=82be54be253e5ed887ace801c6bfca48-130-144&amp;n=2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72198" y="4643446"/>
            <a:ext cx="1428759" cy="1000132"/>
          </a:xfrm>
          <a:prstGeom prst="rect">
            <a:avLst/>
          </a:prstGeom>
          <a:noFill/>
        </p:spPr>
      </p:pic>
      <p:pic>
        <p:nvPicPr>
          <p:cNvPr id="65566" name="Picture 30" descr="http://im1-tub-ru.yandex.net/i?id=6988453b2ca3deb1dc203a07fa908df1-105-144&amp;n=2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57950" y="3000372"/>
            <a:ext cx="1076325" cy="1643074"/>
          </a:xfrm>
          <a:prstGeom prst="rect">
            <a:avLst/>
          </a:prstGeom>
          <a:noFill/>
        </p:spPr>
      </p:pic>
      <p:pic>
        <p:nvPicPr>
          <p:cNvPr id="65568" name="Picture 32" descr="http://im1-tub-ru.yandex.net/i?id=95efcb3764b54d6b05a14520f0f1431a-05-144&amp;n=21"/>
          <p:cNvPicPr>
            <a:picLocks noChangeAspect="1" noChangeArrowheads="1"/>
          </p:cNvPicPr>
          <p:nvPr/>
        </p:nvPicPr>
        <p:blipFill>
          <a:blip r:embed="rId12"/>
          <a:srcRect l="20000" t="20000" r="14999" b="19999"/>
          <a:stretch>
            <a:fillRect/>
          </a:stretch>
        </p:blipFill>
        <p:spPr bwMode="auto">
          <a:xfrm>
            <a:off x="7429520" y="3000372"/>
            <a:ext cx="1357322" cy="1643074"/>
          </a:xfrm>
          <a:prstGeom prst="rect">
            <a:avLst/>
          </a:prstGeom>
          <a:noFill/>
        </p:spPr>
      </p:pic>
      <p:pic>
        <p:nvPicPr>
          <p:cNvPr id="65570" name="Picture 34" descr="http://im1-tub-ru.yandex.net/i?id=2dcb192c3ba2c7b5e9cfa6dae372945a-109-144&amp;n=21"/>
          <p:cNvPicPr>
            <a:picLocks noChangeAspect="1" noChangeArrowheads="1"/>
          </p:cNvPicPr>
          <p:nvPr/>
        </p:nvPicPr>
        <p:blipFill>
          <a:blip r:embed="rId13"/>
          <a:srcRect t="5000" b="14999"/>
          <a:stretch>
            <a:fillRect/>
          </a:stretch>
        </p:blipFill>
        <p:spPr bwMode="auto">
          <a:xfrm>
            <a:off x="7500958" y="4643446"/>
            <a:ext cx="1285884" cy="1000132"/>
          </a:xfrm>
          <a:prstGeom prst="rect">
            <a:avLst/>
          </a:prstGeom>
          <a:noFill/>
        </p:spPr>
      </p:pic>
      <p:pic>
        <p:nvPicPr>
          <p:cNvPr id="65572" name="Picture 36" descr="http://im3-tub-ru.yandex.net/i?id=e0b5a8244d6f0aff4dc8972cd216690f-96-144&amp;n=21"/>
          <p:cNvPicPr>
            <a:picLocks noChangeAspect="1" noChangeArrowheads="1"/>
          </p:cNvPicPr>
          <p:nvPr/>
        </p:nvPicPr>
        <p:blipFill>
          <a:blip r:embed="rId14"/>
          <a:srcRect b="4073"/>
          <a:stretch>
            <a:fillRect/>
          </a:stretch>
        </p:blipFill>
        <p:spPr bwMode="auto">
          <a:xfrm>
            <a:off x="6929454" y="5643578"/>
            <a:ext cx="1857388" cy="1000132"/>
          </a:xfrm>
          <a:prstGeom prst="rect">
            <a:avLst/>
          </a:prstGeom>
          <a:noFill/>
        </p:spPr>
      </p:pic>
      <p:pic>
        <p:nvPicPr>
          <p:cNvPr id="45058" name="Picture 2" descr="http://im2-tub-ru.yandex.net/i?id=b41652876a0950cdaf59470bbcd3a97a-42-144&amp;n=2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714876" y="5643578"/>
            <a:ext cx="2214578" cy="1000132"/>
          </a:xfrm>
          <a:prstGeom prst="rect">
            <a:avLst/>
          </a:prstGeom>
          <a:noFill/>
        </p:spPr>
      </p:pic>
      <p:sp>
        <p:nvSpPr>
          <p:cNvPr id="18" name="Управляющая кнопка: назад 17">
            <a:hlinkClick r:id="" action="ppaction://noaction" highlightClick="1"/>
          </p:cNvPr>
          <p:cNvSpPr/>
          <p:nvPr/>
        </p:nvSpPr>
        <p:spPr>
          <a:xfrm>
            <a:off x="0" y="6572272"/>
            <a:ext cx="571472" cy="285728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643966" y="6572272"/>
            <a:ext cx="500034" cy="28572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Технология приготовления пищи - Кулинария - реферат - KazEdu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8824"/>
            <a:ext cx="8643998" cy="58491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Технологическая схема производства полуфабрикатов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0" y="6572272"/>
            <a:ext cx="500034" cy="285728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643966" y="6572272"/>
            <a:ext cx="500034" cy="28572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Другая 1">
      <a:dk1>
        <a:sysClr val="windowText" lastClr="000000"/>
      </a:dk1>
      <a:lt1>
        <a:srgbClr val="F0D7EB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830</TotalTime>
  <Words>1858</Words>
  <PresentationFormat>Экран (4:3)</PresentationFormat>
  <Paragraphs>531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Литейная</vt:lpstr>
      <vt:lpstr>Слайд 1</vt:lpstr>
      <vt:lpstr>Содержание</vt:lpstr>
      <vt:lpstr>Классификация домашней птицы</vt:lpstr>
      <vt:lpstr>Классификация домашней птицы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Областное Государственное бюджетное Образовательное Учреждение  Начального Профессионального Образования «Профессиональное училище №15»</dc:title>
  <dc:creator>User</dc:creator>
  <cp:lastModifiedBy>User</cp:lastModifiedBy>
  <cp:revision>89</cp:revision>
  <dcterms:created xsi:type="dcterms:W3CDTF">2015-03-08T12:48:59Z</dcterms:created>
  <dcterms:modified xsi:type="dcterms:W3CDTF">2015-03-15T16:24:03Z</dcterms:modified>
</cp:coreProperties>
</file>