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2" r:id="rId5"/>
    <p:sldId id="258" r:id="rId6"/>
    <p:sldId id="259" r:id="rId7"/>
    <p:sldId id="260" r:id="rId8"/>
    <p:sldId id="261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9" r:id="rId18"/>
    <p:sldId id="274" r:id="rId19"/>
    <p:sldId id="275" r:id="rId20"/>
    <p:sldId id="276" r:id="rId21"/>
    <p:sldId id="277" r:id="rId22"/>
    <p:sldId id="278" r:id="rId23"/>
    <p:sldId id="267" r:id="rId24"/>
    <p:sldId id="26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5" d="100"/>
          <a:sy n="105" d="100"/>
        </p:scale>
        <p:origin x="-2652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8226-3810-4FF6-BEBF-35222FDA8A09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77F0-F1CD-4C66-A4EA-24EC5040F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8226-3810-4FF6-BEBF-35222FDA8A09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77F0-F1CD-4C66-A4EA-24EC5040F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8226-3810-4FF6-BEBF-35222FDA8A09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77F0-F1CD-4C66-A4EA-24EC5040F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8226-3810-4FF6-BEBF-35222FDA8A09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77F0-F1CD-4C66-A4EA-24EC5040F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8226-3810-4FF6-BEBF-35222FDA8A09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77F0-F1CD-4C66-A4EA-24EC5040F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8226-3810-4FF6-BEBF-35222FDA8A09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77F0-F1CD-4C66-A4EA-24EC5040F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8226-3810-4FF6-BEBF-35222FDA8A09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77F0-F1CD-4C66-A4EA-24EC5040F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8226-3810-4FF6-BEBF-35222FDA8A09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77F0-F1CD-4C66-A4EA-24EC5040F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8226-3810-4FF6-BEBF-35222FDA8A09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77F0-F1CD-4C66-A4EA-24EC5040F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8226-3810-4FF6-BEBF-35222FDA8A09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77F0-F1CD-4C66-A4EA-24EC5040F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E8226-3810-4FF6-BEBF-35222FDA8A09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277F0-F1CD-4C66-A4EA-24EC5040F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E8226-3810-4FF6-BEBF-35222FDA8A09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277F0-F1CD-4C66-A4EA-24EC5040F6E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928802"/>
            <a:ext cx="7772400" cy="150019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СВОЙСТВА ШТУКАТУРНЫХ СОСТАВОВ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57760"/>
            <a:ext cx="6400800" cy="781040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Разработал:                                  Ковалева М.М.</a:t>
            </a:r>
          </a:p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</a:t>
            </a:r>
            <a:r>
              <a:rPr lang="ru-RU" sz="1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Преподаватель специальных дисциплин </a:t>
            </a:r>
          </a:p>
          <a:p>
            <a:r>
              <a:rPr lang="ru-RU" sz="13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СПб ГБПОУ «Колледж метростроя»</a:t>
            </a:r>
            <a:endParaRPr lang="ru-RU" sz="13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КЛАССИФИКАЦИЯ ШТУКАТУРНЫХ РАСТВОРОВ ПО СВОЙСТВАМ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14678" y="1643050"/>
            <a:ext cx="285752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По условиям твердения</a:t>
            </a:r>
            <a:endParaRPr lang="ru-RU" i="1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2643174" y="2143116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072198" y="2143116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642910" y="2571744"/>
            <a:ext cx="200026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воздушные </a:t>
            </a:r>
            <a:r>
              <a:rPr lang="ru-RU" sz="1200" dirty="0" smtClean="0"/>
              <a:t>(известковые, гипсовые  растворы, твердеющие только на воздухе)</a:t>
            </a:r>
            <a:endParaRPr lang="ru-RU" sz="12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72264" y="2571744"/>
            <a:ext cx="200026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гидравлические,</a:t>
            </a:r>
            <a:r>
              <a:rPr lang="ru-RU" sz="1200" i="1" dirty="0" smtClean="0"/>
              <a:t> (</a:t>
            </a:r>
            <a:r>
              <a:rPr lang="ru-RU" sz="1200" dirty="0" smtClean="0"/>
              <a:t>цементные,</a:t>
            </a:r>
            <a:r>
              <a:rPr lang="ru-RU" sz="1200" i="1" dirty="0" smtClean="0"/>
              <a:t> </a:t>
            </a:r>
            <a:r>
              <a:rPr lang="ru-RU" sz="1200" dirty="0" smtClean="0"/>
              <a:t>твердеющие как на воздухе, так и в воде )</a:t>
            </a:r>
            <a:endParaRPr lang="ru-RU" sz="12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>
            <a:off x="500034" y="378619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714348" y="4071942"/>
            <a:ext cx="192882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ССС КРЕПС</a:t>
            </a:r>
          </a:p>
          <a:p>
            <a:pPr algn="ctr"/>
            <a:r>
              <a:rPr lang="ru-RU" sz="1600" i="1" dirty="0" smtClean="0"/>
              <a:t>ГШ, Банд, Антик, </a:t>
            </a:r>
            <a:endParaRPr lang="ru-RU" sz="1600" i="1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 rot="5400000">
            <a:off x="8108181" y="3821909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6572264" y="4143380"/>
            <a:ext cx="191453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ССС КРЕПС</a:t>
            </a:r>
          </a:p>
          <a:p>
            <a:pPr algn="ctr"/>
            <a:r>
              <a:rPr lang="ru-RU" sz="1600" i="1" dirty="0" smtClean="0"/>
              <a:t>Профи, </a:t>
            </a:r>
            <a:r>
              <a:rPr lang="ru-RU" sz="1600" i="1" dirty="0" err="1" smtClean="0"/>
              <a:t>Профи-лайт</a:t>
            </a:r>
            <a:r>
              <a:rPr lang="ru-RU" sz="1600" i="1" dirty="0" smtClean="0"/>
              <a:t>, Мастер, ЦШ ,</a:t>
            </a:r>
            <a:r>
              <a:rPr lang="ru-RU" sz="1600" i="1" dirty="0" err="1" smtClean="0"/>
              <a:t>Экстра-лайт</a:t>
            </a:r>
            <a:endParaRPr lang="ru-RU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КЛАССИФИКАЦИЯ ШТУКАТУРНЫХ  РАСТВОРОВ ПО СВОЙСТВАМ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14678" y="1643050"/>
            <a:ext cx="278608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По скорости твердения</a:t>
            </a:r>
            <a:endParaRPr lang="ru-RU" i="1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2571736" y="2143116"/>
            <a:ext cx="64294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000760" y="2143116"/>
            <a:ext cx="64294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857224" y="2643182"/>
            <a:ext cx="198597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быстро схватывающиеся</a:t>
            </a:r>
          </a:p>
          <a:p>
            <a:pPr algn="ctr"/>
            <a:r>
              <a:rPr lang="ru-RU" sz="1600" i="1" dirty="0" smtClean="0"/>
              <a:t>(с гипсом) </a:t>
            </a:r>
            <a:endParaRPr lang="ru-RU" sz="1600" i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357950" y="2714620"/>
            <a:ext cx="200026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медленно схватывающиеся</a:t>
            </a:r>
          </a:p>
          <a:p>
            <a:pPr algn="ctr"/>
            <a:r>
              <a:rPr lang="ru-RU" sz="1600" i="1" dirty="0" smtClean="0"/>
              <a:t>(с известью) </a:t>
            </a:r>
            <a:endParaRPr lang="ru-RU" sz="1600" i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86116" y="3357562"/>
            <a:ext cx="278608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По теплопроводности</a:t>
            </a:r>
            <a:endParaRPr lang="ru-RU" i="1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 rot="5400000">
            <a:off x="2965439" y="4249743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>
            <a:off x="5608645" y="4321181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1285852" y="4429132"/>
            <a:ext cx="2057408" cy="17145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Теплые, легкие</a:t>
            </a:r>
          </a:p>
          <a:p>
            <a:pPr algn="ctr"/>
            <a:r>
              <a:rPr lang="ru-RU" sz="1600" i="1" dirty="0" smtClean="0"/>
              <a:t>плотность менее 1500кг/м3</a:t>
            </a:r>
            <a:endParaRPr lang="ru-RU" sz="1600" i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929322" y="4643446"/>
            <a:ext cx="2000264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Холодные, тяжелые </a:t>
            </a:r>
          </a:p>
          <a:p>
            <a:pPr algn="ctr"/>
            <a:r>
              <a:rPr lang="ru-RU" sz="1600" i="1" dirty="0" smtClean="0"/>
              <a:t>плотность более 1500кг/м3</a:t>
            </a:r>
            <a:endParaRPr lang="ru-RU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п. 4.12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ГОСТа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28013—98 «Растворы строительные - Общие технические условия»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средняя плотность, D, затвердевших растворов в проектном возрасте, для тяжелых растворов должна быть 1500 кг/м3 и более, а для легких растворов менее 1500 кг/м3.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00100" y="4500570"/>
            <a:ext cx="3000396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Легкие</a:t>
            </a:r>
          </a:p>
          <a:p>
            <a:pPr algn="ctr"/>
            <a:r>
              <a:rPr lang="ru-RU" i="1" dirty="0" err="1" smtClean="0"/>
              <a:t>Экстра-лайт</a:t>
            </a:r>
            <a:r>
              <a:rPr lang="ru-RU" i="1" dirty="0" smtClean="0"/>
              <a:t>, Мастер,Профи-лайт,Антик-1,Антик-2,ЦЩ, ГШ</a:t>
            </a:r>
            <a:endParaRPr lang="ru-RU" i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429256" y="4429132"/>
            <a:ext cx="2786082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Тяжелые</a:t>
            </a:r>
          </a:p>
          <a:p>
            <a:pPr algn="ctr"/>
            <a:r>
              <a:rPr lang="ru-RU" i="1" dirty="0" smtClean="0"/>
              <a:t>Банд, Профи, Бриллиант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ОБЩИЕ ТЕХНИЧЕСКИЕ ТРЕБОВАНИЯ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i="1" dirty="0" smtClean="0"/>
              <a:t>Строительные растворы </a:t>
            </a:r>
            <a:r>
              <a:rPr lang="ru-RU" dirty="0" smtClean="0"/>
              <a:t>готовят в соответствии с требованиями государственного стандарта по технологическим условиям, утвержденным предприятием-изготовителем.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r>
              <a:rPr lang="ru-RU" b="1" i="1" dirty="0" smtClean="0">
                <a:cs typeface="Times New Roman" pitchFamily="18" charset="0"/>
              </a:rPr>
              <a:t>Свойства строительных растворов </a:t>
            </a:r>
            <a:r>
              <a:rPr lang="ru-RU" dirty="0" smtClean="0"/>
              <a:t>включают свойства растворных смесей и затвердевшего раствора.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ОСНОВНЫЕ СВОЙСТВА РАСТВОРНЫХ СМЕСЕЙ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/>
          <a:lstStyle/>
          <a:p>
            <a:r>
              <a:rPr lang="ru-RU" sz="2400" b="1" i="1" dirty="0" smtClean="0"/>
              <a:t>Подвижность растворной смеси - </a:t>
            </a:r>
            <a:r>
              <a:rPr lang="ru-RU" sz="1800" dirty="0" smtClean="0"/>
              <a:t>способность растекаться под действием собственной массы или приложенных к ней внешних сил, подвижность растворной смеси характеризуется измеряемой в сантиметрах глубиной погружения в нее эталонного конуса</a:t>
            </a:r>
          </a:p>
          <a:p>
            <a:endParaRPr lang="ru-RU" dirty="0" smtClean="0"/>
          </a:p>
          <a:p>
            <a:endParaRPr lang="ru-RU" b="1" i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14414" y="3000373"/>
          <a:ext cx="6929486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6826"/>
                <a:gridCol w="1782596"/>
                <a:gridCol w="3540064"/>
              </a:tblGrid>
              <a:tr h="1124209">
                <a:tc>
                  <a:txBody>
                    <a:bodyPr/>
                    <a:lstStyle/>
                    <a:p>
                      <a:r>
                        <a:rPr lang="ru-RU" dirty="0" smtClean="0"/>
                        <a:t>Марка подвижности по</a:t>
                      </a:r>
                    </a:p>
                    <a:p>
                      <a:r>
                        <a:rPr lang="ru-RU" dirty="0" err="1" smtClean="0"/>
                        <a:t>Пк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Марка подвижности по погружению стандартного  конуса, см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45910">
                <a:tc>
                  <a:txBody>
                    <a:bodyPr/>
                    <a:lstStyle/>
                    <a:p>
                      <a:r>
                        <a:rPr lang="ru-RU" dirty="0" smtClean="0"/>
                        <a:t>Пк1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 1 до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 КРЕПС нет</a:t>
                      </a:r>
                      <a:endParaRPr lang="ru-RU" dirty="0"/>
                    </a:p>
                  </a:txBody>
                  <a:tcPr/>
                </a:tc>
              </a:tr>
              <a:tr h="605343">
                <a:tc>
                  <a:txBody>
                    <a:bodyPr/>
                    <a:lstStyle/>
                    <a:p>
                      <a:r>
                        <a:rPr lang="ru-RU" dirty="0" smtClean="0"/>
                        <a:t>Пк2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свыше 4 до8 (грунт)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Профи, </a:t>
                      </a:r>
                      <a:r>
                        <a:rPr lang="ru-RU" dirty="0" err="1" smtClean="0"/>
                        <a:t>Профи-лайт</a:t>
                      </a:r>
                      <a:endParaRPr lang="ru-RU" dirty="0"/>
                    </a:p>
                  </a:txBody>
                  <a:tcPr/>
                </a:tc>
              </a:tr>
              <a:tr h="864775">
                <a:tc>
                  <a:txBody>
                    <a:bodyPr/>
                    <a:lstStyle/>
                    <a:p>
                      <a:r>
                        <a:rPr lang="ru-RU" dirty="0" smtClean="0"/>
                        <a:t>Пк3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свыше 8 до 12 (</a:t>
                      </a:r>
                      <a:r>
                        <a:rPr lang="ru-RU" dirty="0" err="1" smtClean="0"/>
                        <a:t>обрызг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накрывка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ЦШ, Мастер, </a:t>
                      </a:r>
                      <a:r>
                        <a:rPr lang="ru-RU" dirty="0" err="1" smtClean="0"/>
                        <a:t>Экстра-лайт</a:t>
                      </a:r>
                      <a:r>
                        <a:rPr lang="ru-RU" dirty="0" smtClean="0"/>
                        <a:t> ,Банд, ГШ, Антик-1, Антик-2</a:t>
                      </a:r>
                      <a:endParaRPr lang="ru-RU" dirty="0"/>
                    </a:p>
                  </a:txBody>
                  <a:tcPr/>
                </a:tc>
              </a:tr>
              <a:tr h="345910">
                <a:tc>
                  <a:txBody>
                    <a:bodyPr/>
                    <a:lstStyle/>
                    <a:p>
                      <a:r>
                        <a:rPr lang="ru-RU" dirty="0" smtClean="0"/>
                        <a:t>Пк4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свыше 12 до 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 КРЕПС нет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ОСНОВНЫЕ СВОЙСТВА РАСТВОРНЫХ СМЕСЕЙ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i="1" dirty="0" smtClean="0"/>
              <a:t>Водоудерживающая способность -</a:t>
            </a:r>
          </a:p>
          <a:p>
            <a:pPr>
              <a:buNone/>
            </a:pPr>
            <a:r>
              <a:rPr lang="ru-RU" sz="2400" dirty="0" smtClean="0"/>
              <a:t>    это способность растворной смеси удерживать или отдавать воду при нанесении на пористое основание или при транспортировании.</a:t>
            </a:r>
          </a:p>
          <a:p>
            <a:pPr>
              <a:buNone/>
            </a:pPr>
            <a:endParaRPr lang="ru-RU" sz="2400" dirty="0" smtClean="0"/>
          </a:p>
          <a:p>
            <a:r>
              <a:rPr lang="ru-RU" sz="2400" dirty="0" smtClean="0"/>
              <a:t>В соответствии с ТУ на изготовление ССС КРЕПС, водоудерживающая способность смесей готовых к применению должна быть не менее 90%, содержащих водоудерживающие добавки - не менее 95%.</a:t>
            </a:r>
          </a:p>
          <a:p>
            <a:pPr algn="ctr"/>
            <a:r>
              <a:rPr lang="ru-RU" sz="2400" b="1" dirty="0" smtClean="0"/>
              <a:t>Все штукатурные смеси КРЕПС содержат водоудерживающие добавки</a:t>
            </a:r>
          </a:p>
          <a:p>
            <a:pPr>
              <a:buNone/>
            </a:pP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ОСНОВНЫЕ СВОЙСТВА РАСТВОРНЫХ СМЕСЕЙ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i="1" dirty="0" err="1" smtClean="0"/>
              <a:t>Расслаиваемость</a:t>
            </a:r>
            <a:r>
              <a:rPr lang="ru-RU" sz="2800" b="1" i="1" dirty="0" smtClean="0"/>
              <a:t> растворной смеси </a:t>
            </a:r>
            <a:r>
              <a:rPr lang="ru-RU" sz="2800" dirty="0" smtClean="0"/>
              <a:t>это ее связность при динамическом воздействии</a:t>
            </a:r>
            <a:r>
              <a:rPr lang="ru-RU" sz="2800" b="1" i="1" dirty="0" smtClean="0"/>
              <a:t>.</a:t>
            </a:r>
          </a:p>
          <a:p>
            <a:endParaRPr lang="ru-RU" sz="1900" dirty="0" smtClean="0"/>
          </a:p>
          <a:p>
            <a:r>
              <a:rPr lang="ru-RU" sz="1900" dirty="0" smtClean="0"/>
              <a:t>При транспортировании растворные смеси с низкой водоудерживающей способностью могут расслоиться: песок осядет вниз, а вода окажется сверху. Чем ниже водоудерживающая способность, тем вероятнее расслоение растворной смеси.</a:t>
            </a:r>
          </a:p>
          <a:p>
            <a:endParaRPr lang="ru-RU" sz="1900" b="1" i="1" dirty="0" smtClean="0"/>
          </a:p>
          <a:p>
            <a:pPr algn="ctr"/>
            <a:r>
              <a:rPr lang="ru-RU" sz="2400" b="1" i="1" dirty="0" smtClean="0"/>
              <a:t>ВСЕ штукатурные смеси КРЕПС обладают высокой водоудерживающей способностью и поэтому не расслаиваются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ОСНОВНЫЕ СВОЙСТВА РАСТВОРНЫХ СМЕСЕЙ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err="1" smtClean="0"/>
              <a:t>Удобоукладываемость</a:t>
            </a:r>
            <a:r>
              <a:rPr lang="ru-RU" dirty="0" smtClean="0"/>
              <a:t> - свойство растворной смеси легко укладываться плотным и тонким слоем на пористое основание и не расслаиваться при хранении, транспортировании и перекачивании насосами, зависит от пластичности (подвижности), водоудерживающей способности и </a:t>
            </a:r>
            <a:r>
              <a:rPr lang="ru-RU" dirty="0" err="1" smtClean="0"/>
              <a:t>расслаиваемости</a:t>
            </a:r>
            <a:r>
              <a:rPr lang="ru-RU" dirty="0" smtClean="0"/>
              <a:t> растворной смеси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ОСНОВНЫЕ СВОЙСТВА ЗАТВЕРДЕВШИХ РАСТВОРОВ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Autofit/>
          </a:bodyPr>
          <a:lstStyle/>
          <a:p>
            <a:r>
              <a:rPr lang="ru-RU" sz="2800" b="1" i="1" dirty="0" smtClean="0"/>
              <a:t>Прочность на сжатие </a:t>
            </a:r>
            <a:r>
              <a:rPr lang="ru-RU" sz="2800" dirty="0" smtClean="0"/>
              <a:t>- (временное сопротивление сжатию) величина напряжения, вызывающая разрушение образца при одноосном сжатии.</a:t>
            </a:r>
            <a:endParaRPr lang="ru-RU" sz="1600" dirty="0" smtClean="0"/>
          </a:p>
          <a:p>
            <a:r>
              <a:rPr lang="ru-RU" sz="2000" dirty="0" smtClean="0"/>
              <a:t>Нормируемые показатели качества затвердевших растворов должны быть       обеспечены в проектном возрасте  в условиях естественного твердения ( </a:t>
            </a:r>
            <a:r>
              <a:rPr lang="en-US" sz="2000" dirty="0" smtClean="0"/>
              <a:t>t</a:t>
            </a:r>
            <a:r>
              <a:rPr lang="ru-RU" sz="2000" dirty="0" smtClean="0"/>
              <a:t>=20-23º</a:t>
            </a:r>
            <a:r>
              <a:rPr lang="en-US" sz="2000" dirty="0" smtClean="0"/>
              <a:t>C</a:t>
            </a:r>
            <a:r>
              <a:rPr lang="ru-RU" sz="2000" dirty="0" smtClean="0"/>
              <a:t>,</a:t>
            </a:r>
          </a:p>
          <a:p>
            <a:pPr>
              <a:buNone/>
            </a:pPr>
            <a:r>
              <a:rPr lang="ru-RU" sz="2000" dirty="0" smtClean="0"/>
              <a:t>      относительная влажность воздуха 50-60% ). Проектный возраст для цементных и полимерных вяжущих – 28 суток, для гипсовых вяжущих – 7 суток.  </a:t>
            </a:r>
          </a:p>
          <a:p>
            <a:pPr>
              <a:buNone/>
            </a:pPr>
            <a:r>
              <a:rPr lang="ru-RU" sz="2000" dirty="0" smtClean="0"/>
              <a:t>      Для затвердевших штукатурных растворов в проектном возрасте устанавливаются марки по прочности на сжатие: М10 (Антики), М25 (</a:t>
            </a:r>
            <a:r>
              <a:rPr lang="ru-RU" sz="2000" dirty="0" err="1" smtClean="0"/>
              <a:t>Экстра-лайт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Профи-лайт</a:t>
            </a:r>
            <a:r>
              <a:rPr lang="ru-RU" sz="2000" dirty="0" smtClean="0"/>
              <a:t>, ЦШ, ГШ, Бриллиант), М50 (Профи, Мастер)</a:t>
            </a:r>
          </a:p>
          <a:p>
            <a:pPr>
              <a:buNone/>
            </a:pPr>
            <a:r>
              <a:rPr lang="ru-RU" sz="2000" dirty="0" smtClean="0"/>
              <a:t>      </a:t>
            </a:r>
          </a:p>
          <a:p>
            <a:pPr>
              <a:buNone/>
            </a:pP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ОСНОВНЫЕ СВОЙСТВА ЗАТВЕРДЕВШИХ РАСТВОРОВ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Морозостойкость - </a:t>
            </a:r>
            <a:r>
              <a:rPr lang="ru-RU" sz="2400" dirty="0" smtClean="0"/>
              <a:t>способность материала в насыщенном водой состоянии выдерживать многократное попеременное замораживание и оттаивание без видимых признаков разрушения и без значительного понижения прочности.</a:t>
            </a:r>
          </a:p>
          <a:p>
            <a:endParaRPr lang="ru-RU" sz="2400" dirty="0" smtClean="0"/>
          </a:p>
          <a:p>
            <a:r>
              <a:rPr lang="ru-RU" sz="2400" dirty="0" smtClean="0"/>
              <a:t>Для затвердевших штукатурных растворов КРЕПС ( кроме смесей для внутренних работ) устанавливаются следующие марки по морозостойкости: </a:t>
            </a:r>
            <a:r>
              <a:rPr lang="en-US" sz="2400" dirty="0" smtClean="0"/>
              <a:t>F</a:t>
            </a:r>
            <a:r>
              <a:rPr lang="ru-RU" sz="2400" dirty="0" smtClean="0"/>
              <a:t>35 (</a:t>
            </a:r>
            <a:r>
              <a:rPr lang="ru-RU" sz="2400" dirty="0" err="1" smtClean="0"/>
              <a:t>Экстра-лайт</a:t>
            </a:r>
            <a:r>
              <a:rPr lang="ru-RU" sz="2400" dirty="0" smtClean="0"/>
              <a:t>, ЦШ), </a:t>
            </a:r>
            <a:r>
              <a:rPr lang="en-US" sz="2400" dirty="0" smtClean="0"/>
              <a:t>F</a:t>
            </a:r>
            <a:r>
              <a:rPr lang="ru-RU" sz="2400" dirty="0" smtClean="0"/>
              <a:t>50 (Профи, </a:t>
            </a:r>
            <a:r>
              <a:rPr lang="ru-RU" sz="2400" dirty="0" err="1" smtClean="0"/>
              <a:t>Профи-лайт</a:t>
            </a:r>
            <a:r>
              <a:rPr lang="ru-RU" sz="2400" dirty="0" smtClean="0"/>
              <a:t>, Мастер)</a:t>
            </a:r>
          </a:p>
          <a:p>
            <a:endParaRPr lang="ru-RU" sz="2400" dirty="0" smtClean="0"/>
          </a:p>
          <a:p>
            <a:r>
              <a:rPr lang="ru-RU" sz="2400" dirty="0" smtClean="0"/>
              <a:t> Для растворов марок по прочности на сжатие  М10 (Антики), а также для растворов, приготовленных без применения гидравлических вяжущих (Банд, ГШ), марки по морозостойкости не назначают и не контролируют.</a:t>
            </a:r>
          </a:p>
          <a:p>
            <a:endParaRPr lang="ru-RU" sz="2400" b="1" i="1" dirty="0" smtClean="0"/>
          </a:p>
          <a:p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КЛАССИФИКАЦИЯ ШТУКАТУРНЫХ ПОКРЫТИЙ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786874" cy="5572164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86116" y="714356"/>
            <a:ext cx="2500330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штукатурка</a:t>
            </a:r>
            <a:endParaRPr lang="ru-RU" i="1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0800000">
            <a:off x="714348" y="928670"/>
            <a:ext cx="250033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715008" y="928670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607191" y="1035827"/>
            <a:ext cx="21510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Скругленный прямоугольник 22"/>
          <p:cNvSpPr/>
          <p:nvPr/>
        </p:nvSpPr>
        <p:spPr>
          <a:xfrm>
            <a:off x="357158" y="1071546"/>
            <a:ext cx="215741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монолитная</a:t>
            </a:r>
            <a:endParaRPr lang="ru-RU" i="1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rot="5400000">
            <a:off x="8394330" y="1035430"/>
            <a:ext cx="21431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Скругленный прямоугольник 30"/>
          <p:cNvSpPr/>
          <p:nvPr/>
        </p:nvSpPr>
        <p:spPr>
          <a:xfrm>
            <a:off x="7072330" y="1142984"/>
            <a:ext cx="191453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сухая</a:t>
            </a:r>
            <a:endParaRPr lang="ru-RU" i="1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5400000">
            <a:off x="1072332" y="1642256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714348" y="1714488"/>
            <a:ext cx="70723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607985" y="182085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Скругленный прямоугольник 44"/>
          <p:cNvSpPr/>
          <p:nvPr/>
        </p:nvSpPr>
        <p:spPr>
          <a:xfrm>
            <a:off x="214282" y="1928802"/>
            <a:ext cx="142876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По технологии нанесения</a:t>
            </a:r>
            <a:endParaRPr lang="ru-RU" sz="1400" i="1" dirty="0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rot="5400000">
            <a:off x="2608249" y="182085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Скругленный прямоугольник 49"/>
          <p:cNvSpPr/>
          <p:nvPr/>
        </p:nvSpPr>
        <p:spPr>
          <a:xfrm>
            <a:off x="1928794" y="1928802"/>
            <a:ext cx="150019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По назначению</a:t>
            </a:r>
            <a:endParaRPr lang="ru-RU" sz="1400" i="1" dirty="0"/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 rot="5400000">
            <a:off x="7680347" y="182085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8322495" y="1750207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Скругленный прямоугольник 59"/>
          <p:cNvSpPr/>
          <p:nvPr/>
        </p:nvSpPr>
        <p:spPr>
          <a:xfrm>
            <a:off x="7143768" y="1928802"/>
            <a:ext cx="185738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По виду вяжущего</a:t>
            </a:r>
            <a:endParaRPr lang="ru-RU" sz="1400" i="1" dirty="0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rot="5400000">
            <a:off x="571472" y="2500306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214282" y="2643182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rot="5400000">
            <a:off x="178563" y="2750339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5400000">
            <a:off x="1142976" y="271462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Скругленный прямоугольник 77"/>
          <p:cNvSpPr/>
          <p:nvPr/>
        </p:nvSpPr>
        <p:spPr>
          <a:xfrm>
            <a:off x="142844" y="2786058"/>
            <a:ext cx="42862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i="1" dirty="0" smtClean="0"/>
              <a:t>однослойная</a:t>
            </a:r>
            <a:endParaRPr lang="ru-RU" sz="1200" i="1" dirty="0"/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928662" y="2786058"/>
            <a:ext cx="42862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i="1" dirty="0" smtClean="0"/>
              <a:t>многослойная</a:t>
            </a:r>
            <a:endParaRPr lang="ru-RU" sz="1200" i="1" dirty="0"/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 rot="5400000">
            <a:off x="2572530" y="249951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1857356" y="2643182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5400000" flipH="1" flipV="1">
            <a:off x="1786712" y="271382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 rot="5400000">
            <a:off x="2643968" y="271382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rot="5400000">
            <a:off x="3429786" y="271382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Скругленный прямоугольник 103"/>
          <p:cNvSpPr/>
          <p:nvPr/>
        </p:nvSpPr>
        <p:spPr>
          <a:xfrm>
            <a:off x="1643042" y="2786058"/>
            <a:ext cx="42862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i="1" dirty="0" smtClean="0"/>
              <a:t>обычная</a:t>
            </a:r>
            <a:endParaRPr lang="ru-RU" sz="1200" i="1" dirty="0"/>
          </a:p>
        </p:txBody>
      </p:sp>
      <p:sp>
        <p:nvSpPr>
          <p:cNvPr id="105" name="Скругленный прямоугольник 104"/>
          <p:cNvSpPr/>
          <p:nvPr/>
        </p:nvSpPr>
        <p:spPr>
          <a:xfrm>
            <a:off x="2500298" y="2786058"/>
            <a:ext cx="42862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i="1" dirty="0" smtClean="0"/>
              <a:t>специальная</a:t>
            </a:r>
            <a:endParaRPr lang="ru-RU" sz="1200" i="1" dirty="0"/>
          </a:p>
        </p:txBody>
      </p:sp>
      <p:sp>
        <p:nvSpPr>
          <p:cNvPr id="106" name="Скругленный прямоугольник 105"/>
          <p:cNvSpPr/>
          <p:nvPr/>
        </p:nvSpPr>
        <p:spPr>
          <a:xfrm>
            <a:off x="3286116" y="2786058"/>
            <a:ext cx="42862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i="1" dirty="0" smtClean="0"/>
              <a:t>декоративная</a:t>
            </a:r>
            <a:endParaRPr lang="ru-RU" sz="1200" i="1" dirty="0"/>
          </a:p>
        </p:txBody>
      </p:sp>
      <p:cxnSp>
        <p:nvCxnSpPr>
          <p:cNvPr id="108" name="Прямая соединительная линия 107"/>
          <p:cNvCxnSpPr/>
          <p:nvPr/>
        </p:nvCxnSpPr>
        <p:spPr>
          <a:xfrm>
            <a:off x="3714744" y="3357562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Скругленный прямоугольник 109"/>
          <p:cNvSpPr/>
          <p:nvPr/>
        </p:nvSpPr>
        <p:spPr>
          <a:xfrm>
            <a:off x="3857620" y="3071810"/>
            <a:ext cx="157163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i="1" dirty="0" smtClean="0"/>
              <a:t>По состоянию </a:t>
            </a:r>
            <a:r>
              <a:rPr lang="ru-RU" sz="1200" i="1" dirty="0" err="1" smtClean="0"/>
              <a:t>накрывочного</a:t>
            </a:r>
            <a:r>
              <a:rPr lang="ru-RU" sz="1200" i="1" dirty="0" smtClean="0"/>
              <a:t> слоя при обработке</a:t>
            </a:r>
            <a:endParaRPr lang="ru-RU" sz="1200" i="1" dirty="0"/>
          </a:p>
        </p:txBody>
      </p:sp>
      <p:cxnSp>
        <p:nvCxnSpPr>
          <p:cNvPr id="112" name="Прямая соединительная линия 111"/>
          <p:cNvCxnSpPr/>
          <p:nvPr/>
        </p:nvCxnSpPr>
        <p:spPr>
          <a:xfrm rot="5400000" flipH="1" flipV="1">
            <a:off x="8001818" y="2499512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>
            <a:off x="7143768" y="2643182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/>
          <p:nvPr/>
        </p:nvCxnSpPr>
        <p:spPr>
          <a:xfrm rot="5400000">
            <a:off x="7073124" y="271382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 rot="5400000">
            <a:off x="7573190" y="2713826"/>
            <a:ext cx="14208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/>
          <p:cNvCxnSpPr/>
          <p:nvPr/>
        </p:nvCxnSpPr>
        <p:spPr>
          <a:xfrm rot="5400000">
            <a:off x="8073256" y="271382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>
          <a:xfrm rot="5400000">
            <a:off x="8930512" y="2713826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Скругленный прямоугольник 136"/>
          <p:cNvSpPr/>
          <p:nvPr/>
        </p:nvSpPr>
        <p:spPr>
          <a:xfrm>
            <a:off x="6858016" y="2786058"/>
            <a:ext cx="42862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i="1" dirty="0" smtClean="0"/>
              <a:t>цементная</a:t>
            </a:r>
            <a:endParaRPr lang="ru-RU" sz="1200" i="1" dirty="0"/>
          </a:p>
        </p:txBody>
      </p:sp>
      <p:sp>
        <p:nvSpPr>
          <p:cNvPr id="138" name="Скругленный прямоугольник 137"/>
          <p:cNvSpPr/>
          <p:nvPr/>
        </p:nvSpPr>
        <p:spPr>
          <a:xfrm>
            <a:off x="7429520" y="2786058"/>
            <a:ext cx="42862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i="1" dirty="0" smtClean="0"/>
              <a:t>известковая</a:t>
            </a:r>
            <a:endParaRPr lang="ru-RU" sz="1200" i="1" dirty="0"/>
          </a:p>
        </p:txBody>
      </p:sp>
      <p:sp>
        <p:nvSpPr>
          <p:cNvPr id="139" name="Скругленный прямоугольник 138"/>
          <p:cNvSpPr/>
          <p:nvPr/>
        </p:nvSpPr>
        <p:spPr>
          <a:xfrm>
            <a:off x="8001024" y="2786058"/>
            <a:ext cx="42862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i="1" dirty="0" smtClean="0"/>
              <a:t>гипсовая</a:t>
            </a:r>
            <a:endParaRPr lang="ru-RU" sz="1200" i="1" dirty="0"/>
          </a:p>
        </p:txBody>
      </p:sp>
      <p:sp>
        <p:nvSpPr>
          <p:cNvPr id="140" name="Скругленный прямоугольник 139"/>
          <p:cNvSpPr/>
          <p:nvPr/>
        </p:nvSpPr>
        <p:spPr>
          <a:xfrm>
            <a:off x="8572528" y="2786058"/>
            <a:ext cx="428628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i="1" dirty="0" smtClean="0"/>
              <a:t>сложная</a:t>
            </a:r>
            <a:endParaRPr lang="ru-RU" sz="1200" i="1" dirty="0"/>
          </a:p>
        </p:txBody>
      </p:sp>
      <p:cxnSp>
        <p:nvCxnSpPr>
          <p:cNvPr id="142" name="Прямая соединительная линия 141"/>
          <p:cNvCxnSpPr/>
          <p:nvPr/>
        </p:nvCxnSpPr>
        <p:spPr>
          <a:xfrm rot="5400000">
            <a:off x="8857486" y="2714620"/>
            <a:ext cx="14367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единительная линия 145"/>
          <p:cNvCxnSpPr/>
          <p:nvPr/>
        </p:nvCxnSpPr>
        <p:spPr>
          <a:xfrm rot="5400000">
            <a:off x="1786712" y="4071148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/>
          <p:cNvCxnSpPr/>
          <p:nvPr/>
        </p:nvCxnSpPr>
        <p:spPr>
          <a:xfrm rot="5400000">
            <a:off x="2608249" y="4035429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единительная линия 153"/>
          <p:cNvCxnSpPr/>
          <p:nvPr/>
        </p:nvCxnSpPr>
        <p:spPr>
          <a:xfrm>
            <a:off x="1857356" y="4143380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 rot="5400000">
            <a:off x="2215340" y="4214024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Скругленный прямоугольник 160"/>
          <p:cNvSpPr/>
          <p:nvPr/>
        </p:nvSpPr>
        <p:spPr>
          <a:xfrm>
            <a:off x="1643042" y="4286256"/>
            <a:ext cx="1285884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 smtClean="0"/>
              <a:t>По качеству</a:t>
            </a:r>
            <a:endParaRPr lang="ru-RU" sz="1400" i="1" dirty="0"/>
          </a:p>
        </p:txBody>
      </p:sp>
      <p:cxnSp>
        <p:nvCxnSpPr>
          <p:cNvPr id="163" name="Прямая соединительная линия 162"/>
          <p:cNvCxnSpPr/>
          <p:nvPr/>
        </p:nvCxnSpPr>
        <p:spPr>
          <a:xfrm rot="5400000">
            <a:off x="2215340" y="4785528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единительная линия 165"/>
          <p:cNvCxnSpPr/>
          <p:nvPr/>
        </p:nvCxnSpPr>
        <p:spPr>
          <a:xfrm>
            <a:off x="1571604" y="485776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Прямая соединительная линия 172"/>
          <p:cNvCxnSpPr/>
          <p:nvPr/>
        </p:nvCxnSpPr>
        <p:spPr>
          <a:xfrm rot="5400000">
            <a:off x="1464844" y="4964520"/>
            <a:ext cx="21431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Прямая соединительная линия 176"/>
          <p:cNvCxnSpPr/>
          <p:nvPr/>
        </p:nvCxnSpPr>
        <p:spPr>
          <a:xfrm rot="5400000">
            <a:off x="2179621" y="496412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/>
          <p:nvPr/>
        </p:nvCxnSpPr>
        <p:spPr>
          <a:xfrm rot="16200000" flipV="1">
            <a:off x="3000364" y="4929198"/>
            <a:ext cx="7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Прямая соединительная линия 183"/>
          <p:cNvCxnSpPr/>
          <p:nvPr/>
        </p:nvCxnSpPr>
        <p:spPr>
          <a:xfrm rot="5400000">
            <a:off x="2894001" y="496412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Скругленный прямоугольник 189"/>
          <p:cNvSpPr/>
          <p:nvPr/>
        </p:nvSpPr>
        <p:spPr>
          <a:xfrm>
            <a:off x="1357290" y="5072074"/>
            <a:ext cx="500066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i="1" dirty="0" smtClean="0"/>
              <a:t>простая</a:t>
            </a:r>
            <a:endParaRPr lang="ru-RU" sz="1400" i="1" dirty="0"/>
          </a:p>
        </p:txBody>
      </p:sp>
      <p:sp>
        <p:nvSpPr>
          <p:cNvPr id="191" name="Скругленный прямоугольник 190"/>
          <p:cNvSpPr/>
          <p:nvPr/>
        </p:nvSpPr>
        <p:spPr>
          <a:xfrm>
            <a:off x="2071670" y="5072074"/>
            <a:ext cx="500066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i="1" dirty="0" smtClean="0"/>
              <a:t>улучшенная</a:t>
            </a:r>
            <a:endParaRPr lang="ru-RU" sz="1400" i="1" dirty="0"/>
          </a:p>
        </p:txBody>
      </p:sp>
      <p:sp>
        <p:nvSpPr>
          <p:cNvPr id="192" name="Скругленный прямоугольник 191"/>
          <p:cNvSpPr/>
          <p:nvPr/>
        </p:nvSpPr>
        <p:spPr>
          <a:xfrm>
            <a:off x="2786050" y="5072074"/>
            <a:ext cx="500066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i="1" dirty="0" smtClean="0"/>
              <a:t>высококачественн</a:t>
            </a:r>
            <a:r>
              <a:rPr lang="ru-RU" sz="1200" i="1" dirty="0" smtClean="0"/>
              <a:t>ая</a:t>
            </a:r>
            <a:endParaRPr lang="ru-RU" sz="1200" i="1" dirty="0"/>
          </a:p>
        </p:txBody>
      </p:sp>
      <p:cxnSp>
        <p:nvCxnSpPr>
          <p:cNvPr id="194" name="Прямая соединительная линия 193"/>
          <p:cNvCxnSpPr/>
          <p:nvPr/>
        </p:nvCxnSpPr>
        <p:spPr>
          <a:xfrm rot="5400000">
            <a:off x="2751125" y="4749809"/>
            <a:ext cx="149940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Прямая соединительная линия 204"/>
          <p:cNvCxnSpPr/>
          <p:nvPr/>
        </p:nvCxnSpPr>
        <p:spPr>
          <a:xfrm>
            <a:off x="3357554" y="5500702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Прямая соединительная линия 210"/>
          <p:cNvCxnSpPr/>
          <p:nvPr/>
        </p:nvCxnSpPr>
        <p:spPr>
          <a:xfrm rot="5400000">
            <a:off x="4537075" y="389255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Прямая соединительная линия 215"/>
          <p:cNvCxnSpPr/>
          <p:nvPr/>
        </p:nvCxnSpPr>
        <p:spPr>
          <a:xfrm>
            <a:off x="3929058" y="4000504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Прямая соединительная линия 220"/>
          <p:cNvCxnSpPr/>
          <p:nvPr/>
        </p:nvCxnSpPr>
        <p:spPr>
          <a:xfrm rot="5400000">
            <a:off x="3822695" y="410686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Прямая соединительная линия 223"/>
          <p:cNvCxnSpPr/>
          <p:nvPr/>
        </p:nvCxnSpPr>
        <p:spPr>
          <a:xfrm rot="5400000">
            <a:off x="4537075" y="410686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Прямая соединительная линия 227"/>
          <p:cNvCxnSpPr/>
          <p:nvPr/>
        </p:nvCxnSpPr>
        <p:spPr>
          <a:xfrm rot="16200000" flipV="1">
            <a:off x="5286380" y="4071942"/>
            <a:ext cx="7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Прямая соединительная линия 231"/>
          <p:cNvCxnSpPr/>
          <p:nvPr/>
        </p:nvCxnSpPr>
        <p:spPr>
          <a:xfrm rot="5400000">
            <a:off x="5180017" y="410686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Скругленный прямоугольник 235"/>
          <p:cNvSpPr/>
          <p:nvPr/>
        </p:nvSpPr>
        <p:spPr>
          <a:xfrm>
            <a:off x="3786182" y="4214818"/>
            <a:ext cx="428628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i="1" dirty="0" smtClean="0"/>
              <a:t>пластичный</a:t>
            </a:r>
            <a:endParaRPr lang="ru-RU" sz="1200" i="1" dirty="0"/>
          </a:p>
        </p:txBody>
      </p:sp>
      <p:sp>
        <p:nvSpPr>
          <p:cNvPr id="237" name="Скругленный прямоугольник 236"/>
          <p:cNvSpPr/>
          <p:nvPr/>
        </p:nvSpPr>
        <p:spPr>
          <a:xfrm>
            <a:off x="4429124" y="4214818"/>
            <a:ext cx="428628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i="1" dirty="0" err="1" smtClean="0"/>
              <a:t>полупластичный</a:t>
            </a:r>
            <a:endParaRPr lang="ru-RU" sz="1200" i="1" dirty="0"/>
          </a:p>
        </p:txBody>
      </p:sp>
      <p:sp>
        <p:nvSpPr>
          <p:cNvPr id="238" name="Скругленный прямоугольник 237"/>
          <p:cNvSpPr/>
          <p:nvPr/>
        </p:nvSpPr>
        <p:spPr>
          <a:xfrm>
            <a:off x="5072066" y="4214818"/>
            <a:ext cx="428628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200" i="1" dirty="0" smtClean="0"/>
              <a:t>твердый</a:t>
            </a:r>
            <a:endParaRPr lang="ru-RU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ОСНОВНЫЕ СВОЙСТВА ЗАТВЕРДЕВШИХ РАСТВОРОВ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Средняя плотность </a:t>
            </a:r>
            <a:r>
              <a:rPr lang="ru-RU" dirty="0" smtClean="0"/>
              <a:t> раствора зависит от вида и марки по плотности заполнителя.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ОСНОВНЫЕ СВОЙСТВА ЗАТВЕРДЕВШИХ РАСТВОРОВ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Водонепроницаемость </a:t>
            </a:r>
            <a:r>
              <a:rPr lang="ru-RU" dirty="0" smtClean="0"/>
              <a:t>раствора имеет большое значение в таких конструкциях, как наружная штукатурка зданий, штукатурка или подстилающий слой под облицовку керамической плиткой в ванной комнате, специальные гидроизоляционные штукатурки промышленных сооружений. Абсолютно водонепроницаемых растворов нет и принято считать водонепроницаемым раствор, пропускающий такое количество воды, которое полностью испаряется с его поверхности, не оставляя мокрых пятен. Менее всего пропускают воду плотные растворы, т. е. с большой средней плотностью.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ОСНОВНЫЕ СВОЙСТВА ЗАТВЕРДЕВШИХ РАСТВОРОВ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Изменение объема строительного раствора (безусадочность)</a:t>
            </a:r>
            <a:r>
              <a:rPr lang="ru-RU" i="1" dirty="0" smtClean="0"/>
              <a:t>, </a:t>
            </a:r>
            <a:r>
              <a:rPr lang="ru-RU" dirty="0" smtClean="0"/>
              <a:t>за редким исключением, сопровождается твердением вяжущих веществ. При твердении гипсовые вяжущие увеличиваются в объеме, известковые вяжущие и большинство цементов - уменьшаются. Исключение составляют расширяющиеся и безусадочные цементы. Изменение объема твердеющего вяжущего вызывает изменение объема твердеющего раствора.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РАЗНОВИДНОСТИ ШТУКАТУРКИ В ЗАВИСИМОСТИ ОТ РОДА ОШТУКАТУРИВАЕМОЙ ПОВЕРХНОСТИ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Мокрая штукатурка</a:t>
            </a:r>
            <a:r>
              <a:rPr lang="ru-RU" dirty="0" smtClean="0"/>
              <a:t> по камню делается обыкновенно </a:t>
            </a:r>
            <a:r>
              <a:rPr lang="ru-RU" b="1" i="1" dirty="0" smtClean="0"/>
              <a:t>известковым</a:t>
            </a:r>
            <a:r>
              <a:rPr lang="ru-RU" dirty="0" smtClean="0"/>
              <a:t> или сложным раствором при отделке внутренних кирпичных поверхностей и </a:t>
            </a:r>
            <a:r>
              <a:rPr lang="ru-RU" b="1" i="1" dirty="0" smtClean="0"/>
              <a:t>цементным</a:t>
            </a:r>
            <a:r>
              <a:rPr lang="ru-RU" dirty="0" smtClean="0"/>
              <a:t> раствором по бетонным поверхностям с предварительной насечкой при недостаточной шероховатости поверхности. В том и другом случае в растворы входят различные заполнители и добавки в зависимости от назначения и условий эксплуатации </a:t>
            </a:r>
            <a:r>
              <a:rPr lang="ru-RU" i="1" dirty="0" smtClean="0"/>
              <a:t>оштукатуриваемых поверхностей</a:t>
            </a:r>
            <a:r>
              <a:rPr lang="ru-RU" dirty="0" smtClean="0"/>
              <a:t>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РАЗНОВИДНОСТИ ШТУКАТУРКИ В ЗАВИСИМОСТИ ОТ РОДА ОШТУКАТУРИВАЕМОЙ ПОВЕРХНОСТИ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dirty="0" smtClean="0"/>
              <a:t>Мокрая штукатурка</a:t>
            </a:r>
            <a:r>
              <a:rPr lang="ru-RU" dirty="0" smtClean="0"/>
              <a:t> </a:t>
            </a:r>
            <a:r>
              <a:rPr lang="ru-RU" b="1" i="1" dirty="0" smtClean="0"/>
              <a:t>по дереву </a:t>
            </a:r>
            <a:r>
              <a:rPr lang="ru-RU" dirty="0" smtClean="0"/>
              <a:t>делается из известково-гипсового раствора с добавками.</a:t>
            </a:r>
          </a:p>
          <a:p>
            <a:r>
              <a:rPr lang="ru-RU" b="1" i="1" dirty="0" smtClean="0"/>
              <a:t>Штукатурка по металлической сетке</a:t>
            </a:r>
            <a:r>
              <a:rPr lang="ru-RU" dirty="0" smtClean="0"/>
              <a:t>, или </a:t>
            </a:r>
            <a:r>
              <a:rPr lang="ru-RU" i="1" dirty="0" smtClean="0"/>
              <a:t>армированная штукатурка</a:t>
            </a:r>
            <a:r>
              <a:rPr lang="ru-RU" dirty="0" smtClean="0"/>
              <a:t>, применяется при необходимости создания </a:t>
            </a:r>
            <a:r>
              <a:rPr lang="ru-RU" i="1" dirty="0" smtClean="0"/>
              <a:t>штукатурного слоя</a:t>
            </a:r>
            <a:r>
              <a:rPr lang="ru-RU" dirty="0" smtClean="0"/>
              <a:t> на относе от отделываемой конструкции и делается на основе жесткого металлического каркаса по перегородкам, стенам, металлическим балкам и др.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ЧТО ТАКОЕ ШТУКАТУРКА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i="1" dirty="0" smtClean="0"/>
              <a:t>Штукатурка</a:t>
            </a:r>
            <a:r>
              <a:rPr lang="ru-RU" i="1" dirty="0" smtClean="0"/>
              <a:t> -</a:t>
            </a:r>
            <a:r>
              <a:rPr lang="ru-RU" dirty="0" smtClean="0"/>
              <a:t> отделочный слой на поверхности различных конструктивных элементов зданий, стен, перегородок, перекрытий, колонн и др., выравнивающий эти поверхности или придающий им определенную форму и фактуру. </a:t>
            </a:r>
          </a:p>
          <a:p>
            <a:endParaRPr lang="ru-RU" b="1" i="1" dirty="0" smtClean="0"/>
          </a:p>
          <a:p>
            <a:r>
              <a:rPr lang="ru-RU" b="1" i="1" dirty="0" smtClean="0"/>
              <a:t>Снижают трудоемкость </a:t>
            </a:r>
            <a:r>
              <a:rPr lang="ru-RU" dirty="0" smtClean="0"/>
              <a:t>мокрых штукатурных процессов следующими путями: применяют </a:t>
            </a:r>
            <a:r>
              <a:rPr lang="ru-RU" b="1" dirty="0" smtClean="0"/>
              <a:t>сухие растворные смеси</a:t>
            </a:r>
            <a:r>
              <a:rPr lang="ru-RU" dirty="0" smtClean="0"/>
              <a:t>, уменьшают число слоев в штукатурном покрытии, повышают уровень механизации на всех этапах производства работ.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КЛАССИФИКАЦИЯ ШТУКАТУРНЫХ ПОКРЫТИЙ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endParaRPr lang="ru-RU" b="1" i="1" dirty="0" smtClean="0"/>
          </a:p>
          <a:p>
            <a:endParaRPr lang="ru-RU" b="1" i="1" dirty="0" smtClean="0"/>
          </a:p>
          <a:p>
            <a:r>
              <a:rPr lang="ru-RU" sz="7000" b="1" i="1" dirty="0" smtClean="0"/>
              <a:t>Мокрая штукатурка</a:t>
            </a:r>
            <a:r>
              <a:rPr lang="ru-RU" sz="7000" dirty="0" smtClean="0"/>
              <a:t> универсальна и в ряде случаев незаменима, ее используют для отделки и внутренних и наружных поверхностей, для обычного и специального назначения</a:t>
            </a:r>
            <a:endParaRPr lang="ru-RU" sz="7000" b="1" i="1" dirty="0" smtClean="0"/>
          </a:p>
          <a:p>
            <a:endParaRPr lang="ru-RU" sz="5100" b="1" i="1" dirty="0" smtClean="0"/>
          </a:p>
          <a:p>
            <a:endParaRPr lang="ru-RU" b="1" i="1" dirty="0" smtClean="0"/>
          </a:p>
          <a:p>
            <a:endParaRPr lang="ru-RU" b="1" i="1" dirty="0" smtClean="0"/>
          </a:p>
          <a:p>
            <a:pPr>
              <a:buNone/>
            </a:pPr>
            <a:endParaRPr lang="ru-RU" b="1" i="1" dirty="0" smtClean="0"/>
          </a:p>
          <a:p>
            <a:r>
              <a:rPr lang="ru-RU" sz="7000" b="1" i="1" dirty="0" smtClean="0"/>
              <a:t>Преимущества</a:t>
            </a:r>
            <a:r>
              <a:rPr lang="ru-RU" sz="7000" dirty="0" smtClean="0"/>
              <a:t> - монолитная связь с </a:t>
            </a:r>
            <a:r>
              <a:rPr lang="ru-RU" sz="7000" i="1" dirty="0" smtClean="0"/>
              <a:t>оштукатуриваемой поверхностью</a:t>
            </a:r>
            <a:r>
              <a:rPr lang="ru-RU" sz="7000" dirty="0" smtClean="0"/>
              <a:t>, при которой закрываются щели, имеющиеся в конструкции, и не образуются щели между конструкцией и </a:t>
            </a:r>
            <a:r>
              <a:rPr lang="ru-RU" sz="7000" i="1" dirty="0" smtClean="0"/>
              <a:t>штукатуркой</a:t>
            </a:r>
            <a:r>
              <a:rPr lang="ru-RU" sz="7000" dirty="0" smtClean="0"/>
              <a:t>; при </a:t>
            </a:r>
            <a:r>
              <a:rPr lang="ru-RU" sz="7000" i="1" dirty="0" smtClean="0"/>
              <a:t>монолитной штукатурке</a:t>
            </a:r>
            <a:r>
              <a:rPr lang="ru-RU" sz="7000" dirty="0" smtClean="0"/>
              <a:t> обеспечивается </a:t>
            </a:r>
            <a:r>
              <a:rPr lang="ru-RU" sz="7000" dirty="0" err="1" smtClean="0"/>
              <a:t>бесшовность</a:t>
            </a:r>
            <a:r>
              <a:rPr lang="ru-RU" sz="7000" dirty="0" smtClean="0"/>
              <a:t>, возможность придания поверхности любой формы, а также использования ее во влажных помещениях.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КЛАССИФИКАЦИЯ ШТУКАТУРНЫХ ПОКРЫТИЙ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57224" y="1643050"/>
            <a:ext cx="292895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Монолитная штукатурка</a:t>
            </a:r>
            <a:endParaRPr lang="ru-RU" i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2143902" y="2428074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857224" y="2643182"/>
            <a:ext cx="285752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Традиционные строительные растворы</a:t>
            </a:r>
            <a:endParaRPr lang="ru-RU" i="1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2108183" y="3535363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892943" y="3682390"/>
            <a:ext cx="2857520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Растворные смеси из ССС</a:t>
            </a:r>
            <a:endParaRPr lang="ru-RU" i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143504" y="1643050"/>
            <a:ext cx="321471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Сухая штукатурка</a:t>
            </a:r>
            <a:endParaRPr lang="ru-RU" i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6501620" y="2428074"/>
            <a:ext cx="42783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5143504" y="2643182"/>
            <a:ext cx="314327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Листовые материалы (ГКЛ, ГВЛ, ЦМП и т.п.)</a:t>
            </a:r>
            <a:endParaRPr lang="ru-RU" i="1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5214148" y="3571876"/>
            <a:ext cx="57229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>
            <a:off x="7428726" y="3571876"/>
            <a:ext cx="57229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4714876" y="3857628"/>
            <a:ext cx="171451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Каркасная </a:t>
            </a:r>
            <a:r>
              <a:rPr lang="ru-RU" sz="1200" i="1" dirty="0" smtClean="0"/>
              <a:t>(на металлическом или деревянном каркасе</a:t>
            </a:r>
            <a:r>
              <a:rPr lang="ru-RU" sz="1200" dirty="0" smtClean="0"/>
              <a:t>)</a:t>
            </a:r>
            <a:endParaRPr lang="ru-RU" sz="1200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858016" y="3857628"/>
            <a:ext cx="1714512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latin typeface="+mj-lt"/>
                <a:cs typeface="Times New Roman" pitchFamily="18" charset="0"/>
              </a:rPr>
              <a:t>Бескаркасная</a:t>
            </a:r>
            <a:r>
              <a:rPr lang="ru-RU" sz="1200" i="1" dirty="0" smtClean="0">
                <a:latin typeface="+mj-lt"/>
                <a:cs typeface="Times New Roman" pitchFamily="18" charset="0"/>
              </a:rPr>
              <a:t> (на монтажно-клеевой смеси</a:t>
            </a:r>
            <a:r>
              <a:rPr lang="ru-RU" i="1" dirty="0" smtClean="0">
                <a:latin typeface="+mj-lt"/>
                <a:cs typeface="Times New Roman" pitchFamily="18" charset="0"/>
              </a:rPr>
              <a:t>)</a:t>
            </a:r>
            <a:endParaRPr lang="ru-RU" i="1" dirty="0">
              <a:latin typeface="+mj-lt"/>
              <a:cs typeface="Times New Roman" pitchFamily="18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 rot="5400000">
            <a:off x="7428726" y="4857760"/>
            <a:ext cx="57229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Скругленный прямоугольник 37"/>
          <p:cNvSpPr/>
          <p:nvPr/>
        </p:nvSpPr>
        <p:spPr>
          <a:xfrm>
            <a:off x="6786578" y="5143512"/>
            <a:ext cx="185738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КРЕПС</a:t>
            </a:r>
          </a:p>
          <a:p>
            <a:pPr algn="ctr"/>
            <a:r>
              <a:rPr lang="ru-RU" i="1" dirty="0" err="1" smtClean="0"/>
              <a:t>Гипласт</a:t>
            </a:r>
            <a:r>
              <a:rPr lang="ru-RU" i="1" dirty="0" smtClean="0"/>
              <a:t>, ПГП</a:t>
            </a:r>
            <a:endParaRPr lang="ru-RU" i="1" dirty="0"/>
          </a:p>
        </p:txBody>
      </p:sp>
      <p:cxnSp>
        <p:nvCxnSpPr>
          <p:cNvPr id="40" name="Прямая со стрелкой 39"/>
          <p:cNvCxnSpPr/>
          <p:nvPr/>
        </p:nvCxnSpPr>
        <p:spPr>
          <a:xfrm rot="5400000">
            <a:off x="749273" y="4750603"/>
            <a:ext cx="50086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rot="5400000">
            <a:off x="1535885" y="4750603"/>
            <a:ext cx="50086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5400000">
            <a:off x="2608249" y="474980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Скругленный прямоугольник 50"/>
          <p:cNvSpPr/>
          <p:nvPr/>
        </p:nvSpPr>
        <p:spPr>
          <a:xfrm>
            <a:off x="428596" y="5000636"/>
            <a:ext cx="785818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i="1" dirty="0" smtClean="0"/>
              <a:t>ССС КРЕПС</a:t>
            </a:r>
          </a:p>
          <a:p>
            <a:pPr algn="ctr"/>
            <a:r>
              <a:rPr lang="ru-RU" sz="1400" i="1" dirty="0" smtClean="0"/>
              <a:t>цемент</a:t>
            </a:r>
            <a:r>
              <a:rPr lang="ru-RU" sz="1400" dirty="0" smtClean="0"/>
              <a:t>ные</a:t>
            </a:r>
            <a:endParaRPr lang="ru-RU" sz="1400" dirty="0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285852" y="5000636"/>
            <a:ext cx="1143008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i="1" dirty="0" smtClean="0"/>
              <a:t>ССС КРЕПС</a:t>
            </a:r>
          </a:p>
          <a:p>
            <a:pPr algn="ctr"/>
            <a:r>
              <a:rPr lang="ru-RU" sz="1400" i="1" dirty="0" smtClean="0"/>
              <a:t>цементно-известковые</a:t>
            </a:r>
            <a:endParaRPr lang="ru-RU" sz="1400" i="1" dirty="0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500298" y="5000636"/>
            <a:ext cx="857256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i="1" dirty="0" smtClean="0"/>
              <a:t>ССС КРЕПС</a:t>
            </a:r>
          </a:p>
          <a:p>
            <a:pPr algn="ctr"/>
            <a:r>
              <a:rPr lang="ru-RU" sz="1400" i="1" dirty="0" smtClean="0"/>
              <a:t>гипсовые</a:t>
            </a:r>
            <a:endParaRPr lang="ru-RU" sz="1400" i="1" dirty="0"/>
          </a:p>
        </p:txBody>
      </p:sp>
      <p:cxnSp>
        <p:nvCxnSpPr>
          <p:cNvPr id="59" name="Прямая со стрелкой 58"/>
          <p:cNvCxnSpPr/>
          <p:nvPr/>
        </p:nvCxnSpPr>
        <p:spPr>
          <a:xfrm rot="5400000">
            <a:off x="3358348" y="471409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Скругленный прямоугольник 61"/>
          <p:cNvSpPr/>
          <p:nvPr/>
        </p:nvSpPr>
        <p:spPr>
          <a:xfrm>
            <a:off x="3428992" y="5000636"/>
            <a:ext cx="1000132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i="1" dirty="0" smtClean="0"/>
              <a:t>ССС КРЕПС</a:t>
            </a:r>
          </a:p>
          <a:p>
            <a:pPr algn="ctr"/>
            <a:r>
              <a:rPr lang="ru-RU" i="1" dirty="0" smtClean="0"/>
              <a:t>известковые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КЛАССИФИКАЦИЯ ШТУКАТУРНЫХ ПОКРЫТИЙ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1200" b="1" i="1" dirty="0" err="1" smtClean="0"/>
              <a:t>Обрызг</a:t>
            </a:r>
            <a:r>
              <a:rPr lang="ru-RU" sz="1200" i="1" dirty="0" smtClean="0"/>
              <a:t> - первый слой штукатурного намета.  Он создает шероховатую поверхность перед нанесением грунта. </a:t>
            </a:r>
            <a:r>
              <a:rPr lang="ru-RU" sz="1200" i="1" dirty="0" err="1" smtClean="0"/>
              <a:t>Обрызг</a:t>
            </a:r>
            <a:r>
              <a:rPr lang="ru-RU" sz="1200" i="1" dirty="0" smtClean="0"/>
              <a:t> не разравнивают.</a:t>
            </a:r>
          </a:p>
          <a:p>
            <a:r>
              <a:rPr lang="ru-RU" sz="1200" b="1" i="1" dirty="0" smtClean="0"/>
              <a:t>Грунт</a:t>
            </a:r>
            <a:r>
              <a:rPr lang="ru-RU" sz="1200" i="1" dirty="0" smtClean="0"/>
              <a:t> - основной (по объему) слой штукатурного намета. Он образует необходимую толщину штукатурки и выравнивает поверхность. Если толщина штукатурки большая, то грунт наносят в несколько слоев второй слой штукатурного намета. Грунт очень хорошо выравнивают.</a:t>
            </a:r>
          </a:p>
          <a:p>
            <a:r>
              <a:rPr lang="ru-RU" sz="1200" b="1" i="1" dirty="0" err="1" smtClean="0"/>
              <a:t>Накрывка</a:t>
            </a:r>
            <a:r>
              <a:rPr lang="ru-RU" sz="1200" i="1" dirty="0" smtClean="0"/>
              <a:t> - третий слой штукатурки. </a:t>
            </a:r>
            <a:r>
              <a:rPr lang="ru-RU" sz="1200" b="1" i="1" dirty="0" smtClean="0"/>
              <a:t>Раствор</a:t>
            </a:r>
            <a:r>
              <a:rPr lang="ru-RU" sz="1200" i="1" dirty="0" smtClean="0"/>
              <a:t> </a:t>
            </a:r>
            <a:r>
              <a:rPr lang="ru-RU" sz="1200" i="1" dirty="0" err="1" smtClean="0"/>
              <a:t>накрывки</a:t>
            </a:r>
            <a:r>
              <a:rPr lang="ru-RU" sz="1200" i="1" dirty="0" smtClean="0"/>
              <a:t> наносят на поверхности вручную и машинами по окрепшему (схватившемуся) грунту, тщательно разравнивая. </a:t>
            </a:r>
            <a:r>
              <a:rPr lang="ru-RU" sz="1200" i="1" dirty="0" err="1" smtClean="0"/>
              <a:t>Накрывка</a:t>
            </a:r>
            <a:r>
              <a:rPr lang="ru-RU" sz="1200" i="1" dirty="0" smtClean="0"/>
              <a:t> образует тонкую мягкую пленку, которая легко затирается или заглаживается.</a:t>
            </a:r>
          </a:p>
          <a:p>
            <a:pPr>
              <a:buNone/>
            </a:pPr>
            <a:endParaRPr lang="ru-RU" sz="1100" i="1" dirty="0" smtClean="0"/>
          </a:p>
          <a:p>
            <a:pPr>
              <a:buNone/>
            </a:pPr>
            <a:r>
              <a:rPr lang="ru-RU" sz="1200" b="1" i="1" dirty="0" smtClean="0"/>
              <a:t>            Штукатурные слои </a:t>
            </a:r>
            <a:r>
              <a:rPr lang="ru-RU" sz="1200" i="1" dirty="0" smtClean="0"/>
              <a:t>наносят на поверхность разными приемами - набрасыванием и намазыванием. Раствор </a:t>
            </a:r>
            <a:r>
              <a:rPr lang="ru-RU" sz="1200" i="1" dirty="0" err="1" smtClean="0"/>
              <a:t>обрызга</a:t>
            </a:r>
            <a:r>
              <a:rPr lang="ru-RU" sz="1200" i="1" dirty="0" smtClean="0"/>
              <a:t> и первого слоя грунта набрасывают для того, чтобы он лучше проник во все шероховатости и тем самым прочнее сцепился с поверхностью. Второй и следующие слои грунта можно намазывать. </a:t>
            </a:r>
            <a:r>
              <a:rPr lang="ru-RU" sz="1200" i="1" dirty="0" err="1" smtClean="0"/>
              <a:t>Накрывку</a:t>
            </a:r>
            <a:r>
              <a:rPr lang="ru-RU" sz="1200" i="1" dirty="0" smtClean="0"/>
              <a:t> набрасывают или намазывают. Раствор разравнивают также разными способами.</a:t>
            </a:r>
          </a:p>
          <a:p>
            <a:endParaRPr lang="ru-RU" sz="11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1472" y="1643050"/>
            <a:ext cx="378621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По технологии нанесения</a:t>
            </a:r>
            <a:endParaRPr lang="ru-RU" i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677835" y="2464587"/>
            <a:ext cx="50086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500034" y="2714620"/>
            <a:ext cx="164307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Однослойная</a:t>
            </a:r>
          </a:p>
          <a:p>
            <a:pPr algn="ctr"/>
            <a:r>
              <a:rPr lang="ru-RU" sz="1600" i="1" dirty="0" smtClean="0"/>
              <a:t>(наносится базовый слой и затирается</a:t>
            </a:r>
            <a:r>
              <a:rPr lang="ru-RU" sz="1600" dirty="0" smtClean="0"/>
              <a:t>)</a:t>
            </a:r>
            <a:endParaRPr lang="ru-RU" sz="1600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3536149" y="2464587"/>
            <a:ext cx="50086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2428860" y="2714620"/>
            <a:ext cx="200026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Многослойная (наносится </a:t>
            </a:r>
            <a:r>
              <a:rPr lang="ru-RU" sz="1600" i="1" dirty="0" err="1" smtClean="0"/>
              <a:t>обрызг</a:t>
            </a:r>
            <a:r>
              <a:rPr lang="ru-RU" sz="1600" i="1" dirty="0" smtClean="0"/>
              <a:t>, грунт, </a:t>
            </a:r>
            <a:r>
              <a:rPr lang="ru-RU" sz="1600" i="1" dirty="0" err="1" smtClean="0"/>
              <a:t>накрывка</a:t>
            </a:r>
            <a:r>
              <a:rPr lang="ru-RU" sz="1600" i="1" dirty="0" smtClean="0"/>
              <a:t>)</a:t>
            </a:r>
            <a:endParaRPr lang="ru-RU" sz="1600" i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00034" y="3929066"/>
            <a:ext cx="385765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По способу нанесени</a:t>
            </a:r>
            <a:r>
              <a:rPr lang="ru-RU" dirty="0" smtClean="0"/>
              <a:t>я</a:t>
            </a:r>
            <a:endParaRPr lang="ru-RU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rot="5400000">
            <a:off x="714348" y="478632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>
            <a:off x="3571868" y="478632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25"/>
          <p:cNvSpPr/>
          <p:nvPr/>
        </p:nvSpPr>
        <p:spPr>
          <a:xfrm>
            <a:off x="500034" y="5000636"/>
            <a:ext cx="1857388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Вручную</a:t>
            </a:r>
          </a:p>
          <a:p>
            <a:pPr algn="ctr"/>
            <a:r>
              <a:rPr lang="ru-RU" sz="1400" i="1" dirty="0" smtClean="0"/>
              <a:t>(все штукатурные смеси КРЕПС)</a:t>
            </a:r>
            <a:endParaRPr lang="ru-RU" sz="1400" i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500298" y="5000636"/>
            <a:ext cx="1928826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Механизировано </a:t>
            </a:r>
            <a:r>
              <a:rPr lang="ru-RU" sz="1400" i="1" dirty="0" smtClean="0"/>
              <a:t>(все штукатурные  смеси кроме БАНД)</a:t>
            </a:r>
            <a:endParaRPr lang="ru-RU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КЛАССИФИКАЦИЯ ШТУКАТУРНЫХ ПОКРЫТИЙ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43042" y="1643050"/>
            <a:ext cx="600079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ССС КРЕПС ДЛЯ ОБРЫЗГА</a:t>
            </a:r>
          </a:p>
          <a:p>
            <a:pPr algn="ctr"/>
            <a:r>
              <a:rPr lang="ru-RU" i="1" dirty="0" smtClean="0"/>
              <a:t>НЕТ</a:t>
            </a:r>
            <a:endParaRPr lang="ru-RU" i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43042" y="2643182"/>
            <a:ext cx="5929354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ССС КРЕПС ДЛЯ ГРУНТА</a:t>
            </a:r>
          </a:p>
          <a:p>
            <a:pPr algn="ctr"/>
            <a:r>
              <a:rPr lang="ru-RU" i="1" dirty="0" smtClean="0"/>
              <a:t>все штукатурные смеси</a:t>
            </a:r>
          </a:p>
          <a:p>
            <a:pPr algn="ctr"/>
            <a:r>
              <a:rPr lang="ru-RU" i="1" dirty="0" smtClean="0"/>
              <a:t>Профи, </a:t>
            </a:r>
            <a:r>
              <a:rPr lang="ru-RU" i="1" dirty="0" err="1" smtClean="0"/>
              <a:t>Профи-лайт</a:t>
            </a:r>
            <a:r>
              <a:rPr lang="ru-RU" i="1" dirty="0" smtClean="0"/>
              <a:t> для значительного выравнивания</a:t>
            </a:r>
          </a:p>
          <a:p>
            <a:pPr algn="ctr"/>
            <a:r>
              <a:rPr lang="ru-RU" i="1" dirty="0" smtClean="0"/>
              <a:t>Мастер, </a:t>
            </a:r>
            <a:r>
              <a:rPr lang="ru-RU" i="1" dirty="0" err="1" smtClean="0"/>
              <a:t>Экстра-лайт</a:t>
            </a:r>
            <a:r>
              <a:rPr lang="ru-RU" i="1" dirty="0" smtClean="0"/>
              <a:t>, ЦШ  для выравнивания тонким слоем</a:t>
            </a:r>
            <a:endParaRPr lang="ru-RU" i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43042" y="4572008"/>
            <a:ext cx="592935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ССС КРЕПС ДЛЯ НАКРЫВКИ</a:t>
            </a:r>
          </a:p>
          <a:p>
            <a:pPr algn="ctr"/>
            <a:r>
              <a:rPr lang="ru-RU" i="1" dirty="0" smtClean="0"/>
              <a:t>Мастер, </a:t>
            </a:r>
            <a:r>
              <a:rPr lang="ru-RU" i="1" dirty="0" err="1" smtClean="0"/>
              <a:t>Экстра-лайт</a:t>
            </a:r>
            <a:r>
              <a:rPr lang="ru-RU" i="1" dirty="0" smtClean="0"/>
              <a:t>, ЦШ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КЛАССИФИКАЦИЯ ШТУКАТУРНЫХ ПОКРЫТИЙ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28926" y="1643050"/>
            <a:ext cx="335758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По назначению</a:t>
            </a:r>
            <a:endParaRPr lang="ru-RU" i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428860" y="2285992"/>
            <a:ext cx="64294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215074" y="2214554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571472" y="2714620"/>
            <a:ext cx="1928826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Обычные</a:t>
            </a:r>
          </a:p>
          <a:p>
            <a:pPr algn="ctr"/>
            <a:r>
              <a:rPr lang="ru-RU" sz="1100" dirty="0" smtClean="0"/>
              <a:t>предназначенные для эксплуатации в нормальных температурно-влажностных условиях</a:t>
            </a:r>
            <a:endParaRPr lang="ru-RU" sz="1100" i="1" dirty="0" smtClean="0"/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4464843" y="253602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Скругленный прямоугольник 20"/>
          <p:cNvSpPr/>
          <p:nvPr/>
        </p:nvSpPr>
        <p:spPr>
          <a:xfrm>
            <a:off x="3714744" y="2786058"/>
            <a:ext cx="1785950" cy="1571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dirty="0" smtClean="0"/>
          </a:p>
          <a:p>
            <a:pPr algn="ctr"/>
            <a:r>
              <a:rPr lang="ru-RU" sz="1600" i="1" dirty="0" smtClean="0"/>
              <a:t>Специальные</a:t>
            </a:r>
          </a:p>
          <a:p>
            <a:pPr algn="ctr"/>
            <a:r>
              <a:rPr lang="ru-RU" sz="1100" dirty="0" smtClean="0"/>
              <a:t>(гидроизоляционные и  гидрофобные, теплоизоляционные,  </a:t>
            </a:r>
          </a:p>
          <a:p>
            <a:pPr algn="ctr"/>
            <a:r>
              <a:rPr lang="ru-RU" sz="1100" dirty="0" smtClean="0"/>
              <a:t>акустические, химически стойкие, рентгенозащитные)</a:t>
            </a:r>
            <a:endParaRPr lang="ru-RU" sz="1100" i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786578" y="2714620"/>
            <a:ext cx="1928826" cy="16430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Декоративные</a:t>
            </a:r>
          </a:p>
          <a:p>
            <a:pPr algn="ctr"/>
            <a:r>
              <a:rPr lang="ru-RU" sz="1000" dirty="0" smtClean="0"/>
              <a:t>для отделки фасадов и </a:t>
            </a:r>
            <a:r>
              <a:rPr lang="ru-RU" sz="900" dirty="0" smtClean="0"/>
              <a:t>некоторых помещений общественных зданий (вестибюлей, лестничных </a:t>
            </a:r>
            <a:r>
              <a:rPr lang="ru-RU" sz="1000" dirty="0" smtClean="0"/>
              <a:t>клеток, холлов).</a:t>
            </a:r>
            <a:endParaRPr lang="ru-RU" sz="1000" i="1" dirty="0"/>
          </a:p>
        </p:txBody>
      </p:sp>
      <p:cxnSp>
        <p:nvCxnSpPr>
          <p:cNvPr id="12" name="Прямая со стрелкой 11"/>
          <p:cNvCxnSpPr>
            <a:stCxn id="17" idx="2"/>
          </p:cNvCxnSpPr>
          <p:nvPr/>
        </p:nvCxnSpPr>
        <p:spPr>
          <a:xfrm rot="5400000">
            <a:off x="1249341" y="4643448"/>
            <a:ext cx="572299" cy="7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Скругленный прямоугольник 15"/>
          <p:cNvSpPr/>
          <p:nvPr/>
        </p:nvSpPr>
        <p:spPr>
          <a:xfrm>
            <a:off x="571472" y="4929198"/>
            <a:ext cx="171451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Все штукатурные смеси КРЕПС, кроме </a:t>
            </a:r>
            <a:r>
              <a:rPr lang="ru-RU" sz="1100" dirty="0" err="1" smtClean="0"/>
              <a:t>Термокрепс</a:t>
            </a:r>
            <a:r>
              <a:rPr lang="ru-RU" sz="1100" dirty="0" smtClean="0"/>
              <a:t> шуба и короед, Бриллиант</a:t>
            </a:r>
            <a:endParaRPr lang="ru-RU" sz="1100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 rot="5400000">
            <a:off x="4393408" y="4607728"/>
            <a:ext cx="500065" cy="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25"/>
          <p:cNvSpPr/>
          <p:nvPr/>
        </p:nvSpPr>
        <p:spPr>
          <a:xfrm>
            <a:off x="3786182" y="4857760"/>
            <a:ext cx="178595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КРЕПС не выпускает</a:t>
            </a:r>
            <a:endParaRPr lang="ru-RU" sz="1200" dirty="0"/>
          </a:p>
        </p:txBody>
      </p:sp>
      <p:cxnSp>
        <p:nvCxnSpPr>
          <p:cNvPr id="28" name="Прямая со стрелкой 27"/>
          <p:cNvCxnSpPr>
            <a:stCxn id="22" idx="2"/>
          </p:cNvCxnSpPr>
          <p:nvPr/>
        </p:nvCxnSpPr>
        <p:spPr>
          <a:xfrm rot="5400000">
            <a:off x="7446586" y="4625587"/>
            <a:ext cx="572299" cy="365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Скругленный прямоугольник 30"/>
          <p:cNvSpPr/>
          <p:nvPr/>
        </p:nvSpPr>
        <p:spPr>
          <a:xfrm>
            <a:off x="6929454" y="4929198"/>
            <a:ext cx="164307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/>
              <a:t>Термокрепс</a:t>
            </a:r>
            <a:r>
              <a:rPr lang="ru-RU" sz="1200" dirty="0" smtClean="0"/>
              <a:t> шуба, короед, Бриллиант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КЛАССИФИКАЦИЯ ШТУКАТУРНЫХ ПОКРЫТИЙ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86116" y="1643050"/>
            <a:ext cx="264320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/>
              <a:t>По качеству</a:t>
            </a:r>
            <a:endParaRPr lang="ru-RU" i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500298" y="2143116"/>
            <a:ext cx="857256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500034" y="2714620"/>
            <a:ext cx="2143140" cy="1571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dirty="0" smtClean="0"/>
          </a:p>
          <a:p>
            <a:pPr algn="ctr"/>
            <a:r>
              <a:rPr lang="ru-RU" sz="1600" i="1" dirty="0" smtClean="0"/>
              <a:t>Простая </a:t>
            </a:r>
          </a:p>
          <a:p>
            <a:pPr algn="ctr"/>
            <a:r>
              <a:rPr lang="ru-RU" sz="1100" dirty="0" smtClean="0"/>
              <a:t>Применяют ее во временных, подвальных, складских и других нежилых строениях, а также в подсобных помещениях общественных и производственных зданий.</a:t>
            </a:r>
            <a:endParaRPr lang="ru-RU" sz="1100" i="1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5786446" y="2143116"/>
            <a:ext cx="857256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24"/>
          <p:cNvSpPr/>
          <p:nvPr/>
        </p:nvSpPr>
        <p:spPr>
          <a:xfrm>
            <a:off x="6215074" y="2714620"/>
            <a:ext cx="2500330" cy="1714512"/>
          </a:xfrm>
          <a:prstGeom prst="roundRect">
            <a:avLst>
              <a:gd name="adj" fmla="val 15786"/>
            </a:avLst>
          </a:prstGeom>
          <a:scene3d>
            <a:camera prst="orthographicFront"/>
            <a:lightRig rig="threePt" dir="t"/>
          </a:scene3d>
          <a:sp3d>
            <a:bevelT w="19050"/>
            <a:bevelB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i="1" dirty="0" smtClean="0"/>
          </a:p>
          <a:p>
            <a:pPr algn="ctr"/>
            <a:endParaRPr lang="ru-RU" sz="1400" i="1" dirty="0" smtClean="0"/>
          </a:p>
          <a:p>
            <a:pPr algn="ctr"/>
            <a:r>
              <a:rPr lang="ru-RU" sz="1600" i="1" dirty="0" smtClean="0"/>
              <a:t>Высококачественная</a:t>
            </a:r>
            <a:r>
              <a:rPr lang="ru-RU" sz="1600" dirty="0" smtClean="0"/>
              <a:t> </a:t>
            </a:r>
            <a:r>
              <a:rPr lang="ru-RU" sz="1000" dirty="0" smtClean="0"/>
              <a:t>выполняется в зданиях и сооружениях, к отделке которых предъявляются повышенные требования: театрах, музеях, выставочных залах, гостиницах, жилых домах повышенного класса и т.п. </a:t>
            </a:r>
          </a:p>
          <a:p>
            <a:pPr algn="ctr"/>
            <a:endParaRPr lang="ru-RU" sz="1000" i="1" dirty="0" smtClean="0"/>
          </a:p>
          <a:p>
            <a:pPr algn="ctr"/>
            <a:endParaRPr lang="ru-RU" sz="1000" i="1" dirty="0" smtClean="0"/>
          </a:p>
          <a:p>
            <a:pPr algn="ctr"/>
            <a:endParaRPr lang="ru-RU" sz="1000" i="1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 rot="5400000">
            <a:off x="3964777" y="2821778"/>
            <a:ext cx="135732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ый прямоугольник 29"/>
          <p:cNvSpPr/>
          <p:nvPr/>
        </p:nvSpPr>
        <p:spPr>
          <a:xfrm>
            <a:off x="3357554" y="3500438"/>
            <a:ext cx="2428892" cy="2071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Улучшенная</a:t>
            </a:r>
          </a:p>
          <a:p>
            <a:pPr algn="ctr"/>
            <a:r>
              <a:rPr lang="ru-RU" sz="1050" dirty="0" smtClean="0"/>
              <a:t>делается в жилых и общественных зданиях (школах, больницах, детских садах и т.д.), а также в специальных случаях в промышленных зданиях и в подсобных помещениях зданий повышенного класса, для </a:t>
            </a:r>
            <a:r>
              <a:rPr lang="ru-RU" sz="1050" i="1" dirty="0" smtClean="0"/>
              <a:t>оштукатуривания фасадов</a:t>
            </a:r>
            <a:r>
              <a:rPr lang="ru-RU" sz="1050" dirty="0" smtClean="0"/>
              <a:t> зданий без специального архитектурного оформления. </a:t>
            </a:r>
            <a:endParaRPr lang="ru-RU" sz="105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1019</Words>
  <Application>Microsoft Office PowerPoint</Application>
  <PresentationFormat>Экран (4:3)</PresentationFormat>
  <Paragraphs>191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СВОЙСТВА ШТУКАТУРНЫХ СОСТАВОВ</vt:lpstr>
      <vt:lpstr>КЛАССИФИКАЦИЯ ШТУКАТУРНЫХ ПОКРЫТИЙ</vt:lpstr>
      <vt:lpstr>ЧТО ТАКОЕ ШТУКАТУРКА</vt:lpstr>
      <vt:lpstr>КЛАССИФИКАЦИЯ ШТУКАТУРНЫХ ПОКРЫТИЙ</vt:lpstr>
      <vt:lpstr>КЛАССИФИКАЦИЯ ШТУКАТУРНЫХ ПОКРЫТИЙ</vt:lpstr>
      <vt:lpstr>КЛАССИФИКАЦИЯ ШТУКАТУРНЫХ ПОКРЫТИЙ</vt:lpstr>
      <vt:lpstr>КЛАССИФИКАЦИЯ ШТУКАТУРНЫХ ПОКРЫТИЙ</vt:lpstr>
      <vt:lpstr>КЛАССИФИКАЦИЯ ШТУКАТУРНЫХ ПОКРЫТИЙ</vt:lpstr>
      <vt:lpstr>КЛАССИФИКАЦИЯ ШТУКАТУРНЫХ ПОКРЫТИЙ</vt:lpstr>
      <vt:lpstr>КЛАССИФИКАЦИЯ ШТУКАТУРНЫХ РАСТВОРОВ ПО СВОЙСТВАМ</vt:lpstr>
      <vt:lpstr>КЛАССИФИКАЦИЯ ШТУКАТУРНЫХ  РАСТВОРОВ ПО СВОЙСТВАМ</vt:lpstr>
      <vt:lpstr>п. 4.12 ГОСТа 28013—98 «Растворы строительные - Общие технические условия»</vt:lpstr>
      <vt:lpstr>ОБЩИЕ ТЕХНИЧЕСКИЕ ТРЕБОВАНИЯ</vt:lpstr>
      <vt:lpstr>ОСНОВНЫЕ СВОЙСТВА РАСТВОРНЫХ СМЕСЕЙ</vt:lpstr>
      <vt:lpstr>ОСНОВНЫЕ СВОЙСТВА РАСТВОРНЫХ СМЕСЕЙ</vt:lpstr>
      <vt:lpstr>ОСНОВНЫЕ СВОЙСТВА РАСТВОРНЫХ СМЕСЕЙ</vt:lpstr>
      <vt:lpstr>ОСНОВНЫЕ СВОЙСТВА РАСТВОРНЫХ СМЕСЕЙ</vt:lpstr>
      <vt:lpstr>ОСНОВНЫЕ СВОЙСТВА ЗАТВЕРДЕВШИХ РАСТВОРОВ</vt:lpstr>
      <vt:lpstr>ОСНОВНЫЕ СВОЙСТВА ЗАТВЕРДЕВШИХ РАСТВОРОВ</vt:lpstr>
      <vt:lpstr>ОСНОВНЫЕ СВОЙСТВА ЗАТВЕРДЕВШИХ РАСТВОРОВ</vt:lpstr>
      <vt:lpstr>ОСНОВНЫЕ СВОЙСТВА ЗАТВЕРДЕВШИХ РАСТВОРОВ</vt:lpstr>
      <vt:lpstr>ОСНОВНЫЕ СВОЙСТВА ЗАТВЕРДЕВШИХ РАСТВОРОВ</vt:lpstr>
      <vt:lpstr> РАЗНОВИДНОСТИ ШТУКАТУРКИ В ЗАВИСИМОСТИ ОТ РОДА ОШТУКАТУРИВАЕМОЙ ПОВЕРХНОСТИ </vt:lpstr>
      <vt:lpstr>РАЗНОВИДНОСТИ ШТУКАТУРКИ В ЗАВИСИМОСТИ ОТ РОДА ОШТУКАТУРИВАЕМОЙ ПОВЕРХНОСТИ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 ШТУКАТУРНЫХ РАБОТ</dc:title>
  <dc:creator>mkovaleva</dc:creator>
  <cp:lastModifiedBy>Уч</cp:lastModifiedBy>
  <cp:revision>102</cp:revision>
  <dcterms:created xsi:type="dcterms:W3CDTF">2014-04-03T08:31:30Z</dcterms:created>
  <dcterms:modified xsi:type="dcterms:W3CDTF">2022-10-25T12:03:34Z</dcterms:modified>
</cp:coreProperties>
</file>