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72" r:id="rId3"/>
    <p:sldId id="261" r:id="rId4"/>
    <p:sldId id="263" r:id="rId5"/>
    <p:sldId id="262" r:id="rId6"/>
    <p:sldId id="260" r:id="rId7"/>
    <p:sldId id="259" r:id="rId8"/>
    <p:sldId id="258" r:id="rId9"/>
    <p:sldId id="271" r:id="rId10"/>
    <p:sldId id="273" r:id="rId11"/>
    <p:sldId id="269" r:id="rId12"/>
    <p:sldId id="274" r:id="rId13"/>
    <p:sldId id="275" r:id="rId14"/>
    <p:sldId id="276" r:id="rId15"/>
    <p:sldId id="268" r:id="rId16"/>
    <p:sldId id="267" r:id="rId17"/>
    <p:sldId id="266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1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C4D6D-BE32-4802-A4B4-4B86AF4972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9B926-F59F-4945-AD50-471A80EB489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>
                  <a:lumMod val="50000"/>
                </a:schemeClr>
              </a:solidFill>
            </a:rPr>
            <a:t>Языки Евразии</a:t>
          </a:r>
          <a:endParaRPr lang="ru-RU" sz="1600" dirty="0">
            <a:solidFill>
              <a:schemeClr val="bg1">
                <a:lumMod val="50000"/>
              </a:schemeClr>
            </a:solidFill>
          </a:endParaRPr>
        </a:p>
      </dgm:t>
    </dgm:pt>
    <dgm:pt modelId="{C110E3DE-A309-466A-A5D5-5C9BAD516A9E}" type="parTrans" cxnId="{720A0A11-BC2F-4623-8080-0F0E7A532CB3}">
      <dgm:prSet/>
      <dgm:spPr/>
      <dgm:t>
        <a:bodyPr/>
        <a:lstStyle/>
        <a:p>
          <a:endParaRPr lang="ru-RU"/>
        </a:p>
      </dgm:t>
    </dgm:pt>
    <dgm:pt modelId="{935E906E-AE8D-4E3D-A5C4-F23C88181C69}" type="sibTrans" cxnId="{720A0A11-BC2F-4623-8080-0F0E7A532CB3}">
      <dgm:prSet/>
      <dgm:spPr/>
      <dgm:t>
        <a:bodyPr/>
        <a:lstStyle/>
        <a:p>
          <a:endParaRPr lang="ru-RU"/>
        </a:p>
      </dgm:t>
    </dgm:pt>
    <dgm:pt modelId="{CC40F550-DB9F-4348-85C1-2A8D9B8D720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>
                  <a:lumMod val="50000"/>
                </a:schemeClr>
              </a:solidFill>
            </a:rPr>
            <a:t>Индоевропейские</a:t>
          </a:r>
          <a:r>
            <a:rPr lang="ru-RU" sz="1600" dirty="0" smtClean="0"/>
            <a:t> </a:t>
          </a:r>
          <a:r>
            <a:rPr lang="ru-RU" sz="1600" dirty="0" smtClean="0">
              <a:solidFill>
                <a:schemeClr val="bg1">
                  <a:lumMod val="50000"/>
                </a:schemeClr>
              </a:solidFill>
            </a:rPr>
            <a:t>языки</a:t>
          </a:r>
        </a:p>
      </dgm:t>
    </dgm:pt>
    <dgm:pt modelId="{87CD997C-FA74-4F86-858A-67949CA8D8E8}" type="parTrans" cxnId="{B997F90C-5EC1-49BE-8F06-8229EE72F91F}">
      <dgm:prSet/>
      <dgm:spPr/>
      <dgm:t>
        <a:bodyPr/>
        <a:lstStyle/>
        <a:p>
          <a:endParaRPr lang="ru-RU"/>
        </a:p>
      </dgm:t>
    </dgm:pt>
    <dgm:pt modelId="{180E9541-C9C7-4A49-BB7F-95A3E0B882D2}" type="sibTrans" cxnId="{B997F90C-5EC1-49BE-8F06-8229EE72F91F}">
      <dgm:prSet/>
      <dgm:spPr/>
      <dgm:t>
        <a:bodyPr/>
        <a:lstStyle/>
        <a:p>
          <a:endParaRPr lang="ru-RU"/>
        </a:p>
      </dgm:t>
    </dgm:pt>
    <dgm:pt modelId="{BF1E2611-EAF0-4129-B497-E67BFAA625B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>
                  <a:lumMod val="50000"/>
                </a:schemeClr>
              </a:solidFill>
            </a:rPr>
            <a:t>Романские языки</a:t>
          </a:r>
        </a:p>
      </dgm:t>
    </dgm:pt>
    <dgm:pt modelId="{59FED360-C7C3-4850-8903-991146E90484}" type="parTrans" cxnId="{4592339E-FA1E-4ACD-9C62-D92AF41E53E7}">
      <dgm:prSet/>
      <dgm:spPr/>
      <dgm:t>
        <a:bodyPr/>
        <a:lstStyle/>
        <a:p>
          <a:endParaRPr lang="ru-RU"/>
        </a:p>
      </dgm:t>
    </dgm:pt>
    <dgm:pt modelId="{DC0C04A8-7858-446A-979D-34296FABF827}" type="sibTrans" cxnId="{4592339E-FA1E-4ACD-9C62-D92AF41E53E7}">
      <dgm:prSet/>
      <dgm:spPr/>
      <dgm:t>
        <a:bodyPr/>
        <a:lstStyle/>
        <a:p>
          <a:endParaRPr lang="ru-RU"/>
        </a:p>
      </dgm:t>
    </dgm:pt>
    <dgm:pt modelId="{3A7495B3-1A1A-4BC1-843C-BEF263B0581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err="1" smtClean="0">
              <a:solidFill>
                <a:schemeClr val="bg1">
                  <a:lumMod val="50000"/>
                </a:schemeClr>
              </a:solidFill>
            </a:rPr>
            <a:t>Галло-Романские</a:t>
          </a:r>
          <a:r>
            <a:rPr lang="ru-RU" sz="1600" dirty="0" smtClean="0">
              <a:solidFill>
                <a:schemeClr val="bg1">
                  <a:lumMod val="50000"/>
                </a:schemeClr>
              </a:solidFill>
            </a:rPr>
            <a:t> языки</a:t>
          </a:r>
        </a:p>
      </dgm:t>
    </dgm:pt>
    <dgm:pt modelId="{074A6EE9-D881-4621-BFBC-CD1EB148B944}" type="parTrans" cxnId="{1240E686-DD0A-439E-8D11-E9179F886B5F}">
      <dgm:prSet/>
      <dgm:spPr/>
      <dgm:t>
        <a:bodyPr/>
        <a:lstStyle/>
        <a:p>
          <a:endParaRPr lang="ru-RU"/>
        </a:p>
      </dgm:t>
    </dgm:pt>
    <dgm:pt modelId="{534B7854-8BA5-443B-B0FD-2C42606EF4DE}" type="sibTrans" cxnId="{1240E686-DD0A-439E-8D11-E9179F886B5F}">
      <dgm:prSet/>
      <dgm:spPr/>
      <dgm:t>
        <a:bodyPr/>
        <a:lstStyle/>
        <a:p>
          <a:endParaRPr lang="ru-RU"/>
        </a:p>
      </dgm:t>
    </dgm:pt>
    <dgm:pt modelId="{F0EADF9E-D518-49EC-B3F8-3E832648501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Французский Язык</a:t>
          </a:r>
        </a:p>
      </dgm:t>
    </dgm:pt>
    <dgm:pt modelId="{528A7A58-A394-4134-B1C7-0FEF9887F50D}" type="parTrans" cxnId="{20048350-EA06-4C5C-9D09-5CB50802FE04}">
      <dgm:prSet/>
      <dgm:spPr/>
      <dgm:t>
        <a:bodyPr/>
        <a:lstStyle/>
        <a:p>
          <a:endParaRPr lang="ru-RU"/>
        </a:p>
      </dgm:t>
    </dgm:pt>
    <dgm:pt modelId="{AABCC953-3191-42DB-84B1-F5F75E1AD5F8}" type="sibTrans" cxnId="{20048350-EA06-4C5C-9D09-5CB50802FE04}">
      <dgm:prSet/>
      <dgm:spPr/>
      <dgm:t>
        <a:bodyPr/>
        <a:lstStyle/>
        <a:p>
          <a:endParaRPr lang="ru-RU"/>
        </a:p>
      </dgm:t>
    </dgm:pt>
    <dgm:pt modelId="{D747B817-70BE-47F0-9596-B3B85B112C28}" type="pres">
      <dgm:prSet presAssocID="{3DFC4D6D-BE32-4802-A4B4-4B86AF4972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24612B-65F2-41C8-90F6-1B8FB67F6B9F}" type="pres">
      <dgm:prSet presAssocID="{3DFC4D6D-BE32-4802-A4B4-4B86AF4972FB}" presName="dummyMaxCanvas" presStyleCnt="0">
        <dgm:presLayoutVars/>
      </dgm:prSet>
      <dgm:spPr/>
    </dgm:pt>
    <dgm:pt modelId="{D48E7227-B592-4848-8CEC-A2E0967DE8D0}" type="pres">
      <dgm:prSet presAssocID="{3DFC4D6D-BE32-4802-A4B4-4B86AF4972F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4958F-E28E-46F8-A5F9-6DF07A8E7442}" type="pres">
      <dgm:prSet presAssocID="{3DFC4D6D-BE32-4802-A4B4-4B86AF4972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97D81-5222-4445-80A0-38BAAA94A102}" type="pres">
      <dgm:prSet presAssocID="{3DFC4D6D-BE32-4802-A4B4-4B86AF4972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9B36E-90E5-479D-A9F6-4D5A073F23D2}" type="pres">
      <dgm:prSet presAssocID="{3DFC4D6D-BE32-4802-A4B4-4B86AF4972F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223AC-22C3-413F-B4E6-AD303377AAC3}" type="pres">
      <dgm:prSet presAssocID="{3DFC4D6D-BE32-4802-A4B4-4B86AF4972F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2AC01-01C0-4DA6-893E-0A95DFE87195}" type="pres">
      <dgm:prSet presAssocID="{3DFC4D6D-BE32-4802-A4B4-4B86AF4972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1BEB1-4ED5-4D89-ACC0-5C5C1F4CA4EC}" type="pres">
      <dgm:prSet presAssocID="{3DFC4D6D-BE32-4802-A4B4-4B86AF4972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3541B-0C7C-4905-919C-79E505F028D9}" type="pres">
      <dgm:prSet presAssocID="{3DFC4D6D-BE32-4802-A4B4-4B86AF4972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2B6EF-3E62-4F19-BEA0-3818A142C59A}" type="pres">
      <dgm:prSet presAssocID="{3DFC4D6D-BE32-4802-A4B4-4B86AF4972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A0FF2-2E87-48DE-B650-15005D43120E}" type="pres">
      <dgm:prSet presAssocID="{3DFC4D6D-BE32-4802-A4B4-4B86AF4972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18B56-D9DE-4407-992A-3666C548A09C}" type="pres">
      <dgm:prSet presAssocID="{3DFC4D6D-BE32-4802-A4B4-4B86AF4972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7BA55-31E8-41A7-816B-AA6FC763B6CC}" type="pres">
      <dgm:prSet presAssocID="{3DFC4D6D-BE32-4802-A4B4-4B86AF4972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1C211-A51E-4FFA-A4FE-D39B081ABC9E}" type="pres">
      <dgm:prSet presAssocID="{3DFC4D6D-BE32-4802-A4B4-4B86AF4972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4E5B7-1E7D-485E-BEDC-AFA5BB132FE0}" type="pres">
      <dgm:prSet presAssocID="{3DFC4D6D-BE32-4802-A4B4-4B86AF4972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36E68-9E6D-4C47-B406-8BA56BAC484B}" type="presOf" srcId="{180E9541-C9C7-4A49-BB7F-95A3E0B882D2}" destId="{E711BEB1-4ED5-4D89-ACC0-5C5C1F4CA4EC}" srcOrd="0" destOrd="0" presId="urn:microsoft.com/office/officeart/2005/8/layout/vProcess5"/>
    <dgm:cxn modelId="{1240E686-DD0A-439E-8D11-E9179F886B5F}" srcId="{3DFC4D6D-BE32-4802-A4B4-4B86AF4972FB}" destId="{3A7495B3-1A1A-4BC1-843C-BEF263B0581C}" srcOrd="3" destOrd="0" parTransId="{074A6EE9-D881-4621-BFBC-CD1EB148B944}" sibTransId="{534B7854-8BA5-443B-B0FD-2C42606EF4DE}"/>
    <dgm:cxn modelId="{F41C9D87-96EF-4C70-8455-3EC0AC668BC7}" type="presOf" srcId="{CC40F550-DB9F-4348-85C1-2A8D9B8D7208}" destId="{BFB18B56-D9DE-4407-992A-3666C548A09C}" srcOrd="1" destOrd="0" presId="urn:microsoft.com/office/officeart/2005/8/layout/vProcess5"/>
    <dgm:cxn modelId="{4592339E-FA1E-4ACD-9C62-D92AF41E53E7}" srcId="{3DFC4D6D-BE32-4802-A4B4-4B86AF4972FB}" destId="{BF1E2611-EAF0-4129-B497-E67BFAA625B6}" srcOrd="2" destOrd="0" parTransId="{59FED360-C7C3-4850-8903-991146E90484}" sibTransId="{DC0C04A8-7858-446A-979D-34296FABF827}"/>
    <dgm:cxn modelId="{9A1402D5-1179-4ADF-B169-F6CE22B83CA0}" type="presOf" srcId="{3A7495B3-1A1A-4BC1-843C-BEF263B0581C}" destId="{F1D9B36E-90E5-479D-A9F6-4D5A073F23D2}" srcOrd="0" destOrd="0" presId="urn:microsoft.com/office/officeart/2005/8/layout/vProcess5"/>
    <dgm:cxn modelId="{E5CAA51B-3B61-4EFC-B43C-73953958D25C}" type="presOf" srcId="{3A7495B3-1A1A-4BC1-843C-BEF263B0581C}" destId="{2661C211-A51E-4FFA-A4FE-D39B081ABC9E}" srcOrd="1" destOrd="0" presId="urn:microsoft.com/office/officeart/2005/8/layout/vProcess5"/>
    <dgm:cxn modelId="{20048350-EA06-4C5C-9D09-5CB50802FE04}" srcId="{3DFC4D6D-BE32-4802-A4B4-4B86AF4972FB}" destId="{F0EADF9E-D518-49EC-B3F8-3E832648501F}" srcOrd="4" destOrd="0" parTransId="{528A7A58-A394-4134-B1C7-0FEF9887F50D}" sibTransId="{AABCC953-3191-42DB-84B1-F5F75E1AD5F8}"/>
    <dgm:cxn modelId="{822FF799-2664-4C1A-9211-B67BDBDA5766}" type="presOf" srcId="{935E906E-AE8D-4E3D-A5C4-F23C88181C69}" destId="{7382AC01-01C0-4DA6-893E-0A95DFE87195}" srcOrd="0" destOrd="0" presId="urn:microsoft.com/office/officeart/2005/8/layout/vProcess5"/>
    <dgm:cxn modelId="{4103667B-5F6B-4699-9E0F-C8A333035D52}" type="presOf" srcId="{DC0C04A8-7858-446A-979D-34296FABF827}" destId="{B6F3541B-0C7C-4905-919C-79E505F028D9}" srcOrd="0" destOrd="0" presId="urn:microsoft.com/office/officeart/2005/8/layout/vProcess5"/>
    <dgm:cxn modelId="{B997F90C-5EC1-49BE-8F06-8229EE72F91F}" srcId="{3DFC4D6D-BE32-4802-A4B4-4B86AF4972FB}" destId="{CC40F550-DB9F-4348-85C1-2A8D9B8D7208}" srcOrd="1" destOrd="0" parTransId="{87CD997C-FA74-4F86-858A-67949CA8D8E8}" sibTransId="{180E9541-C9C7-4A49-BB7F-95A3E0B882D2}"/>
    <dgm:cxn modelId="{95D9EA4F-A97E-4558-83D8-8C91A575EA9C}" type="presOf" srcId="{F1E9B926-F59F-4945-AD50-471A80EB489E}" destId="{D48E7227-B592-4848-8CEC-A2E0967DE8D0}" srcOrd="0" destOrd="0" presId="urn:microsoft.com/office/officeart/2005/8/layout/vProcess5"/>
    <dgm:cxn modelId="{612D81B9-B872-4F32-AC18-94739F39AC79}" type="presOf" srcId="{BF1E2611-EAF0-4129-B497-E67BFAA625B6}" destId="{6747BA55-31E8-41A7-816B-AA6FC763B6CC}" srcOrd="1" destOrd="0" presId="urn:microsoft.com/office/officeart/2005/8/layout/vProcess5"/>
    <dgm:cxn modelId="{720A0A11-BC2F-4623-8080-0F0E7A532CB3}" srcId="{3DFC4D6D-BE32-4802-A4B4-4B86AF4972FB}" destId="{F1E9B926-F59F-4945-AD50-471A80EB489E}" srcOrd="0" destOrd="0" parTransId="{C110E3DE-A309-466A-A5D5-5C9BAD516A9E}" sibTransId="{935E906E-AE8D-4E3D-A5C4-F23C88181C69}"/>
    <dgm:cxn modelId="{13137F3A-9E81-4371-A4D5-BFAF90162D70}" type="presOf" srcId="{BF1E2611-EAF0-4129-B497-E67BFAA625B6}" destId="{7ED97D81-5222-4445-80A0-38BAAA94A102}" srcOrd="0" destOrd="0" presId="urn:microsoft.com/office/officeart/2005/8/layout/vProcess5"/>
    <dgm:cxn modelId="{1AFAE8AF-288F-4B16-9CDB-4731E91DCB3B}" type="presOf" srcId="{3DFC4D6D-BE32-4802-A4B4-4B86AF4972FB}" destId="{D747B817-70BE-47F0-9596-B3B85B112C28}" srcOrd="0" destOrd="0" presId="urn:microsoft.com/office/officeart/2005/8/layout/vProcess5"/>
    <dgm:cxn modelId="{F9E0B014-5F37-4165-95C3-49AE584239C0}" type="presOf" srcId="{CC40F550-DB9F-4348-85C1-2A8D9B8D7208}" destId="{F614958F-E28E-46F8-A5F9-6DF07A8E7442}" srcOrd="0" destOrd="0" presId="urn:microsoft.com/office/officeart/2005/8/layout/vProcess5"/>
    <dgm:cxn modelId="{D7EBD6A8-5C68-410D-9FDF-A3B6059F5A6B}" type="presOf" srcId="{534B7854-8BA5-443B-B0FD-2C42606EF4DE}" destId="{EBC2B6EF-3E62-4F19-BEA0-3818A142C59A}" srcOrd="0" destOrd="0" presId="urn:microsoft.com/office/officeart/2005/8/layout/vProcess5"/>
    <dgm:cxn modelId="{B6AF4776-A74D-4060-8F3A-7889351134E2}" type="presOf" srcId="{F0EADF9E-D518-49EC-B3F8-3E832648501F}" destId="{AC7223AC-22C3-413F-B4E6-AD303377AAC3}" srcOrd="0" destOrd="0" presId="urn:microsoft.com/office/officeart/2005/8/layout/vProcess5"/>
    <dgm:cxn modelId="{39CE27DF-BE4C-4FAF-BF55-CB1D2EE51C1F}" type="presOf" srcId="{F0EADF9E-D518-49EC-B3F8-3E832648501F}" destId="{E1A4E5B7-1E7D-485E-BEDC-AFA5BB132FE0}" srcOrd="1" destOrd="0" presId="urn:microsoft.com/office/officeart/2005/8/layout/vProcess5"/>
    <dgm:cxn modelId="{9415FD64-54B3-4005-A58B-6B4CD13C450B}" type="presOf" srcId="{F1E9B926-F59F-4945-AD50-471A80EB489E}" destId="{BFAA0FF2-2E87-48DE-B650-15005D43120E}" srcOrd="1" destOrd="0" presId="urn:microsoft.com/office/officeart/2005/8/layout/vProcess5"/>
    <dgm:cxn modelId="{CFCDA064-7302-4AA5-9C4E-85D989EF42E1}" type="presParOf" srcId="{D747B817-70BE-47F0-9596-B3B85B112C28}" destId="{3924612B-65F2-41C8-90F6-1B8FB67F6B9F}" srcOrd="0" destOrd="0" presId="urn:microsoft.com/office/officeart/2005/8/layout/vProcess5"/>
    <dgm:cxn modelId="{391CA92D-B78D-4FA5-8971-80A3DF8A3F70}" type="presParOf" srcId="{D747B817-70BE-47F0-9596-B3B85B112C28}" destId="{D48E7227-B592-4848-8CEC-A2E0967DE8D0}" srcOrd="1" destOrd="0" presId="urn:microsoft.com/office/officeart/2005/8/layout/vProcess5"/>
    <dgm:cxn modelId="{4F2DCF65-C056-4CC0-8A9A-22C1039A03D3}" type="presParOf" srcId="{D747B817-70BE-47F0-9596-B3B85B112C28}" destId="{F614958F-E28E-46F8-A5F9-6DF07A8E7442}" srcOrd="2" destOrd="0" presId="urn:microsoft.com/office/officeart/2005/8/layout/vProcess5"/>
    <dgm:cxn modelId="{6CCD72CE-7659-4F8A-84AD-8E3660179150}" type="presParOf" srcId="{D747B817-70BE-47F0-9596-B3B85B112C28}" destId="{7ED97D81-5222-4445-80A0-38BAAA94A102}" srcOrd="3" destOrd="0" presId="urn:microsoft.com/office/officeart/2005/8/layout/vProcess5"/>
    <dgm:cxn modelId="{136755E0-E3A3-4EB1-8951-0166007347A9}" type="presParOf" srcId="{D747B817-70BE-47F0-9596-B3B85B112C28}" destId="{F1D9B36E-90E5-479D-A9F6-4D5A073F23D2}" srcOrd="4" destOrd="0" presId="urn:microsoft.com/office/officeart/2005/8/layout/vProcess5"/>
    <dgm:cxn modelId="{E2E76383-9FCB-40EB-AD5B-C2D446753FC6}" type="presParOf" srcId="{D747B817-70BE-47F0-9596-B3B85B112C28}" destId="{AC7223AC-22C3-413F-B4E6-AD303377AAC3}" srcOrd="5" destOrd="0" presId="urn:microsoft.com/office/officeart/2005/8/layout/vProcess5"/>
    <dgm:cxn modelId="{B5754EC0-8CD5-49DB-B9FD-637529CB286E}" type="presParOf" srcId="{D747B817-70BE-47F0-9596-B3B85B112C28}" destId="{7382AC01-01C0-4DA6-893E-0A95DFE87195}" srcOrd="6" destOrd="0" presId="urn:microsoft.com/office/officeart/2005/8/layout/vProcess5"/>
    <dgm:cxn modelId="{4B8E4ACA-538C-41C9-A56B-7A3CA9BC24E6}" type="presParOf" srcId="{D747B817-70BE-47F0-9596-B3B85B112C28}" destId="{E711BEB1-4ED5-4D89-ACC0-5C5C1F4CA4EC}" srcOrd="7" destOrd="0" presId="urn:microsoft.com/office/officeart/2005/8/layout/vProcess5"/>
    <dgm:cxn modelId="{27F381B2-755C-4A4C-AE19-B542DC80C7F3}" type="presParOf" srcId="{D747B817-70BE-47F0-9596-B3B85B112C28}" destId="{B6F3541B-0C7C-4905-919C-79E505F028D9}" srcOrd="8" destOrd="0" presId="urn:microsoft.com/office/officeart/2005/8/layout/vProcess5"/>
    <dgm:cxn modelId="{BAF78119-B567-46FC-8488-9C76A9725D43}" type="presParOf" srcId="{D747B817-70BE-47F0-9596-B3B85B112C28}" destId="{EBC2B6EF-3E62-4F19-BEA0-3818A142C59A}" srcOrd="9" destOrd="0" presId="urn:microsoft.com/office/officeart/2005/8/layout/vProcess5"/>
    <dgm:cxn modelId="{6C39B8AE-A16A-4274-886D-6496F4D4C4FE}" type="presParOf" srcId="{D747B817-70BE-47F0-9596-B3B85B112C28}" destId="{BFAA0FF2-2E87-48DE-B650-15005D43120E}" srcOrd="10" destOrd="0" presId="urn:microsoft.com/office/officeart/2005/8/layout/vProcess5"/>
    <dgm:cxn modelId="{DECB59E9-ACBB-4CA4-A412-442253A47A75}" type="presParOf" srcId="{D747B817-70BE-47F0-9596-B3B85B112C28}" destId="{BFB18B56-D9DE-4407-992A-3666C548A09C}" srcOrd="11" destOrd="0" presId="urn:microsoft.com/office/officeart/2005/8/layout/vProcess5"/>
    <dgm:cxn modelId="{0F07E2A6-CA6C-46B8-AF72-AAB8636B638B}" type="presParOf" srcId="{D747B817-70BE-47F0-9596-B3B85B112C28}" destId="{6747BA55-31E8-41A7-816B-AA6FC763B6CC}" srcOrd="12" destOrd="0" presId="urn:microsoft.com/office/officeart/2005/8/layout/vProcess5"/>
    <dgm:cxn modelId="{D7EF2ACB-BD59-4142-8926-2DC3F11754F2}" type="presParOf" srcId="{D747B817-70BE-47F0-9596-B3B85B112C28}" destId="{2661C211-A51E-4FFA-A4FE-D39B081ABC9E}" srcOrd="13" destOrd="0" presId="urn:microsoft.com/office/officeart/2005/8/layout/vProcess5"/>
    <dgm:cxn modelId="{9B957108-0909-44DB-A7F5-8E1DB4C37FFB}" type="presParOf" srcId="{D747B817-70BE-47F0-9596-B3B85B112C28}" destId="{E1A4E5B7-1E7D-485E-BEDC-AFA5BB132FE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E7227-B592-4848-8CEC-A2E0967DE8D0}">
      <dsp:nvSpPr>
        <dsp:cNvPr id="0" name=""/>
        <dsp:cNvSpPr/>
      </dsp:nvSpPr>
      <dsp:spPr>
        <a:xfrm>
          <a:off x="0" y="0"/>
          <a:ext cx="4052185" cy="3529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50000"/>
                </a:schemeClr>
              </a:solidFill>
            </a:rPr>
            <a:t>Языки Евразии</a:t>
          </a:r>
          <a:endParaRPr lang="ru-RU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0336" y="10336"/>
        <a:ext cx="3630087" cy="332229"/>
      </dsp:txXfrm>
    </dsp:sp>
    <dsp:sp modelId="{F614958F-E28E-46F8-A5F9-6DF07A8E7442}">
      <dsp:nvSpPr>
        <dsp:cNvPr id="0" name=""/>
        <dsp:cNvSpPr/>
      </dsp:nvSpPr>
      <dsp:spPr>
        <a:xfrm>
          <a:off x="302598" y="401915"/>
          <a:ext cx="4052185" cy="3529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50000"/>
                </a:schemeClr>
              </a:solidFill>
            </a:rPr>
            <a:t>Индоевропейские</a:t>
          </a:r>
          <a:r>
            <a:rPr lang="ru-RU" sz="1600" kern="1200" dirty="0" smtClean="0"/>
            <a:t> </a:t>
          </a:r>
          <a:r>
            <a:rPr lang="ru-RU" sz="1600" kern="1200" dirty="0" smtClean="0">
              <a:solidFill>
                <a:schemeClr val="bg1">
                  <a:lumMod val="50000"/>
                </a:schemeClr>
              </a:solidFill>
            </a:rPr>
            <a:t>языки</a:t>
          </a:r>
        </a:p>
      </dsp:txBody>
      <dsp:txXfrm>
        <a:off x="312934" y="412251"/>
        <a:ext cx="3499529" cy="332229"/>
      </dsp:txXfrm>
    </dsp:sp>
    <dsp:sp modelId="{7ED97D81-5222-4445-80A0-38BAAA94A102}">
      <dsp:nvSpPr>
        <dsp:cNvPr id="0" name=""/>
        <dsp:cNvSpPr/>
      </dsp:nvSpPr>
      <dsp:spPr>
        <a:xfrm>
          <a:off x="605196" y="803830"/>
          <a:ext cx="4052185" cy="3529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50000"/>
                </a:schemeClr>
              </a:solidFill>
            </a:rPr>
            <a:t>Романские языки</a:t>
          </a:r>
        </a:p>
      </dsp:txBody>
      <dsp:txXfrm>
        <a:off x="615532" y="814166"/>
        <a:ext cx="3499529" cy="332229"/>
      </dsp:txXfrm>
    </dsp:sp>
    <dsp:sp modelId="{F1D9B36E-90E5-479D-A9F6-4D5A073F23D2}">
      <dsp:nvSpPr>
        <dsp:cNvPr id="0" name=""/>
        <dsp:cNvSpPr/>
      </dsp:nvSpPr>
      <dsp:spPr>
        <a:xfrm>
          <a:off x="907794" y="1205745"/>
          <a:ext cx="4052185" cy="3529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1">
                  <a:lumMod val="50000"/>
                </a:schemeClr>
              </a:solidFill>
            </a:rPr>
            <a:t>Галло-Романские</a:t>
          </a:r>
          <a:r>
            <a:rPr lang="ru-RU" sz="1600" kern="1200" dirty="0" smtClean="0">
              <a:solidFill>
                <a:schemeClr val="bg1">
                  <a:lumMod val="50000"/>
                </a:schemeClr>
              </a:solidFill>
            </a:rPr>
            <a:t> языки</a:t>
          </a:r>
        </a:p>
      </dsp:txBody>
      <dsp:txXfrm>
        <a:off x="918130" y="1216081"/>
        <a:ext cx="3499529" cy="332229"/>
      </dsp:txXfrm>
    </dsp:sp>
    <dsp:sp modelId="{AC7223AC-22C3-413F-B4E6-AD303377AAC3}">
      <dsp:nvSpPr>
        <dsp:cNvPr id="0" name=""/>
        <dsp:cNvSpPr/>
      </dsp:nvSpPr>
      <dsp:spPr>
        <a:xfrm>
          <a:off x="1210392" y="1607660"/>
          <a:ext cx="4052185" cy="35290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Французский Язык</a:t>
          </a:r>
        </a:p>
      </dsp:txBody>
      <dsp:txXfrm>
        <a:off x="1220728" y="1617996"/>
        <a:ext cx="3499529" cy="332229"/>
      </dsp:txXfrm>
    </dsp:sp>
    <dsp:sp modelId="{7382AC01-01C0-4DA6-893E-0A95DFE87195}">
      <dsp:nvSpPr>
        <dsp:cNvPr id="0" name=""/>
        <dsp:cNvSpPr/>
      </dsp:nvSpPr>
      <dsp:spPr>
        <a:xfrm>
          <a:off x="3822799" y="257813"/>
          <a:ext cx="229385" cy="2293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874411" y="257813"/>
        <a:ext cx="126161" cy="172612"/>
      </dsp:txXfrm>
    </dsp:sp>
    <dsp:sp modelId="{E711BEB1-4ED5-4D89-ACC0-5C5C1F4CA4EC}">
      <dsp:nvSpPr>
        <dsp:cNvPr id="0" name=""/>
        <dsp:cNvSpPr/>
      </dsp:nvSpPr>
      <dsp:spPr>
        <a:xfrm>
          <a:off x="4125397" y="659729"/>
          <a:ext cx="229385" cy="2293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177009" y="659729"/>
        <a:ext cx="126161" cy="172612"/>
      </dsp:txXfrm>
    </dsp:sp>
    <dsp:sp modelId="{B6F3541B-0C7C-4905-919C-79E505F028D9}">
      <dsp:nvSpPr>
        <dsp:cNvPr id="0" name=""/>
        <dsp:cNvSpPr/>
      </dsp:nvSpPr>
      <dsp:spPr>
        <a:xfrm>
          <a:off x="4427995" y="1055762"/>
          <a:ext cx="229385" cy="2293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479607" y="1055762"/>
        <a:ext cx="126161" cy="172612"/>
      </dsp:txXfrm>
    </dsp:sp>
    <dsp:sp modelId="{EBC2B6EF-3E62-4F19-BEA0-3818A142C59A}">
      <dsp:nvSpPr>
        <dsp:cNvPr id="0" name=""/>
        <dsp:cNvSpPr/>
      </dsp:nvSpPr>
      <dsp:spPr>
        <a:xfrm>
          <a:off x="4730594" y="1461598"/>
          <a:ext cx="229385" cy="2293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782206" y="1461598"/>
        <a:ext cx="126161" cy="17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6B3C3-899E-47D8-9780-AE52FAC1EB29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AE0E9-C0AB-4419-B3A2-1816E885F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64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E0E9-C0AB-4419-B3A2-1816E885FE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Французский язык в мире: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Тёмно-синий цвет: родной язык</a:t>
            </a:r>
            <a:br>
              <a:rPr lang="ru-RU" dirty="0" smtClean="0"/>
            </a:br>
            <a:r>
              <a:rPr lang="ru-RU" dirty="0" smtClean="0"/>
              <a:t>Синий цвет: язык администрации</a:t>
            </a:r>
            <a:br>
              <a:rPr lang="ru-RU" dirty="0" smtClean="0"/>
            </a:br>
            <a:r>
              <a:rPr lang="ru-RU" dirty="0" err="1" smtClean="0"/>
              <a:t>Голубой</a:t>
            </a:r>
            <a:r>
              <a:rPr lang="ru-RU" dirty="0" smtClean="0"/>
              <a:t> цвет: язык культуры</a:t>
            </a:r>
            <a:br>
              <a:rPr lang="ru-RU" dirty="0" smtClean="0"/>
            </a:br>
            <a:r>
              <a:rPr lang="ru-RU" dirty="0" smtClean="0"/>
              <a:t>Зелёный цвет: франкоязычные меньшинства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AE0E9-C0AB-4419-B3A2-1816E885FE1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A30D1B-3087-42F5-8D11-AB11D3AE70FE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5C51C1-8F42-4F61-8B48-60A3970598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gif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0166" y="714356"/>
            <a:ext cx="6786610" cy="5462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Презентация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1857364"/>
            <a:ext cx="5014910" cy="8645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Язык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4406666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Презентация разработана преподавателем французского языка</a:t>
            </a:r>
          </a:p>
          <a:p>
            <a:r>
              <a:rPr lang="ru-RU" sz="2000" b="1" dirty="0" smtClean="0">
                <a:latin typeface="Cambria" pitchFamily="18" charset="0"/>
              </a:rPr>
              <a:t>Кондратюк Л.А.</a:t>
            </a:r>
            <a:endParaRPr lang="ru-RU" sz="2000" b="1" dirty="0">
              <a:latin typeface="Cambria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85852" y="1500174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eurodream.ru/images/stories/shop_fr/triumfala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4467225" cy="32099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85852" y="6196662"/>
            <a:ext cx="7316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Краснодарский колледж электронного приборостроения</a:t>
            </a:r>
            <a:endParaRPr lang="ru-RU" sz="20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Культура и искусство Франции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9" name="Picture 10" descr="http://www.lensart.ru/picturecontent-pid-51c47-et-e165b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3500462" cy="2621624"/>
          </a:xfrm>
          <a:prstGeom prst="rect">
            <a:avLst/>
          </a:prstGeom>
          <a:noFill/>
        </p:spPr>
      </p:pic>
      <p:pic>
        <p:nvPicPr>
          <p:cNvPr id="10" name="Picture 8" descr="http://www.just-paris.ru/images/stories/sights/arc-de-triomphe/arc-de-triomph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335528"/>
            <a:ext cx="3429024" cy="2236994"/>
          </a:xfrm>
          <a:prstGeom prst="rect">
            <a:avLst/>
          </a:prstGeom>
          <a:noFill/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1357290" y="1928802"/>
            <a:ext cx="4000528" cy="71438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  <a:r>
              <a:rPr lang="fr-F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hamps Elysées et Arc de Tri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</a:t>
            </a:r>
            <a:r>
              <a:rPr lang="fr-F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mphe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(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Елисейские Поля и Триумфальная Арка)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5000628" y="4572008"/>
            <a:ext cx="4000528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en-U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L'Hôtel</a:t>
            </a: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national des </a:t>
            </a:r>
            <a:r>
              <a:rPr lang="en-U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Invalides</a:t>
            </a: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fr-F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«Дом Инвалидов»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)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Культура и искусство Франции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000108"/>
            <a:ext cx="7286676" cy="5715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Кроме памятников архитектуры, во Франции уникальные музеи, знаменитейшим из которых является </a:t>
            </a:r>
            <a:r>
              <a:rPr lang="en-US" sz="1400" b="1" dirty="0" smtClean="0">
                <a:latin typeface="Cambria" pitchFamily="18" charset="0"/>
              </a:rPr>
              <a:t>Louvre (</a:t>
            </a:r>
            <a:r>
              <a:rPr lang="ru-RU" sz="1400" b="1" dirty="0" smtClean="0">
                <a:latin typeface="Cambria" pitchFamily="18" charset="0"/>
              </a:rPr>
              <a:t>Лувр),</a:t>
            </a: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5122" name="Picture 2" descr="Portrait de Lisa Gherard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4929198"/>
            <a:ext cx="2383171" cy="1500198"/>
          </a:xfrm>
          <a:prstGeom prst="rect">
            <a:avLst/>
          </a:prstGeom>
          <a:noFill/>
        </p:spPr>
      </p:pic>
      <p:pic>
        <p:nvPicPr>
          <p:cNvPr id="5124" name="Picture 4" descr="http://www.travlang.com/blog/wp-content/uploads/2010/05/louvre-museum-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571612"/>
            <a:ext cx="4500594" cy="2887581"/>
          </a:xfrm>
          <a:prstGeom prst="rect">
            <a:avLst/>
          </a:prstGeom>
          <a:noFill/>
        </p:spPr>
      </p:pic>
      <p:pic>
        <p:nvPicPr>
          <p:cNvPr id="5126" name="Picture 6" descr="http://www.sailingissues.com/greekislands/cyclades/venus-de-mi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357694"/>
            <a:ext cx="1500198" cy="2000265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>
          <a:xfrm>
            <a:off x="2857488" y="4572008"/>
            <a:ext cx="3786214" cy="3571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1400" dirty="0" smtClean="0">
                <a:latin typeface="Cambria" pitchFamily="18" charset="0"/>
              </a:rPr>
              <a:t>в котором содержатся такие шедевры как: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4071934" y="6429396"/>
            <a:ext cx="1857388" cy="4286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00" dirty="0" smtClean="0">
                <a:latin typeface="Cambria" pitchFamily="18" charset="0"/>
              </a:rPr>
              <a:t>La </a:t>
            </a:r>
            <a:r>
              <a:rPr lang="en-US" sz="1200" dirty="0" err="1" smtClean="0">
                <a:latin typeface="Cambria" pitchFamily="18" charset="0"/>
              </a:rPr>
              <a:t>Joconde</a:t>
            </a:r>
            <a:r>
              <a:rPr lang="en-US" sz="1200" dirty="0" smtClean="0">
                <a:latin typeface="Cambria" pitchFamily="18" charset="0"/>
              </a:rPr>
              <a:t> (</a:t>
            </a:r>
            <a:r>
              <a:rPr lang="ru-RU" sz="1200" dirty="0" smtClean="0">
                <a:latin typeface="Cambria" pitchFamily="18" charset="0"/>
              </a:rPr>
              <a:t>Джоконда</a:t>
            </a:r>
            <a:r>
              <a:rPr lang="en-US" sz="1200" dirty="0" smtClean="0">
                <a:latin typeface="Cambria" pitchFamily="18" charset="0"/>
              </a:rPr>
              <a:t>)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7286612" y="6357958"/>
            <a:ext cx="1857388" cy="50004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300" dirty="0" smtClean="0">
                <a:latin typeface="Cambria" pitchFamily="18" charset="0"/>
              </a:rPr>
              <a:t>La </a:t>
            </a:r>
            <a:r>
              <a:rPr lang="en-US" sz="1300" dirty="0" err="1" smtClean="0">
                <a:latin typeface="Cambria" pitchFamily="18" charset="0"/>
              </a:rPr>
              <a:t>Vénus</a:t>
            </a:r>
            <a:r>
              <a:rPr lang="en-US" sz="1300" dirty="0" smtClean="0">
                <a:latin typeface="Cambria" pitchFamily="18" charset="0"/>
              </a:rPr>
              <a:t> de Milo </a:t>
            </a:r>
            <a:endParaRPr lang="ru-RU" sz="1300" dirty="0" smtClean="0">
              <a:latin typeface="Cambria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300" dirty="0" smtClean="0">
                <a:latin typeface="Cambria" pitchFamily="18" charset="0"/>
              </a:rPr>
              <a:t>(</a:t>
            </a:r>
            <a:r>
              <a:rPr lang="ru-RU" sz="1300" dirty="0" smtClean="0">
                <a:latin typeface="Cambria" pitchFamily="18" charset="0"/>
              </a:rPr>
              <a:t>Венера </a:t>
            </a:r>
            <a:r>
              <a:rPr lang="ru-RU" sz="1300" dirty="0" err="1" smtClean="0">
                <a:latin typeface="Cambria" pitchFamily="18" charset="0"/>
              </a:rPr>
              <a:t>Милосская</a:t>
            </a:r>
            <a:r>
              <a:rPr lang="ru-RU" sz="1300" dirty="0" smtClean="0">
                <a:latin typeface="Cambria" pitchFamily="18" charset="0"/>
              </a:rPr>
              <a:t>)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128" name="Picture 8" descr="http://content.foto.mail.ru/mail/vihasha/8034/i-80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609830"/>
            <a:ext cx="1357322" cy="1676689"/>
          </a:xfrm>
          <a:prstGeom prst="rect">
            <a:avLst/>
          </a:prstGeom>
          <a:noFill/>
        </p:spPr>
      </p:pic>
      <p:sp>
        <p:nvSpPr>
          <p:cNvPr id="16" name="Содержимое 5"/>
          <p:cNvSpPr txBox="1">
            <a:spLocks/>
          </p:cNvSpPr>
          <p:nvPr/>
        </p:nvSpPr>
        <p:spPr>
          <a:xfrm>
            <a:off x="928662" y="6357958"/>
            <a:ext cx="2071702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00" dirty="0" smtClean="0">
                <a:latin typeface="Cambria" pitchFamily="18" charset="0"/>
              </a:rPr>
              <a:t>La </a:t>
            </a:r>
            <a:r>
              <a:rPr lang="en-US" sz="1200" dirty="0" err="1" smtClean="0">
                <a:latin typeface="Cambria" pitchFamily="18" charset="0"/>
              </a:rPr>
              <a:t>Victoire</a:t>
            </a:r>
            <a:r>
              <a:rPr lang="en-US" sz="1200" dirty="0" smtClean="0">
                <a:latin typeface="Cambria" pitchFamily="18" charset="0"/>
              </a:rPr>
              <a:t> de Samothrace </a:t>
            </a:r>
            <a:endParaRPr lang="ru-RU" sz="1200" dirty="0" smtClean="0">
              <a:latin typeface="Cambria" pitchFamily="18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1200" dirty="0" smtClean="0">
                <a:latin typeface="Cambria" pitchFamily="18" charset="0"/>
              </a:rPr>
              <a:t>(</a:t>
            </a:r>
            <a:r>
              <a:rPr lang="ru-RU" sz="1200" dirty="0" smtClean="0">
                <a:latin typeface="Cambria" pitchFamily="18" charset="0"/>
              </a:rPr>
              <a:t>Ника </a:t>
            </a:r>
            <a:r>
              <a:rPr lang="ru-RU" sz="1200" dirty="0" err="1" smtClean="0">
                <a:latin typeface="Cambria" pitchFamily="18" charset="0"/>
              </a:rPr>
              <a:t>Самофракийская</a:t>
            </a:r>
            <a:r>
              <a:rPr lang="en-US" sz="1200" dirty="0" smtClean="0">
                <a:latin typeface="Cambria" pitchFamily="18" charset="0"/>
              </a:rPr>
              <a:t>)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Культура Франции: Замки Луары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1403648" y="1340768"/>
            <a:ext cx="4032448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en-US" sz="1600" dirty="0" smtClean="0"/>
              <a:t> 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Château de Chambord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(замок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Шамбор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endParaRPr lang="ru-RU" sz="1400" dirty="0" smtClean="0">
              <a:latin typeface="Cambria" pitchFamily="18" charset="0"/>
            </a:endParaRPr>
          </a:p>
          <a:p>
            <a:pPr marL="640080" lvl="1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   Известнейший замок в долине 	Луары   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   Строительство велось между 	1519 и 1547 годами на изгибе 	реки </a:t>
            </a:r>
            <a:r>
              <a:rPr lang="ru-RU" sz="1400" dirty="0" err="1" smtClean="0">
                <a:latin typeface="Cambria" pitchFamily="18" charset="0"/>
              </a:rPr>
              <a:t>Коссон</a:t>
            </a:r>
            <a:endParaRPr lang="ru-RU" sz="1400" dirty="0" smtClean="0">
              <a:latin typeface="Cambria" pitchFamily="18" charset="0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1403648" y="3861048"/>
            <a:ext cx="4032448" cy="2592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</a:t>
            </a:r>
            <a:r>
              <a:rPr lang="fr-FR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hâteau d'Amboise (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замок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Амбуаз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endParaRPr lang="ru-RU" sz="1400" dirty="0" smtClean="0">
              <a:latin typeface="Cambria" pitchFamily="18" charset="0"/>
            </a:endParaRPr>
          </a:p>
          <a:p>
            <a:pPr marL="640080" lvl="1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 smtClean="0">
                <a:latin typeface="Cambria" pitchFamily="18" charset="0"/>
              </a:rPr>
              <a:t>    Замок начал строиться в 1492 году  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ru-RU" sz="1500" dirty="0" smtClean="0">
                <a:latin typeface="Cambria" pitchFamily="18" charset="0"/>
              </a:rPr>
              <a:t>	по воле Карла VIII, который 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ru-RU" sz="1500" dirty="0" smtClean="0">
                <a:latin typeface="Cambria" pitchFamily="18" charset="0"/>
              </a:rPr>
              <a:t>	родился и умер в </a:t>
            </a:r>
            <a:r>
              <a:rPr lang="ru-RU" sz="1500" dirty="0" err="1" smtClean="0">
                <a:latin typeface="Cambria" pitchFamily="18" charset="0"/>
              </a:rPr>
              <a:t>Амбуазе</a:t>
            </a:r>
            <a:r>
              <a:rPr lang="ru-RU" sz="1500" dirty="0" smtClean="0">
                <a:latin typeface="Cambria" pitchFamily="18" charset="0"/>
              </a:rPr>
              <a:t>.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sz="1500" dirty="0" smtClean="0">
              <a:latin typeface="Cambria" pitchFamily="18" charset="0"/>
            </a:endParaRPr>
          </a:p>
          <a:p>
            <a:pPr marL="640080" lvl="1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500" dirty="0" smtClean="0">
                <a:latin typeface="Cambria" pitchFamily="18" charset="0"/>
              </a:rPr>
              <a:t>   Принято считать, что в замковой 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ru-RU" sz="1500" dirty="0" smtClean="0">
                <a:latin typeface="Cambria" pitchFamily="18" charset="0"/>
              </a:rPr>
              <a:t>	капелле св. </a:t>
            </a:r>
            <a:r>
              <a:rPr lang="ru-RU" sz="1500" dirty="0" err="1" smtClean="0">
                <a:latin typeface="Cambria" pitchFamily="18" charset="0"/>
              </a:rPr>
              <a:t>Губерта</a:t>
            </a:r>
            <a:r>
              <a:rPr lang="ru-RU" sz="1500" dirty="0" smtClean="0">
                <a:latin typeface="Cambria" pitchFamily="18" charset="0"/>
              </a:rPr>
              <a:t>  похоронен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ru-RU" sz="1500" dirty="0" smtClean="0">
                <a:latin typeface="Cambria" pitchFamily="18" charset="0"/>
              </a:rPr>
              <a:t>	 Леонардо да Винчи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6146" name="Picture 2" descr="France Loir-et-Cher Chambord Chatea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3073524" cy="2294899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0/08/AmboiseLeChateau.JPG/300px-AmboiseLeChate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9040"/>
            <a:ext cx="3096344" cy="2280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Культура Франции: Замки Луары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5364088" y="1196752"/>
            <a:ext cx="3456384" cy="24482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Château de Chenonceau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(замок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Шенонсо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ru-RU" sz="1400" dirty="0" smtClean="0">
                <a:latin typeface="Cambria" pitchFamily="18" charset="0"/>
              </a:rPr>
              <a:t>Поместье, где возвышается сегодня замок </a:t>
            </a:r>
            <a:r>
              <a:rPr lang="ru-RU" sz="1400" dirty="0" err="1" smtClean="0">
                <a:latin typeface="Cambria" pitchFamily="18" charset="0"/>
              </a:rPr>
              <a:t>Шенонсо</a:t>
            </a:r>
            <a:r>
              <a:rPr lang="ru-RU" sz="1400" dirty="0" smtClean="0">
                <a:latin typeface="Cambria" pitchFamily="18" charset="0"/>
              </a:rPr>
              <a:t>, принадлежало с 1243 года семье де Марк, выходцам из Оверни.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ru-RU" sz="1400" dirty="0" smtClean="0">
                <a:latin typeface="Cambria" pitchFamily="18" charset="0"/>
              </a:rPr>
              <a:t>Строительные работы были завершены в 1521 году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1475656" y="4005064"/>
            <a:ext cx="3528392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Château de Villandry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(замок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Вилландри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Элегантный замок, относящийся к эпохе Возрождения, возвышается недалеко от Луары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Замок знаменит своими садами, расположенными на трех уровнях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122" name="Picture 2" descr="File:Chateau de Chenonceau 200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3868886" cy="2079526"/>
          </a:xfrm>
          <a:prstGeom prst="rect">
            <a:avLst/>
          </a:prstGeom>
          <a:noFill/>
        </p:spPr>
      </p:pic>
      <p:pic>
        <p:nvPicPr>
          <p:cNvPr id="5124" name="Picture 4" descr="http://ftkimmeriya.ru/wp-content/uploads/2012/02/sad-zamka-Vilandr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410744" cy="226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Культура Франции: Замки Луары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5220072" y="1196752"/>
            <a:ext cx="3456384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Sully-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sur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-Loire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Сюлли-сюр-Луар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)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>
              <a:spcBef>
                <a:spcPts val="550"/>
              </a:spcBef>
              <a:buClr>
                <a:schemeClr val="accent1"/>
              </a:buClr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ru-RU" sz="1400" dirty="0" smtClean="0">
                <a:latin typeface="Cambria" pitchFamily="18" charset="0"/>
              </a:rPr>
              <a:t>Типичный средневековый замок Луары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endParaRPr lang="ru-RU" sz="1400" dirty="0" smtClean="0"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ru-RU" sz="1400" dirty="0" smtClean="0">
                <a:latin typeface="Cambria" pitchFamily="18" charset="0"/>
              </a:rPr>
              <a:t>Изначально замок имел большое оборонительное значение. 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endParaRPr lang="ru-RU" sz="1400" dirty="0" smtClean="0">
              <a:latin typeface="Cambria" pitchFamily="18" charset="0"/>
            </a:endParaRP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ru-RU" sz="1400" dirty="0" smtClean="0">
                <a:latin typeface="Cambria" pitchFamily="18" charset="0"/>
              </a:rPr>
              <a:t>Во время Фронды в нём прятались Анна Австрийская и кардинал </a:t>
            </a:r>
            <a:r>
              <a:rPr lang="ru-RU" sz="1400" dirty="0" err="1" smtClean="0">
                <a:latin typeface="Cambria" pitchFamily="18" charset="0"/>
              </a:rPr>
              <a:t>Мазарини</a:t>
            </a:r>
            <a:endParaRPr lang="ru-RU" sz="1400" dirty="0" smtClean="0">
              <a:latin typeface="Cambria" pitchFamily="18" charset="0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3794" name="Picture 2" descr="http://lifeglobe.net/media/entry/161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3441998" cy="2579019"/>
          </a:xfrm>
          <a:prstGeom prst="rect">
            <a:avLst/>
          </a:prstGeom>
          <a:noFill/>
        </p:spPr>
      </p:pic>
      <p:pic>
        <p:nvPicPr>
          <p:cNvPr id="33796" name="Picture 4" descr="http://www.sivash.com.ua/wp-content/uploads/2010/06/%D0%A1%D1%8E%D0%BB%D0%BB%D0%B8-%D1%81%D1%8E%D1%80-%D0%9B%D1%83%D0%B0%D1%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3456384" cy="293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Французская культура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285860"/>
            <a:ext cx="5500726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Cambria" pitchFamily="18" charset="0"/>
              </a:rPr>
              <a:t>Франция, помимо памятников архитектуры знаменита:</a:t>
            </a:r>
          </a:p>
          <a:p>
            <a:pPr>
              <a:buNone/>
            </a:pPr>
            <a:endParaRPr lang="ru-RU" sz="1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Кино (Ален Делон, </a:t>
            </a:r>
            <a:r>
              <a:rPr lang="ru-RU" sz="1400" dirty="0" err="1" smtClean="0">
                <a:latin typeface="Cambria" pitchFamily="18" charset="0"/>
              </a:rPr>
              <a:t>Бриджит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Бардо</a:t>
            </a:r>
            <a:r>
              <a:rPr lang="ru-RU" sz="1400" dirty="0" smtClean="0">
                <a:latin typeface="Cambria" pitchFamily="18" charset="0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Мода (</a:t>
            </a:r>
            <a:r>
              <a:rPr lang="ru-RU" sz="1400" dirty="0" err="1" smtClean="0">
                <a:latin typeface="Cambria" pitchFamily="18" charset="0"/>
              </a:rPr>
              <a:t>Шанель</a:t>
            </a:r>
            <a:r>
              <a:rPr lang="ru-RU" sz="1400" dirty="0" smtClean="0">
                <a:latin typeface="Cambria" pitchFamily="18" charset="0"/>
              </a:rPr>
              <a:t>, Диор)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Парфюмерия 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Музыкой (</a:t>
            </a:r>
            <a:r>
              <a:rPr lang="ru-RU" sz="1400" dirty="0" err="1" smtClean="0">
                <a:latin typeface="Cambria" pitchFamily="18" charset="0"/>
              </a:rPr>
              <a:t>Мирей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Матье</a:t>
            </a:r>
            <a:r>
              <a:rPr lang="ru-RU" sz="1400" dirty="0" smtClean="0">
                <a:latin typeface="Cambria" pitchFamily="18" charset="0"/>
              </a:rPr>
              <a:t>, </a:t>
            </a:r>
            <a:r>
              <a:rPr lang="ru-RU" sz="1400" dirty="0" err="1" smtClean="0">
                <a:latin typeface="Cambria" pitchFamily="18" charset="0"/>
              </a:rPr>
              <a:t>Эдит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Пиаф</a:t>
            </a:r>
            <a:r>
              <a:rPr lang="ru-RU" sz="1400" dirty="0" smtClean="0">
                <a:latin typeface="Cambria" pitchFamily="18" charset="0"/>
              </a:rPr>
              <a:t>, Шарль </a:t>
            </a:r>
            <a:r>
              <a:rPr lang="ru-RU" sz="1400" dirty="0" err="1" smtClean="0">
                <a:latin typeface="Cambria" pitchFamily="18" charset="0"/>
              </a:rPr>
              <a:t>Азнавур</a:t>
            </a:r>
            <a:r>
              <a:rPr lang="ru-RU" sz="1400" dirty="0" smtClean="0">
                <a:latin typeface="Cambria" pitchFamily="18" charset="0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Наукой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Спортом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Природой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Кухней </a:t>
            </a:r>
            <a:r>
              <a:rPr lang="ru-RU" sz="1400" dirty="0" smtClean="0">
                <a:latin typeface="Cambria" pitchFamily="18" charset="0"/>
                <a:sym typeface="Wingdings" pitchFamily="2" charset="2"/>
              </a:rPr>
              <a:t></a:t>
            </a:r>
            <a:endParaRPr lang="ru-RU" sz="1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4098" name="Picture 2" descr="https://encrypted-tbn0.gstatic.com/images?q=tbn:ANd9GcTrpdhoMLt2NThJEPkDWCTsm0AIejrJryV8rB0TdReWwXhJSY2j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214422"/>
            <a:ext cx="1809725" cy="1355649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TTlWkbPQTSLijZLgInbs5UCQ22aLObJYahmcP41SAS4Mfz48F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643446"/>
            <a:ext cx="1390650" cy="2066925"/>
          </a:xfrm>
          <a:prstGeom prst="rect">
            <a:avLst/>
          </a:prstGeom>
          <a:noFill/>
        </p:spPr>
      </p:pic>
      <p:pic>
        <p:nvPicPr>
          <p:cNvPr id="4102" name="Picture 6" descr="http://www.1zx.su/kino/app_actor01/image/0015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6638" y="2714620"/>
            <a:ext cx="1375896" cy="1714512"/>
          </a:xfrm>
          <a:prstGeom prst="rect">
            <a:avLst/>
          </a:prstGeom>
          <a:noFill/>
        </p:spPr>
      </p:pic>
      <p:pic>
        <p:nvPicPr>
          <p:cNvPr id="4104" name="Picture 8" descr="http://static.gq.ru/iblock/369/36954ca66e61c9c09d1fc950499fa0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643446"/>
            <a:ext cx="1381108" cy="2071662"/>
          </a:xfrm>
          <a:prstGeom prst="rect">
            <a:avLst/>
          </a:prstGeom>
          <a:noFill/>
        </p:spPr>
      </p:pic>
      <p:pic>
        <p:nvPicPr>
          <p:cNvPr id="4108" name="Picture 12" descr="http://neeko.ru/wp-content/uploads/2011/07/zidan-sborna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214950"/>
            <a:ext cx="2000244" cy="1533521"/>
          </a:xfrm>
          <a:prstGeom prst="rect">
            <a:avLst/>
          </a:prstGeom>
          <a:noFill/>
        </p:spPr>
      </p:pic>
      <p:pic>
        <p:nvPicPr>
          <p:cNvPr id="4110" name="Picture 14" descr="http://www.online-turs.ru/wp-content/uploads/2012/12/1325508796_coastal-view-nice-fran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786322"/>
            <a:ext cx="2571721" cy="1929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Французская культура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071546"/>
            <a:ext cx="5643602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Cambria" pitchFamily="18" charset="0"/>
              </a:rPr>
              <a:t>… а еще Французская культура – это сами французы с их знаменитым «</a:t>
            </a:r>
            <a:r>
              <a:rPr lang="en-US" sz="1400" dirty="0" smtClean="0">
                <a:latin typeface="Cambria" pitchFamily="18" charset="0"/>
              </a:rPr>
              <a:t>Art de vivre</a:t>
            </a:r>
            <a:r>
              <a:rPr lang="ru-RU" sz="1400" dirty="0" smtClean="0">
                <a:latin typeface="Cambria" pitchFamily="18" charset="0"/>
              </a:rPr>
              <a:t>»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и «</a:t>
            </a:r>
            <a:r>
              <a:rPr lang="en-US" sz="1400" dirty="0" smtClean="0">
                <a:latin typeface="Cambria" pitchFamily="18" charset="0"/>
              </a:rPr>
              <a:t>Savoir faire</a:t>
            </a:r>
            <a:r>
              <a:rPr lang="ru-RU" sz="1400" dirty="0" smtClean="0">
                <a:latin typeface="Cambria" pitchFamily="18" charset="0"/>
              </a:rPr>
              <a:t>»</a:t>
            </a:r>
            <a:r>
              <a:rPr lang="en-US" sz="1400" dirty="0" smtClean="0">
                <a:latin typeface="Cambria" pitchFamily="18" charset="0"/>
              </a:rPr>
              <a:t>- </a:t>
            </a:r>
            <a:r>
              <a:rPr lang="ru-RU" sz="1400" dirty="0" smtClean="0">
                <a:latin typeface="Cambria" pitchFamily="18" charset="0"/>
              </a:rPr>
              <a:t>искусство жить и умение делать.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3076" name="Picture 4" descr="http://keeptrip.ru/uploads/posts/paris/2010-06-Paris-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643446"/>
            <a:ext cx="2857473" cy="1896876"/>
          </a:xfrm>
          <a:prstGeom prst="rect">
            <a:avLst/>
          </a:prstGeom>
          <a:noFill/>
        </p:spPr>
      </p:pic>
      <p:pic>
        <p:nvPicPr>
          <p:cNvPr id="3078" name="Picture 6" descr="http://mtdata.ru/u14/photoA2A6/20071699527-0/b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286124"/>
            <a:ext cx="2143108" cy="1428739"/>
          </a:xfrm>
          <a:prstGeom prst="rect">
            <a:avLst/>
          </a:prstGeom>
          <a:noFill/>
        </p:spPr>
      </p:pic>
      <p:pic>
        <p:nvPicPr>
          <p:cNvPr id="3082" name="Picture 10" descr="http://www.travel-info.ru/uploads_old_articles/337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500306"/>
            <a:ext cx="2381250" cy="1581151"/>
          </a:xfrm>
          <a:prstGeom prst="rect">
            <a:avLst/>
          </a:prstGeom>
          <a:noFill/>
        </p:spPr>
      </p:pic>
      <p:pic>
        <p:nvPicPr>
          <p:cNvPr id="3084" name="Picture 12" descr="http://img15.nnm.ru/d/f/1/7/c/5e00489a5f23795c7b85452443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000504"/>
            <a:ext cx="1523979" cy="1517562"/>
          </a:xfrm>
          <a:prstGeom prst="rect">
            <a:avLst/>
          </a:prstGeom>
          <a:noFill/>
        </p:spPr>
      </p:pic>
      <p:pic>
        <p:nvPicPr>
          <p:cNvPr id="3086" name="Picture 14" descr="http://i.drom.ru/pubs/4483/19231/4835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214686"/>
            <a:ext cx="2690798" cy="1786690"/>
          </a:xfrm>
          <a:prstGeom prst="rect">
            <a:avLst/>
          </a:prstGeom>
          <a:noFill/>
        </p:spPr>
      </p:pic>
      <p:pic>
        <p:nvPicPr>
          <p:cNvPr id="3088" name="Picture 16" descr="https://encrypted-tbn3.gstatic.com/images?q=tbn:ANd9GcTEtmiWAdBIzjbXHuAgJQ6j0rAodQAlmuJ-qLUXV78vMa4DyMU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5715016"/>
            <a:ext cx="1571636" cy="1047758"/>
          </a:xfrm>
          <a:prstGeom prst="rect">
            <a:avLst/>
          </a:prstGeom>
          <a:noFill/>
        </p:spPr>
      </p:pic>
      <p:pic>
        <p:nvPicPr>
          <p:cNvPr id="3090" name="Picture 18" descr="http://files.geometria.ru/pics/original/180662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2143116"/>
            <a:ext cx="1785904" cy="1190603"/>
          </a:xfrm>
          <a:prstGeom prst="rect">
            <a:avLst/>
          </a:prstGeom>
          <a:noFill/>
        </p:spPr>
      </p:pic>
      <p:pic>
        <p:nvPicPr>
          <p:cNvPr id="3092" name="Picture 20" descr="http://lavolna.com/upload/image/baguett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1857364"/>
            <a:ext cx="1319186" cy="1319186"/>
          </a:xfrm>
          <a:prstGeom prst="rect">
            <a:avLst/>
          </a:prstGeom>
          <a:noFill/>
        </p:spPr>
      </p:pic>
      <p:pic>
        <p:nvPicPr>
          <p:cNvPr id="3094" name="Picture 22" descr="http://www.mafrance.ru/wp-content/uploads/2009/04/vin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4071942"/>
            <a:ext cx="1120532" cy="1485870"/>
          </a:xfrm>
          <a:prstGeom prst="rect">
            <a:avLst/>
          </a:prstGeom>
          <a:noFill/>
        </p:spPr>
      </p:pic>
      <p:pic>
        <p:nvPicPr>
          <p:cNvPr id="3096" name="Picture 24" descr="http://modadonna.ru/wp-content/uploads/2012/02/%D0%A4%D1%80%D0%B0%D0%BD%D1%86%D1%83%D0%B7%D1%81%D0%BA%D0%B8%D0%B9-%D0%B1%D0%B5%D1%80%D0%B5%D1%82.-%D0%A4%D0%BE%D1%82%D0%B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0713" y="1857364"/>
            <a:ext cx="1963287" cy="1300156"/>
          </a:xfrm>
          <a:prstGeom prst="rect">
            <a:avLst/>
          </a:prstGeom>
          <a:noFill/>
        </p:spPr>
      </p:pic>
      <p:pic>
        <p:nvPicPr>
          <p:cNvPr id="3098" name="Picture 26" descr="http://multikas.ru/uploads/posts/2012-11/1351877132_asteriks-i-obelik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29256" y="5619755"/>
            <a:ext cx="1857368" cy="1238245"/>
          </a:xfrm>
          <a:prstGeom prst="rect">
            <a:avLst/>
          </a:prstGeom>
          <a:noFill/>
        </p:spPr>
      </p:pic>
      <p:pic>
        <p:nvPicPr>
          <p:cNvPr id="3100" name="Picture 28" descr="https://encrypted-tbn3.gstatic.com/images?q=tbn:ANd9GcQ6O_boZiYg-A4qAmKiPm_rcPPHpM9e_sm-3a6nQTAtK-P-1TH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72396" y="4643446"/>
            <a:ext cx="1438257" cy="207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Французский язык: описание курса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285860"/>
            <a:ext cx="6929486" cy="44291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Cambria" pitchFamily="18" charset="0"/>
              </a:rPr>
              <a:t>Основные цели курса</a:t>
            </a:r>
            <a:endParaRPr lang="ru-RU" sz="1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>
                <a:latin typeface="Cambria" pitchFamily="18" charset="0"/>
              </a:rPr>
              <a:t>Формирование и развитие коммуникативных умений и навыков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>
                <a:latin typeface="Cambria" pitchFamily="18" charset="0"/>
              </a:rPr>
              <a:t>Знакомство с культурой и традициями страны изучаемого языка</a:t>
            </a:r>
          </a:p>
          <a:p>
            <a:pPr>
              <a:buNone/>
            </a:pPr>
            <a:endParaRPr lang="ru-RU" sz="1400" dirty="0" smtClean="0">
              <a:latin typeface="Cambria" pitchFamily="18" charset="0"/>
            </a:endParaRPr>
          </a:p>
          <a:p>
            <a:pPr>
              <a:buNone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latin typeface="Cambria" pitchFamily="18" charset="0"/>
              </a:rPr>
              <a:t>Структура курса</a:t>
            </a:r>
            <a:endParaRPr lang="ru-RU" sz="1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>
                <a:latin typeface="Cambria" pitchFamily="18" charset="0"/>
              </a:rPr>
              <a:t>Курс  французского языка преподается в течение 2-х лет по схеме: 1 + 2 год</a:t>
            </a:r>
          </a:p>
          <a:p>
            <a:pPr lvl="1">
              <a:buFont typeface="Wingdings" pitchFamily="2" charset="2"/>
              <a:buChar char="ü"/>
            </a:pPr>
            <a:r>
              <a:rPr lang="ru-RU" sz="1400" dirty="0" smtClean="0">
                <a:latin typeface="Cambria" pitchFamily="18" charset="0"/>
              </a:rPr>
              <a:t>Расписание: 4 часа в неделю (4 модуля)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Итоговый контроль проводится в конце второго года обучения (на 3 курсе)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По окончании - внесение  записи о курсе в диплом 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2050" name="Picture 2" descr="http://www.sstu.ru/files/press/images/fran-yaz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365104"/>
            <a:ext cx="2857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0166" y="714356"/>
            <a:ext cx="6786610" cy="546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Презентация: Французский Язык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14612" y="1857364"/>
            <a:ext cx="4429156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85852" y="1500174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TSu9kt3_UWeYvGDq2PTOaH0gxbM3yMICUaJ0JbwhSf16OskLBw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5000628" cy="3755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France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428736"/>
            <a:ext cx="3571900" cy="48577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b="1" dirty="0" smtClean="0">
                <a:latin typeface="Cambria" pitchFamily="18" charset="0"/>
              </a:rPr>
              <a:t>Tour Eiffel </a:t>
            </a:r>
            <a:r>
              <a:rPr lang="en-US" sz="1400" dirty="0" smtClean="0">
                <a:latin typeface="Cambria" pitchFamily="18" charset="0"/>
              </a:rPr>
              <a:t>– </a:t>
            </a:r>
            <a:r>
              <a:rPr lang="ru-RU" sz="1400" dirty="0" smtClean="0">
                <a:latin typeface="Cambria" pitchFamily="18" charset="0"/>
              </a:rPr>
              <a:t>узнаваемый во всем мире символ Парижа и Франции</a:t>
            </a:r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Более </a:t>
            </a:r>
            <a:r>
              <a:rPr lang="en-US" sz="1400" b="1" dirty="0" smtClean="0">
                <a:latin typeface="Cambria" pitchFamily="18" charset="0"/>
              </a:rPr>
              <a:t>27 </a:t>
            </a:r>
            <a:r>
              <a:rPr lang="ru-RU" sz="1400" b="1" dirty="0" smtClean="0">
                <a:latin typeface="Cambria" pitchFamily="18" charset="0"/>
              </a:rPr>
              <a:t>миллионов туристов </a:t>
            </a:r>
            <a:r>
              <a:rPr lang="ru-RU" sz="1400" dirty="0" smtClean="0">
                <a:latin typeface="Cambria" pitchFamily="18" charset="0"/>
              </a:rPr>
              <a:t>ежегодно приезжают в Париж, чтобы увидеть  его великолепие и почувствовать дух Франции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Также Франция – это страна с богатейшим культурным наследием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Французский язык это не только культурное и историческое наследие, но и миллионы франкоговорящих людей, образующих огромную сферу влияния во всем Мире</a:t>
            </a:r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RQdRwW0nZweDQnBiDj2dxPNYjpYS9aTSeap-C8D3sEHX5un6Fj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2643206" cy="521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Французский язык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142984"/>
            <a:ext cx="5643602" cy="157163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Французский язык образовался из латинского народного языка ещё в середине 1-го тысячелетия до н. э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Сегодня это родной язык для 78 000 000 человек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Имеет официальный статус, помимо Франции, в 28 странах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11 место в мире по численности говорящих*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2976" y="635795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Book Antiqua" pitchFamily="18" charset="0"/>
              </a:rPr>
              <a:t>* По состоянию на 2009 год, материал: по данным энциклопедии </a:t>
            </a:r>
            <a:r>
              <a:rPr lang="en-US" sz="900" dirty="0" smtClean="0">
                <a:latin typeface="Book Antiqua" pitchFamily="18" charset="0"/>
              </a:rPr>
              <a:t>Encarta</a:t>
            </a:r>
            <a:endParaRPr lang="ru-RU" sz="900" dirty="0" smtClean="0">
              <a:latin typeface="Book Antiqu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86116" y="3571876"/>
          <a:ext cx="5262578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43306" y="292893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Классификация: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928934"/>
            <a:ext cx="5715040" cy="285752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Multiculturalisme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071546"/>
            <a:ext cx="3857652" cy="18573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Интеграционные процессы в Мире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Интернет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Открытие границ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Рост туризма (81 млн. туристов в 2012г. посетили Францию)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6787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876"/>
            <a:ext cx="2933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143512"/>
            <a:ext cx="37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одержимое 5"/>
          <p:cNvSpPr txBox="1">
            <a:spLocks/>
          </p:cNvSpPr>
          <p:nvPr/>
        </p:nvSpPr>
        <p:spPr>
          <a:xfrm>
            <a:off x="5072066" y="2857496"/>
            <a:ext cx="3929122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ru-RU" sz="1400" dirty="0" smtClean="0">
                <a:latin typeface="Cambria" pitchFamily="18" charset="0"/>
              </a:rPr>
              <a:t>Возможность учиться и работать за границей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ru-RU" sz="1400" dirty="0" smtClean="0">
                <a:latin typeface="Cambria" pitchFamily="18" charset="0"/>
              </a:rPr>
              <a:t>Высокая популярность иностранных языков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lang="ru-RU" sz="1400" dirty="0" smtClean="0">
                <a:latin typeface="Cambria" pitchFamily="18" charset="0"/>
              </a:rPr>
              <a:t>Проникновение иностранного капитала в РФ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3000372"/>
            <a:ext cx="3857652" cy="164307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142984"/>
            <a:ext cx="3786214" cy="185738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Французские компании в России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357298"/>
            <a:ext cx="6500858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Французские компании широко представлены в России в фармацевтическом, авиационном, автомобильном, космическом секторах и в продовольственной промышленности 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Крупнейшие из них расширяют свое присутствие, строят заводы на территории РФ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Важным преимуществом при трудоустройстве является знание французского языка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Примеры наиболее успешных французских компаний в РФ:</a:t>
            </a:r>
          </a:p>
          <a:p>
            <a:pPr lvl="1">
              <a:buFont typeface="Wingdings" pitchFamily="2" charset="2"/>
              <a:buChar char="q"/>
            </a:pPr>
            <a:r>
              <a:rPr lang="en-US" sz="1200" dirty="0" err="1" smtClean="0">
                <a:latin typeface="Cambria" pitchFamily="18" charset="0"/>
              </a:rPr>
              <a:t>Auchan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(крупная </a:t>
            </a:r>
            <a:r>
              <a:rPr lang="ru-RU" sz="1200" dirty="0" err="1" smtClean="0">
                <a:latin typeface="Cambria" pitchFamily="18" charset="0"/>
              </a:rPr>
              <a:t>ритейлерская</a:t>
            </a:r>
            <a:r>
              <a:rPr lang="ru-RU" sz="1200" dirty="0" smtClean="0">
                <a:latin typeface="Cambria" pitchFamily="18" charset="0"/>
              </a:rPr>
              <a:t> сеть) - торговая сеть </a:t>
            </a:r>
            <a:r>
              <a:rPr lang="ru-RU" sz="1200" dirty="0" err="1" smtClean="0">
                <a:latin typeface="Cambria" pitchFamily="18" charset="0"/>
              </a:rPr>
              <a:t>Ашан</a:t>
            </a:r>
            <a:r>
              <a:rPr lang="ru-RU" sz="1200" dirty="0" smtClean="0">
                <a:latin typeface="Cambria" pitchFamily="18" charset="0"/>
              </a:rPr>
              <a:t> – является крупнейшим иностранным работодателем в России, более 20 000 сотрудников</a:t>
            </a:r>
          </a:p>
          <a:p>
            <a:pPr lvl="1">
              <a:buFont typeface="Wingdings" pitchFamily="2" charset="2"/>
              <a:buChar char="q"/>
            </a:pPr>
            <a:r>
              <a:rPr lang="en-US" sz="1200" dirty="0" smtClean="0">
                <a:latin typeface="Cambria" pitchFamily="18" charset="0"/>
              </a:rPr>
              <a:t>Renault </a:t>
            </a:r>
            <a:r>
              <a:rPr lang="ru-RU" sz="1200" dirty="0" smtClean="0">
                <a:latin typeface="Cambria" pitchFamily="18" charset="0"/>
              </a:rPr>
              <a:t>(производство, продажа авто) – заводы в РФ</a:t>
            </a:r>
          </a:p>
          <a:p>
            <a:pPr lvl="1">
              <a:buFont typeface="Wingdings" pitchFamily="2" charset="2"/>
              <a:buChar char="q"/>
            </a:pPr>
            <a:r>
              <a:rPr lang="en-US" sz="1200" dirty="0" err="1" smtClean="0">
                <a:latin typeface="Cambria" pitchFamily="18" charset="0"/>
              </a:rPr>
              <a:t>Société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en-US" sz="1200" dirty="0" err="1" smtClean="0">
                <a:latin typeface="Cambria" pitchFamily="18" charset="0"/>
              </a:rPr>
              <a:t>Générale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(финансовая группа) - купила </a:t>
            </a:r>
            <a:r>
              <a:rPr lang="ru-RU" sz="1200" dirty="0" err="1" smtClean="0">
                <a:latin typeface="Cambria" pitchFamily="18" charset="0"/>
              </a:rPr>
              <a:t>Росбанк</a:t>
            </a:r>
            <a:r>
              <a:rPr lang="ru-RU" sz="1200" dirty="0" smtClean="0">
                <a:latin typeface="Cambria" pitchFamily="18" charset="0"/>
              </a:rPr>
              <a:t>, провела </a:t>
            </a:r>
            <a:r>
              <a:rPr lang="ru-RU" sz="1200" dirty="0" err="1" smtClean="0">
                <a:latin typeface="Cambria" pitchFamily="18" charset="0"/>
              </a:rPr>
              <a:t>ребрендинг</a:t>
            </a: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1200" dirty="0" err="1" smtClean="0">
                <a:latin typeface="Cambria" pitchFamily="18" charset="0"/>
              </a:rPr>
              <a:t>Danone</a:t>
            </a:r>
            <a:r>
              <a:rPr lang="ru-RU" sz="1200" dirty="0" smtClean="0">
                <a:latin typeface="Cambria" pitchFamily="18" charset="0"/>
              </a:rPr>
              <a:t>/</a:t>
            </a:r>
            <a:r>
              <a:rPr lang="ru-RU" sz="1200" dirty="0" err="1" smtClean="0">
                <a:latin typeface="Cambria" pitchFamily="18" charset="0"/>
              </a:rPr>
              <a:t>Юнимилк</a:t>
            </a:r>
            <a:r>
              <a:rPr lang="en-US" sz="1200" dirty="0" smtClean="0">
                <a:latin typeface="Cambria" pitchFamily="18" charset="0"/>
              </a:rPr>
              <a:t> </a:t>
            </a:r>
            <a:r>
              <a:rPr lang="ru-RU" sz="1200" dirty="0" smtClean="0">
                <a:latin typeface="Cambria" pitchFamily="18" charset="0"/>
              </a:rPr>
              <a:t>(группа компаний, пищевые продукты) – заводы в РФ</a:t>
            </a: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23554" name="Picture 2" descr="https://encrypted-tbn2.gstatic.com/images?q=tbn:ANd9GcQiiJooTCLtuhRQx915feUk0uQ3a1EHI6XtoasCurd2Pzztx_s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643578"/>
            <a:ext cx="1428748" cy="1071561"/>
          </a:xfrm>
          <a:prstGeom prst="rect">
            <a:avLst/>
          </a:prstGeom>
          <a:noFill/>
        </p:spPr>
      </p:pic>
      <p:pic>
        <p:nvPicPr>
          <p:cNvPr id="23556" name="Picture 4" descr="http://www.topnews.in/files/Renaul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786454"/>
            <a:ext cx="857246" cy="857246"/>
          </a:xfrm>
          <a:prstGeom prst="rect">
            <a:avLst/>
          </a:prstGeom>
          <a:noFill/>
        </p:spPr>
      </p:pic>
      <p:pic>
        <p:nvPicPr>
          <p:cNvPr id="23558" name="Picture 6" descr="https://encrypted-tbn0.gstatic.com/images?q=tbn:ANd9GcTdYwnVh5dV7tWyLoOOmsgXRuIhiTIwz4aAf7z4O5labar5MJh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786454"/>
            <a:ext cx="860700" cy="857923"/>
          </a:xfrm>
          <a:prstGeom prst="rect">
            <a:avLst/>
          </a:prstGeom>
          <a:noFill/>
        </p:spPr>
      </p:pic>
      <p:sp>
        <p:nvSpPr>
          <p:cNvPr id="23560" name="AutoShape 8" descr="data:image/jpeg;base64,/9j/4AAQSkZJRgABAQAAAQABAAD/2wCEAAkGBxQTEhUUExMWFBMVFx4bGRgYGRQdGBoYGBgYGxggHRgYHCggGxolHRkfIjEiJSorLy4vGB8zODQsNygtLisBCgoKDg0OGxAQGywkICUsLC40LywsNywsLCwsLCwsLCwsLDQ0LCwsLCwsLCwsLCwsLCwsLSwsLCwsLCwsLCwsLP/AABEIAMgA/AMBIgACEQEDEQH/xAAcAAEAAgMBAQEAAAAAAAAAAAAABgcEBQgDAgH/xABMEAACAQMABgYFBwkGBAcBAAABAgMABBEFBgcSITETIkFRYXEyUoGRoRRCYnKCkqIjM1NUc7GywdIXQ4OT0fAVY7PCJCU0o8PT4Rb/xAAZAQEAAwEBAAAAAAAAAAAAAAAAAQIDBAX/xAAvEQACAgEDAgUDAgcBAAAAAAAAAQIDEQQSITFBEyIyUfAUYXHB0UJDgZGhsfEj/9oADAMBAAIRAxEAPwC8aUpQClKUApSlAKUpQClKUApX4zADJOAOZqrtctq6pmKx3ZG5GY8Yx9QfPPj6P1qvXXKbxEhyS6lkaS0lFAm/NKkSDtdgB7M8z4VA9L7X7SMkQRyXB9bG4nvbrfhqmtIaQmuJN+aR5pCcAsSTx7FHIeQFTDVvZbd3ADzYtYz64JkI/Z8N37RB8K7Fpq4LNjMvEk+hmXm2K7b83DBGPpb7n35UfCtc+1bSP6SIf4a/zNWPonZVYRYLo9ww7ZGOPuJhSPA5rczwaNsgN9bS2HZkQoT7+JNV8WlcRjkbZ92VHb7X75T1jbuPFCD71cVINGbaP09rw9aJwT9x8fxVJ7nX/RK8DKjfVhkYe8Jg1qrnWjQE/wCcjiJ9ZrZwfvCPIqfLLrWxyv4iT6A14srvCxTBZD/dydR8+Abg32SakdVFNqboa74Wd4sUh5J0gbP+HKd/3EV9xTaW0P8AnB8ushzIJYovfk9dPbvKMcxWUqYv0Pn2fBZSa6ltUrT6s6y299F0kD5x6SHg6E9jL/Pkew1uK52mnhmieRSlKgClKUApSlAKUpQClKUApSlAKUpQClKUApSlAK+JZAqlmIVVBJJ4AAcSSewV91TW2HXDfc2MLdRD+XI+c3MJn1RzPjw7DWlVbslhFZS2rJq9ou0B7xmggJS0BwTyabxPcncvbzPcIpoDQk15MIYE3mPEk8FVfWY9g/f2Zry0PoyS5mSCFd6RzgdwHaxPYoHEn+ddHapatRWEAiiGWPGRyOs7d58O4dgr0LLI0R2x6/OTGKc3lmu1M1Dt7BQ2BLcY60rDl3hB8xfie0ms7WrW62sEzM2XI6sS4MjezsHicCtPtF16WxToosPdOMgHiI1Pzm/kvb5VQt5dvK7SSuzyOcszHJJ/3yHIchXPVRK175svKajwiX6x7Tby5ysbfJoj82MnfI8ZeB+7u1GNGaKuLqQiGKSaQnrEAnj9JzwH2jVhai7LTKFmvgyIeKwjIdh3uRxUfRHHvxyq27eCG2iwixwwoM8N1UUdpPYPOtZXwr8ta+fqVUHLllM6N2QXbjMssUHh1pGHmBhfc1bqHYsmOveMT9GJVHuLmsvWPa7DGSlpGZ2Hz2ysfs+c3wB7DUC0jtJ0jKf/AFAiHqxIij3sC3xpH6if2D2Ild3sVPzLweTw/wAxJ/KvCDQenNG8YH+URD5isZFx+zfDD7FQ+10tpSY70U99J9R7ll/CcVu7XWHTsHErdMo7JbdmHtJTe+NWcbOjaf5IzHsmZVnpCG5nEtr/AOWaVUkGNuFvOe1TkDcZvVIGfE9YWfqjrMLtWR0MN1Cd2aFuaN3jvQ8wf9mrrnXKzvx0elLXopQMC4hB3080I3936PXHhXuzT20kEnTLMV4Wl8D1JU7ba5OeAPJS3otg5wDu52V7lhrD+d+6/wAotGWC66VgaD0ql1CsyZG9kMp9JHU4dGHYysCD5Vn1wtYeGbClKVAFKUoBSlKAUpSgFKUoBSlKAUpSgFKUoCPa+awfIrOSUY6Q9SIHtkbOOHaAMsfBTXNjMSSSSSTkk8yTxJJ7yasXbdpfpLqO3B6sCbxH/Mk48fJQPvmojqfof5XeQwEZVmy/7NRvP7wMebCvU00VCvc/yc83mWC3Nj+q/wAntvlMi/lrgZGeaxc1Hm3pHzUdlSbXHWFLG1edsFvRjX15DndHlwJPgDW6VcDA4AVQ+2LTpnvehU/k7YbvgZGwXPs4L4YbvrkrTutyzR+SPBCb68eaR5ZWLySMWZj2k/uHYB2AAVaeyTUgELfXC57YEPL9oR/D97uxBNRtAfLbyOEj8mOvL+zXGR9okL9rwrpWNAoAAAAGAByAHKujVW7VsiUrjnlmNpXSMdvE80zBI0GST8AB2kngB2k1z5rtrrNpByDmO3B6kQPdyZ8ek/b3Ds7zt9rmtJubk20bfkLdsHHJ5RwY+S8VHjveFRjVPV9765SBOAPF39SMekfPjgDvI7M1OnpUI75f8E5NvCPXVTVWe/kKwgBF9ORs7if1Nj5o+A41dOreziytQCY+nlHz5QDx+inor7s+JqR6H0XFbQpDCoSNBwHaT2kntYniTWbXNbqZTeFwi8a0j8VccBwFftKVzGhr9LaEt7ld2eFJR9JRkeTcwfI1XmmNQpbMSNY5ubWT89ZSnO+vbuNz3x2H0gQOLcqtOlaQtlHp0KuKZU+znTaxXIi32eC69BnwH6SMAASDsmUYjf1sQsPSNWxVZ7UdWCqte23VdSHlA7HTikwHrLybvU55rxnugtJC5t4Z14CWNWx3EjiPYcj2Ve7EkpoiPHDM+lKVgXFKUoBSlKAUpSgFKUoBSlKAUpSgFKV53Em6rN3An3CgOYta77pr25l9aZ8fVU7q/hUVPNhOj8zXE5HoIsan65LN/AvvqrEfIBJySOPnV37CosWczetcH3LHH/qa9XU+Wppfg5ocyLCv7oRRSSt6MaM58lBJ+ArlSedpGaR+LuxZvrMSzfE10ftFm3NGXZ74Sv3+r/OubM1lolw2WtfJc+wvRYWCa4I60j7in6EYyfezH7oqca3aW+S2c849JIzu59c9VPxEVq9lkATRdt9IM33pHP8AOtVttud3R4X9JOg9wZ/3qKwl578P3LriBRWe8kntJ5k95PfV67GdCCGy6cj8pcnez29GpIQeR4t9qqHd8AnuFdVaDtBDbQxDlHEij7Kgfyrp1ksQS9ylS5yZ1KUrzTcUpSgFKUoD5kQMCCAQRgg8iDzBqNag2ht4prTji2uHVM5/NSBZY+J54EmM96mpPWvt48XUx9aOI+0NMP3Ae6rJ8NEGwpSlVJFKUoBSlKAUpSgFKUoBSlKAUpSgFeN4m9G4HMqR7wa9qUBptHaItXijcW0BDorD8lHyKg91bO1tI4xuxosa5zhFCjPfgDnWj1HvN6B4T6dpK8DD6KMeiPkYyvxqRVeeU8EI854FdSrqHU81YAg+YPCsL/gVr+rQf5Uf+lbGlVTaJPiGFUUKihVHIKAAPIDlXndWkcoAkjSQA5AdVYZ78Ec+Ne9KgGu/4Da/q0H+VH/pWxFKVLbYKa21aXlS7hjimlj3Yd5gjuoO+7AZ3SMnqfGo3qJpK5k0jaobidgZRlWllIIUFjkFsEYFYev2lxdX88qnKBtxPqxjdyPAkFvtVINimjDJfNMR1YIzx+nJ1V/CH91ephQp59jnzmZetc/7S9MzjSdwsdxMiqUAVJZFUYiTOArY51f7MAMngBXLOnb/AOUXM03ZLKzD6pY7v4cVzaOOZNl7XwTnY5pCeXSBEk80iiB23XkkYZ34wDhiRnrfGruqodg9h1rqcjgAsanx4u//AGVaelr0QwSzNyijZz5KpP8AKqarm3CJr9JzfpjTtybicrczhemkwBNKAB0jYAAbgMVZGw64lk+VvLJJJ+aUF3dsY6UnG8Tj0hVOAk8TxJ5+fbV47D7PdsZJD/ezMR9VFVf4g1depSjUzOvmRYtKUryzoFKUoBSlKAUpSgFKUoBSlKAUpSgFKUoCstOX50ZpgzkH5PeRAygd8XVZgO0oCrEeq79uKsqGVXUMpDKwBBByCDxBBHMVGdomhTcWu+memtz0iFQC3D0wAeZxxC9pVRUE1Y1qkskLKvTWII6WJDl7Vn4q0ZPpWzg7yE8OOMgjrdOzxIJrquDPO1lyUrW6D09b3ab9vKsg7QD1l8GU8VPmK2Vc7TTwzQUpX4zADJOAOZNQD9qA7V9bxawG3ib/AMTMuOHOOM8GY9zHiF9p7K8NctqMMAaO0Kzzct8cYk8cj0z4Dh3nsqlLy7eV2klcvI5yzNzJ/wB8MDgOAFdun0zb3S6GU7OyPJV5ADPYAOfgAK6N2c6t/IbNUcflpDvy+DEDC/ZAA88ntqH7LNQGQreXaFWHGGJhxXudx2N3KeXM8cYs7SekI4InllYJGgyxP++JPIDtJpqrtz2RFcccsim1jT4trFkU4luMxr3hT+cb2Lwz3stc/E4rea46xvf3LTNlU9GNPUQcvtHmfE9wFb3ZTqqbu5E0i/8Ah7dgT3PIOKL4gcGPsHzq6K4qmvMjOT3S4LY2eaENpYRRsMSMOkk7w78cH6owv2a022bTHQ2PQg9e4YL9hSGc+XAL9up6zYGTwArnDaFrH8uvHdTmGPqReKg8W+0ePlu91clEXZZuf5NZvbHBGfj4DnXT+qOivktnBAfSSMb31z1n/ETVJ7KtX/lV6rsMxW+JG7iwP5NfvDe8kNdB1prJ8qJWpdxSlK4TYUpSgFKUoBSlKAUpSgFKUoBSlKAUpSgFVPrToN7O6WSBhGJSRA7fmt5yWktZuzopDlkJ4KSV4DBFsVh6W0ZFcwvDMgeOQYYH4EdxB4g9hArSuex/YrJZRTFvoGC8kJs5Do3SKZD2rsyrvDn0Tr1lHbgZ7OAHE+lzpjT1lwk6V1HzjGkq/fQE/eNe+sehlhdbfSRYLwFrpJRlgB6Mdxj0t3v5jmCBkj3/AOPaX0WB0wF7a46suSwK9h6VesvD1wefAmu7OfZ/n9H+/Jl0I7NtW0gcjpYlPhGmfxZrQaR1gurw7ss8k+fmA9U/4aYHwq1bPazYy46e3kQ9+6ki+8He/DW1h2m6LUdWUr4CCYfuSm5x6V/P7DGf4iqdCagX9yRuwGJD8+bKD7pG+fYtWtqds2t7MrLIflFwOIZhhEP0E48fpHJ7sV4Xm1ywUdQTSn6Kbv8A1CtRHTm1+4kBW2iSAH57Hff2AgKD5hqpLx7OMYRK2R+5bOsGsFvZx9JcSBB81ebse5V5k/7OKoXXfXSbSD8R0cCnKRA/ic9r49gzgdpOhubia4l3naSeZ+/edz4Ac8dwHAVPdUdlU8xEl5mCLnuDHSt59kY8+PgOdXhVXQt0nz86EOTnwiL6naqTaQm3I+rGp/KSkdVB3Dvc9i+/hXRWhtFRWsKQwruxoMDvJ7ST2sTxJr60Zo6K2iWKFFjjUcAPiSeZJ5kniarfaBtOVA1vYtvScnnHop3hD85vpch4nlhOc9RLEenzqXSUFlnztd11Cq1jbt124TuPmr+jB9Y9vcOHbwqS0tnldY41Lu7BVUcyTyr5jjZ2CqGd3OABkszE+8kmr02Z6ifI16ecA3TjlwIiU9gPrntI8hwyT1Nx08Md/wDZnzNm/wBSNW1sLVYhgyHrSt6zkDP2RgAeArf0pXlyk5PLN0sClKVBIpSlAKUpQClKUApSlAKUpQClKUApSlAKUpQGNpLR8c8bRTIJI2GCrcv/AMPcRxFVrdaB0hokl7BjdWeSWt3BZlHbhRxPmnHvVudWnStIWOPHVexVxyU5BprQl/8A+qt/kk5PFl3lXe7fykeAftqKzo9k9lMN+2vZGU8iDDIvvVR++pnrHqTZ3mWliAkP94nVf2kcG+0DVd6T2PTxtv2lwrEct/ejkHk6ZBPsWumNkX6ZOP55RRxfdZNiuxePPG8fHhGoPvLGtnYbILFDmR55vBnVV/8AbVW+NQaXQ2nYOAN4R9CdpB7AHJ+FYFy+mTwY6R9nykfw1ptsf8xFcxXYvSx0VZ2SExxw269rdVfvO3E+01H9O7ULGAERubl+6LivtkPVx5Z8qp3/APlNITNvG1uXb1pFbP3pP9a3ejdlWkJMb6xwDt33BOPBY97PkSKp4Fa5nLJO+XZGDrXr/d3uUZhDAf7qMnBH035v5cB4VqdXtXbi9fct4y2DhnPCNPrPyHkMnwq3NA7I7WLDXDtcsOz0I/ugkn2tjwqwLW2SNAkaKiLwCqAFA8AOFTLUwgsVoKtvmRFdR9QYbAb5PS3JHGQjgueYjHzR48z5cBL6UrilNyeWapJdBSlKqSKUpQClKUApSlAKUpQClKUApSlAKUpQClKUApSlAKUpQClKUApSlAKUpQClKUApSlAKUpQClKUApSlAKUpQClKUApSlAKV4X12kMbyyHdSNSzHuCjJrn2/2j6QeV3S4aJGYlUCxEKueqMlSSQOZzzzW1VErM4KymonRNK5vG0LSQ4/K3OOON2Hjjs9CujLeYOiuOTKCPIjIpbRKvGSIzUj0pSqF1u18vlvbhYblkiSVkVQsRACdU8SpPEgn21FVTseETKSiX1SqC1Y1x0jPeW8Ju3KvKoYbsXFM5ccE9UGr00ldCKGSQ8o0Zj9lSf5UtpdbSYjJSMmlc3LtA0ljjeP92H+iv3+0DSX64/3Yf6K3+in7op4qOkKVzgNoOkv1x/uQ/wBFbHR+1TSEZG+8cw7Q6AcPAx7uD4nNQ9HP3Q8VF/UqP6l61x6QgMiKUdDuyRk5KtjIwe1T2Hz7q0G1/WKa0hgFvKYpJJDkgKTuKpyOsCObL7qwjVJz2dy7ksZJ/Sub/wC0DSX64/3Yf6Kf2gaS/XH+7D/RXR9FP3RTxUdIUrnOLaLpJTn5Wx80hI/gqY6n7WHeVIr1E3XYKJUBXdJ4DfUkjGfnDGO7marLSTis9SVYmW3SvxjjjXOt1tD0gzuUu3VCzFQFiwFJJUcU7BwrOqmVmcFpTUToulUrs41pv7rSEUUt07xAOzqViAIVTjiEB9IrV1VW2p1vDEZblkUqntqeuN3BfdDbTtEiRLvACM5dixJO8p+aVqHttA0njhduT2dSHn9ytoaScknlFXYk8HSNK8IMpEvSNxVBvscDkOsSeQ76qXW3a25Zo7EBUHDpnGS3iiHgB4tnPcKxrqlY8RLSkl1LhpXMF5rReynL3c58pHUe5CB8K+LbWK7jOUu7gH9rIR7iSK6fope5TxV7HUVKqbZ7tMkklS2vSGMhCxzABTvHkrgcOJ4AjHHAxxzVs1zWVyreGaRkn0FKVhaZ0kltBJPIcJGpY957gPEnAHiRVEs8ElbbbdZMKllGeL4ebHqg9RfaRvH6o76qKOMtndBOAScdgUZJ8gKydLaRe4mknkOXkYse4dwHgBgDwFT7Z5qvv6Pvrlh1pYJIovqhSXI83AH2D316sUqa1n4zmfnkVrXSmzy86XRtq2ckRBD5x5Q/Fa5rBq89iF5v2Lx/opmA+q6q/wDEze6qayOYZ+5NT5J/PKEVmPJQSfIDJrlGecyMznm7Fj5sST++uktoF50Wjrp84PRFQfpSdRfiwrmmqaJcNk2vkmux+06TScZxwijd/huD+OrX2oXnRaLuT2uoj/zGVD8GJ9lQfYNaZkupSPRVEB+sWZh+FfeK3O3S73bSGMHjJNk+Kojf9zLVbfNqEvbH7kx4gUnU42daippGOaSSV4xG4VdwLxO7vNneB7CvvNQeprqbtCbR8BhS2WTecuWMhUkkKOQQ8goHOuu3ft8nUzjjPJvdZdkqw28k0Nw7NEhcrIq4ZVBJAZcYOBwzn2c6qyp3rPtQubuFoFjSCOQYfdLMzKeY3iAADyPDl3VFNDaEuLpwlvE0hzgkA7q+LPyUefszVat6j/6MSw35SyNgkLb14/zcRL5sOlPwB/FWDt0vN67gi/RwlvbI5H7oxVm6k6trYWqwghnJ3pGHznOM48AAAPACqS2oXnS6TuT2IVQfYRQfxb1c9TVl7kvnY0ksQwRVjgVcFhsdheKNnuJldkUsAI8BiASBlc4zVP1Nn2p6RIwJI18REuR5ZyPhXTcrHjY8GcXHuajXfV0WF0YBJ0o3FcNjBAYsMEA8+r7iK0trZtM6xIMvKwRfNjgezjX3f3sk0jSyuZJHOWZuZ7PIDHDA4CrU2MaEtDm46US3Sj83gjoQ3DOG9InlvjhzA7cpzdcMvlhLc+CwtbrzobG5k7UhfH1t0hfiRXMIFX9tkvOj0a65wZZEQexukI90Zqgqx0axBv7l7XyWZsJtN65uJcfm4lX2yNn/AOOrpqtdhdnu2k0pHGSbAPeqIuPxM1WNcShFZjyUEnyAya5NS82s0r9JzZr7d9LpG7f/AJpX/LAj/wCysbVOz6a9to/WmTP1VYM34Qa1k0xdmc83YsfNiSf31M9j1n0mk0bHCKN39uNwfx16UvJW/sjBcsnu2zSrRWSQqcG4k3W/ZqN5h7Tug+BI7ao2r42w6vyXNqkkKl3t2LFRxYoww+6O0jAOO4HHGqGrLSY8PgtZ6i19nOpOjru1WSVjNMSd9BIy9GckAbqEHlg5Oc54Vh62bKplmHyFDJCVyQ7oCjZORliCRjB99VvFIysGVirDkykgjyI4ipPojaHpCAjFwZVHzJgHB+1wf8VS67VLdGX9GQnHGGjIGzPSY4rAAw4g9LFwI4j53fXQUecDPPHHz7ah+omv0V/mNl6G4UZKZyrAcyjduO0HiPHnUyrivnOTxNYwbQSXKFU7ts1k3nWyjPBMPNj1iMxqfIHePmvdVn6y6ZSztpbh+SLwHrMeCKPNiBXMV5dPLI8kh3nkYsx7yxyfZWmkrzLc+xW2XGDyA8cePd7KunR20jRsNuluiz9Gke4Pya8RjBJ63M8z51WOhdUb27jMlvbmSMMV3t+JRvAAnG+4J58xw9xrP/s30n+qH/Ntv/trrtVc+JS6fczi5LoiKAY4d1WlsHu8TXMWfTjRwPqMyn+Me6qzvLZ4pHjkXdeNirDIOGU4IyCQePdUr2S3nR6ThHZKrx+9d4fFBU3rdWyIcSRYm2283NHqn6WZF9ihpP3oPfVF1au3m769rF3K7n2lVX9zVVNU0qxWibH5i9NiNnuWDSfpZmPsUKn71PvqMbdrzNzbxZ9CJmI/aNgf9OrI2fWfRaOtVxgmIMfOTrn4tVL7VbzpNKT90e5GPsoCfxMawp817f5/YvLiCREiasC12SXjoriS3G8obBaXIyM4OI+dQfR9r0s0UX6WRE++4X+ddWqMDA5CtdTdKvG0rXFPqcv6x6vz2UvRTqAxG8pU5VlyRkHA7RyIBrH0Vpea1kEsEjRuOPAndbHYy8mXwNTjbjc717EnqQAnzd3/AJKPfVdrGWIVfSY4HmeA+Nb1vfBOXcrJYfB1Zo666SGOXGN9FfHdvKD/ADrlzSl10s80v6SV3++5b+ddI6wzC10fMw4dFbsF8wmF+OK5kUYrl0a9TL2voSTZ7oZLu/iilXeiwzOMkZVUOOIOR1itXFJsy0aRj5OR4iWbP8dUNonS01s/SW8hik3Su8ApO6SCR1gRzA91bWfXnSLqVa8lwee7uKfvIoI9hrW2qyUsxlhFYyilyjC1o0elveTwxMWjjkKqTgngBkEjtByvsrb7K52XSlvufP31bxXo3Y59qg+wVFCe01bWxjVV1Y3sqlQVKwg8CQ3pPjsGOA78seWCbXSUa3n2wRFZlwe+3mc9Fap2M7t7UVQP4zVPVeG23RLS2kcyDPyd8t4RuMMfYwXPhk9lUfVdK14aJs9R0PsphC6Lt8cd7fY+ZlfPu5eysjaPpQW+jrhicM6GNO8vIN0Y8gS3kpqjtX9cbyzUpBLiMnO4yqygnmRkZX2HFYuntYrm8YNcSmTd9EYAVc88KoAz48/GsvpZOzc3xnJbxFtwaqrZ2D6PObm4I4dWJT4+m/wKVWGjNHyXEqQwoXkc4AHxJPYo5k9ldK6p6CWytY7dTkqMs3rO3Fj7+XgAKvq7Eobe7IrWXkx5dddHqSrXkAZSQQXGQQcEeea0N7ozQ2kpd1Xia4bJzC+7IcDiSF4N9oGqm170M9rfTIwO67tJGexkdiwx5Z3T4itRo++kglSWJykiHKsMZBxjt4EEEgg8wTVYaZY3QkyXZzhos/S+xkgE21znuSZeJ/xE/oqrr21eKR4pBuvGxVh3MpweI5+dTSXazpArujoFOPTWNt7z6zlc+yoRPMzszuxZmJZmPMsTkknvJOa2pVq9bKS29je7PS3/ABK03PS6X8O62/8AhzXStVFsa1TcP8umUqN0rACOJ3uDPjsGOqO/LHlgm3a4tXNSnx2Nq1hEb1z1SXSCxo88kaRsW3UCdZsYBO8DyBOPrGor/Yxb/rU/ui/ppSso3TisJlnBPqT7QGiEtLeO3jzuRrjJxliTlmOOGSST7a2FKVm3l5ZYr7TeyqC5uJZzPKhlbeKqI8AnnjK58fbXzonZRDbzxTJczFonDgER4O6c4OF5Hl7a/KVp49mMZK7Imx1v2exX84mknlQhAgVQmMAsfnA8ct+6tGdi9v8ArU/ui/ppSkb7IrCYcIssu3hCKqDkoAHkBgVX2k9ksM00szXMwaWRnIAjwC7FsDK8hnA8qUqsLJQ9LJcU+p6aF2UwW9xFOJ5XMTBgrCPBI5ZwueB4+yrBpSk5ynzJhJLoQjWvZxDfXBneeVGKqu6oTGFz6wJ7a1UWxyBWDLdzhlIIOIuBByDxXvFKVZX2JYTI2RJvrFoUXdq9s0jIHChnXd3uqwY8xjjjHLtqDf2MW/61P7ov6aUqIWzgsRYcU+o/sYt/1qf3Rf01+rsZtu25uPZ0I/ehpSrfUWe5GyPsb7QuzewtyGERmccmmO9xHbu4CZ8d2pfSlZynKXLZZJLofLoCCCAQRgg8iDz4VXendkVtKxe3ke2J+ZgPGPJSQy+W9gdgFKVMLJQ9LDin1I+2xifPC7iI8Y3Hw3jWbY7Fxn8tdkjujjCn7zlh8KUrV6q33K+HEsDVzVe2slK28YUn0nPF282PHHgMDwrc0pWDbbyy+MGq1h1et72Po7iPeA4qRwZT3qw4j9x7c1XF/sX4/kbvq9gkjyfayMAfuilK0hdOHpZVxT6nhBsXlz17xAPoxMT8XFSvV/ZdZW7B3DXLjiOlxuA+EYAB+1vUpUy1FkuGyFCKJwBSlKxL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data:image/jpeg;base64,/9j/4AAQSkZJRgABAQAAAQABAAD/2wCEAAkGBxQTEhUUExMWFBMVFx4bGRgYGRQdGBoYGBgYGxggHRgYHCggGxolHRkfIjEiJSorLy4vGB8zODQsNygtLisBCgoKDg0OGxAQGywkICUsLC40LywsNywsLCwsLCwsLCwsLDQ0LCwsLCwsLCwsLCwsLCwsLSwsLCwsLCwsLCwsLP/AABEIAMgA/AMBIgACEQEDEQH/xAAcAAEAAgMBAQEAAAAAAAAAAAAABgcEBQgDAgH/xABMEAACAQMABgYFBwkGBAcBAAABAgMABBEFBgcSITETIkFRYXEyUoGRoRRCYnKCkqIjM1NUc7GywdIXQ4OT0fAVY7PCJCU0o8PT4Rb/xAAZAQEAAwEBAAAAAAAAAAAAAAAAAQIDBAX/xAAvEQACAgEDAgUDAgcBAAAAAAAAAQIDEQQSITFBEyIyUfAUYXHB0UJDgZGhsfEj/9oADAMBAAIRAxEAPwC8aUpQClKUApSlAKUpQClKUApX4zADJOAOZqrtctq6pmKx3ZG5GY8Yx9QfPPj6P1qvXXKbxEhyS6lkaS0lFAm/NKkSDtdgB7M8z4VA9L7X7SMkQRyXB9bG4nvbrfhqmtIaQmuJN+aR5pCcAsSTx7FHIeQFTDVvZbd3ADzYtYz64JkI/Z8N37RB8K7Fpq4LNjMvEk+hmXm2K7b83DBGPpb7n35UfCtc+1bSP6SIf4a/zNWPonZVYRYLo9ww7ZGOPuJhSPA5rczwaNsgN9bS2HZkQoT7+JNV8WlcRjkbZ92VHb7X75T1jbuPFCD71cVINGbaP09rw9aJwT9x8fxVJ7nX/RK8DKjfVhkYe8Jg1qrnWjQE/wCcjiJ9ZrZwfvCPIqfLLrWxyv4iT6A14srvCxTBZD/dydR8+Abg32SakdVFNqboa74Wd4sUh5J0gbP+HKd/3EV9xTaW0P8AnB8ushzIJYovfk9dPbvKMcxWUqYv0Pn2fBZSa6ltUrT6s6y299F0kD5x6SHg6E9jL/Pkew1uK52mnhmieRSlKgClKUApSlAKUpQClKUApSlAKUpQClKUApSlAK+JZAqlmIVVBJJ4AAcSSewV91TW2HXDfc2MLdRD+XI+c3MJn1RzPjw7DWlVbslhFZS2rJq9ou0B7xmggJS0BwTyabxPcncvbzPcIpoDQk15MIYE3mPEk8FVfWY9g/f2Zry0PoyS5mSCFd6RzgdwHaxPYoHEn+ddHapatRWEAiiGWPGRyOs7d58O4dgr0LLI0R2x6/OTGKc3lmu1M1Dt7BQ2BLcY60rDl3hB8xfie0ms7WrW62sEzM2XI6sS4MjezsHicCtPtF16WxToosPdOMgHiI1Pzm/kvb5VQt5dvK7SSuzyOcszHJJ/3yHIchXPVRK175svKajwiX6x7Tby5ysbfJoj82MnfI8ZeB+7u1GNGaKuLqQiGKSaQnrEAnj9JzwH2jVhai7LTKFmvgyIeKwjIdh3uRxUfRHHvxyq27eCG2iwixwwoM8N1UUdpPYPOtZXwr8ta+fqVUHLllM6N2QXbjMssUHh1pGHmBhfc1bqHYsmOveMT9GJVHuLmsvWPa7DGSlpGZ2Hz2ysfs+c3wB7DUC0jtJ0jKf/AFAiHqxIij3sC3xpH6if2D2Ild3sVPzLweTw/wAxJ/KvCDQenNG8YH+URD5isZFx+zfDD7FQ+10tpSY70U99J9R7ll/CcVu7XWHTsHErdMo7JbdmHtJTe+NWcbOjaf5IzHsmZVnpCG5nEtr/AOWaVUkGNuFvOe1TkDcZvVIGfE9YWfqjrMLtWR0MN1Cd2aFuaN3jvQ8wf9mrrnXKzvx0elLXopQMC4hB3080I3936PXHhXuzT20kEnTLMV4Wl8D1JU7ba5OeAPJS3otg5wDu52V7lhrD+d+6/wAotGWC66VgaD0ql1CsyZG9kMp9JHU4dGHYysCD5Vn1wtYeGbClKVAFKUoBSlKAUpSgFKUoBSlKAUpSgFKUoCPa+awfIrOSUY6Q9SIHtkbOOHaAMsfBTXNjMSSSSSTkk8yTxJJ7yasXbdpfpLqO3B6sCbxH/Mk48fJQPvmojqfof5XeQwEZVmy/7NRvP7wMebCvU00VCvc/yc83mWC3Nj+q/wAntvlMi/lrgZGeaxc1Hm3pHzUdlSbXHWFLG1edsFvRjX15DndHlwJPgDW6VcDA4AVQ+2LTpnvehU/k7YbvgZGwXPs4L4YbvrkrTutyzR+SPBCb68eaR5ZWLySMWZj2k/uHYB2AAVaeyTUgELfXC57YEPL9oR/D97uxBNRtAfLbyOEj8mOvL+zXGR9okL9rwrpWNAoAAAAGAByAHKujVW7VsiUrjnlmNpXSMdvE80zBI0GST8AB2kngB2k1z5rtrrNpByDmO3B6kQPdyZ8ek/b3Ds7zt9rmtJubk20bfkLdsHHJ5RwY+S8VHjveFRjVPV9765SBOAPF39SMekfPjgDvI7M1OnpUI75f8E5NvCPXVTVWe/kKwgBF9ORs7if1Nj5o+A41dOreziytQCY+nlHz5QDx+inor7s+JqR6H0XFbQpDCoSNBwHaT2kntYniTWbXNbqZTeFwi8a0j8VccBwFftKVzGhr9LaEt7ld2eFJR9JRkeTcwfI1XmmNQpbMSNY5ubWT89ZSnO+vbuNz3x2H0gQOLcqtOlaQtlHp0KuKZU+znTaxXIi32eC69BnwH6SMAASDsmUYjf1sQsPSNWxVZ7UdWCqte23VdSHlA7HTikwHrLybvU55rxnugtJC5t4Z14CWNWx3EjiPYcj2Ve7EkpoiPHDM+lKVgXFKUoBSlKAUpSgFKUoBSlKAUpSgFKV53Em6rN3An3CgOYta77pr25l9aZ8fVU7q/hUVPNhOj8zXE5HoIsan65LN/AvvqrEfIBJySOPnV37CosWczetcH3LHH/qa9XU+Wppfg5ocyLCv7oRRSSt6MaM58lBJ+ArlSedpGaR+LuxZvrMSzfE10ftFm3NGXZ74Sv3+r/OubM1lolw2WtfJc+wvRYWCa4I60j7in6EYyfezH7oqca3aW+S2c849JIzu59c9VPxEVq9lkATRdt9IM33pHP8AOtVttud3R4X9JOg9wZ/3qKwl578P3LriBRWe8kntJ5k95PfV67GdCCGy6cj8pcnez29GpIQeR4t9qqHd8AnuFdVaDtBDbQxDlHEij7Kgfyrp1ksQS9ylS5yZ1KUrzTcUpSgFKUoD5kQMCCAQRgg8iDzBqNag2ht4prTji2uHVM5/NSBZY+J54EmM96mpPWvt48XUx9aOI+0NMP3Ae6rJ8NEGwpSlVJFKUoBSlKAUpSgFKUoBSlKAUpSgFeN4m9G4HMqR7wa9qUBptHaItXijcW0BDorD8lHyKg91bO1tI4xuxosa5zhFCjPfgDnWj1HvN6B4T6dpK8DD6KMeiPkYyvxqRVeeU8EI854FdSrqHU81YAg+YPCsL/gVr+rQf5Uf+lbGlVTaJPiGFUUKihVHIKAAPIDlXndWkcoAkjSQA5AdVYZ78Ec+Ne9KgGu/4Da/q0H+VH/pWxFKVLbYKa21aXlS7hjimlj3Yd5gjuoO+7AZ3SMnqfGo3qJpK5k0jaobidgZRlWllIIUFjkFsEYFYev2lxdX88qnKBtxPqxjdyPAkFvtVINimjDJfNMR1YIzx+nJ1V/CH91ephQp59jnzmZetc/7S9MzjSdwsdxMiqUAVJZFUYiTOArY51f7MAMngBXLOnb/AOUXM03ZLKzD6pY7v4cVzaOOZNl7XwTnY5pCeXSBEk80iiB23XkkYZ34wDhiRnrfGruqodg9h1rqcjgAsanx4u//AGVaelr0QwSzNyijZz5KpP8AKqarm3CJr9JzfpjTtybicrczhemkwBNKAB0jYAAbgMVZGw64lk+VvLJJJ+aUF3dsY6UnG8Tj0hVOAk8TxJ5+fbV47D7PdsZJD/ezMR9VFVf4g1depSjUzOvmRYtKUryzoFKUoBSlKAUpSgFKUoBSlKAUpSgFKUoCstOX50ZpgzkH5PeRAygd8XVZgO0oCrEeq79uKsqGVXUMpDKwBBByCDxBBHMVGdomhTcWu+memtz0iFQC3D0wAeZxxC9pVRUE1Y1qkskLKvTWII6WJDl7Vn4q0ZPpWzg7yE8OOMgjrdOzxIJrquDPO1lyUrW6D09b3ab9vKsg7QD1l8GU8VPmK2Vc7TTwzQUpX4zADJOAOZNQD9qA7V9bxawG3ib/AMTMuOHOOM8GY9zHiF9p7K8NctqMMAaO0Kzzct8cYk8cj0z4Dh3nsqlLy7eV2klcvI5yzNzJ/wB8MDgOAFdun0zb3S6GU7OyPJV5ADPYAOfgAK6N2c6t/IbNUcflpDvy+DEDC/ZAA88ntqH7LNQGQreXaFWHGGJhxXudx2N3KeXM8cYs7SekI4InllYJGgyxP++JPIDtJpqrtz2RFcccsim1jT4trFkU4luMxr3hT+cb2Lwz3stc/E4rea46xvf3LTNlU9GNPUQcvtHmfE9wFb3ZTqqbu5E0i/8Ah7dgT3PIOKL4gcGPsHzq6K4qmvMjOT3S4LY2eaENpYRRsMSMOkk7w78cH6owv2a022bTHQ2PQg9e4YL9hSGc+XAL9up6zYGTwArnDaFrH8uvHdTmGPqReKg8W+0ePlu91clEXZZuf5NZvbHBGfj4DnXT+qOivktnBAfSSMb31z1n/ETVJ7KtX/lV6rsMxW+JG7iwP5NfvDe8kNdB1prJ8qJWpdxSlK4TYUpSgFKUoBSlKAUpSgFKUoBSlKAUpSgFVPrToN7O6WSBhGJSRA7fmt5yWktZuzopDlkJ4KSV4DBFsVh6W0ZFcwvDMgeOQYYH4EdxB4g9hArSuex/YrJZRTFvoGC8kJs5Do3SKZD2rsyrvDn0Tr1lHbgZ7OAHE+lzpjT1lwk6V1HzjGkq/fQE/eNe+sehlhdbfSRYLwFrpJRlgB6Mdxj0t3v5jmCBkj3/AOPaX0WB0wF7a46suSwK9h6VesvD1wefAmu7OfZ/n9H+/Jl0I7NtW0gcjpYlPhGmfxZrQaR1gurw7ss8k+fmA9U/4aYHwq1bPazYy46e3kQ9+6ki+8He/DW1h2m6LUdWUr4CCYfuSm5x6V/P7DGf4iqdCagX9yRuwGJD8+bKD7pG+fYtWtqds2t7MrLIflFwOIZhhEP0E48fpHJ7sV4Xm1ywUdQTSn6Kbv8A1CtRHTm1+4kBW2iSAH57Hff2AgKD5hqpLx7OMYRK2R+5bOsGsFvZx9JcSBB81ebse5V5k/7OKoXXfXSbSD8R0cCnKRA/ic9r49gzgdpOhubia4l3naSeZ+/edz4Ac8dwHAVPdUdlU8xEl5mCLnuDHSt59kY8+PgOdXhVXQt0nz86EOTnwiL6naqTaQm3I+rGp/KSkdVB3Dvc9i+/hXRWhtFRWsKQwruxoMDvJ7ST2sTxJr60Zo6K2iWKFFjjUcAPiSeZJ5kniarfaBtOVA1vYtvScnnHop3hD85vpch4nlhOc9RLEenzqXSUFlnztd11Cq1jbt124TuPmr+jB9Y9vcOHbwqS0tnldY41Lu7BVUcyTyr5jjZ2CqGd3OABkszE+8kmr02Z6ifI16ecA3TjlwIiU9gPrntI8hwyT1Nx08Md/wDZnzNm/wBSNW1sLVYhgyHrSt6zkDP2RgAeArf0pXlyk5PLN0sClKVBIpSlAKUpQClKUApSlAKUpQClKUApSlAKUpQGNpLR8c8bRTIJI2GCrcv/AMPcRxFVrdaB0hokl7BjdWeSWt3BZlHbhRxPmnHvVudWnStIWOPHVexVxyU5BprQl/8A+qt/kk5PFl3lXe7fykeAftqKzo9k9lMN+2vZGU8iDDIvvVR++pnrHqTZ3mWliAkP94nVf2kcG+0DVd6T2PTxtv2lwrEct/ejkHk6ZBPsWumNkX6ZOP55RRxfdZNiuxePPG8fHhGoPvLGtnYbILFDmR55vBnVV/8AbVW+NQaXQ2nYOAN4R9CdpB7AHJ+FYFy+mTwY6R9nykfw1ptsf8xFcxXYvSx0VZ2SExxw269rdVfvO3E+01H9O7ULGAERubl+6LivtkPVx5Z8qp3/APlNITNvG1uXb1pFbP3pP9a3ejdlWkJMb6xwDt33BOPBY97PkSKp4Fa5nLJO+XZGDrXr/d3uUZhDAf7qMnBH035v5cB4VqdXtXbi9fct4y2DhnPCNPrPyHkMnwq3NA7I7WLDXDtcsOz0I/ugkn2tjwqwLW2SNAkaKiLwCqAFA8AOFTLUwgsVoKtvmRFdR9QYbAb5PS3JHGQjgueYjHzR48z5cBL6UrilNyeWapJdBSlKqSKUpQClKUApSlAKUpQClKUApSlAKUpQClKUApSlAKUpQClKUApSlAKUpQClKUApSlAKUpQClKUApSlAKUpQClKUApSlAKV4X12kMbyyHdSNSzHuCjJrn2/2j6QeV3S4aJGYlUCxEKueqMlSSQOZzzzW1VErM4KymonRNK5vG0LSQ4/K3OOON2Hjjs9CujLeYOiuOTKCPIjIpbRKvGSIzUj0pSqF1u18vlvbhYblkiSVkVQsRACdU8SpPEgn21FVTseETKSiX1SqC1Y1x0jPeW8Ju3KvKoYbsXFM5ccE9UGr00ldCKGSQ8o0Zj9lSf5UtpdbSYjJSMmlc3LtA0ljjeP92H+iv3+0DSX64/3Yf6K3+in7op4qOkKVzgNoOkv1x/uQ/wBFbHR+1TSEZG+8cw7Q6AcPAx7uD4nNQ9HP3Q8VF/UqP6l61x6QgMiKUdDuyRk5KtjIwe1T2Hz7q0G1/WKa0hgFvKYpJJDkgKTuKpyOsCObL7qwjVJz2dy7ksZJ/Sub/wC0DSX64/3Yf6Kf2gaS/XH+7D/RXR9FP3RTxUdIUrnOLaLpJTn5Wx80hI/gqY6n7WHeVIr1E3XYKJUBXdJ4DfUkjGfnDGO7marLSTis9SVYmW3SvxjjjXOt1tD0gzuUu3VCzFQFiwFJJUcU7BwrOqmVmcFpTUToulUrs41pv7rSEUUt07xAOzqViAIVTjiEB9IrV1VW2p1vDEZblkUqntqeuN3BfdDbTtEiRLvACM5dixJO8p+aVqHttA0njhduT2dSHn9ytoaScknlFXYk8HSNK8IMpEvSNxVBvscDkOsSeQ76qXW3a25Zo7EBUHDpnGS3iiHgB4tnPcKxrqlY8RLSkl1LhpXMF5rReynL3c58pHUe5CB8K+LbWK7jOUu7gH9rIR7iSK6fope5TxV7HUVKqbZ7tMkklS2vSGMhCxzABTvHkrgcOJ4AjHHAxxzVs1zWVyreGaRkn0FKVhaZ0kltBJPIcJGpY957gPEnAHiRVEs8ElbbbdZMKllGeL4ebHqg9RfaRvH6o76qKOMtndBOAScdgUZJ8gKydLaRe4mknkOXkYse4dwHgBgDwFT7Z5qvv6Pvrlh1pYJIovqhSXI83AH2D316sUqa1n4zmfnkVrXSmzy86XRtq2ckRBD5x5Q/Fa5rBq89iF5v2Lx/opmA+q6q/wDEze6qayOYZ+5NT5J/PKEVmPJQSfIDJrlGecyMznm7Fj5sST++uktoF50Wjrp84PRFQfpSdRfiwrmmqaJcNk2vkmux+06TScZxwijd/huD+OrX2oXnRaLuT2uoj/zGVD8GJ9lQfYNaZkupSPRVEB+sWZh+FfeK3O3S73bSGMHjJNk+Kojf9zLVbfNqEvbH7kx4gUnU42daippGOaSSV4xG4VdwLxO7vNneB7CvvNQeprqbtCbR8BhS2WTecuWMhUkkKOQQ8goHOuu3ft8nUzjjPJvdZdkqw28k0Nw7NEhcrIq4ZVBJAZcYOBwzn2c6qyp3rPtQubuFoFjSCOQYfdLMzKeY3iAADyPDl3VFNDaEuLpwlvE0hzgkA7q+LPyUefszVat6j/6MSw35SyNgkLb14/zcRL5sOlPwB/FWDt0vN67gi/RwlvbI5H7oxVm6k6trYWqwghnJ3pGHznOM48AAAPACqS2oXnS6TuT2IVQfYRQfxb1c9TVl7kvnY0ksQwRVjgVcFhsdheKNnuJldkUsAI8BiASBlc4zVP1Nn2p6RIwJI18REuR5ZyPhXTcrHjY8GcXHuajXfV0WF0YBJ0o3FcNjBAYsMEA8+r7iK0trZtM6xIMvKwRfNjgezjX3f3sk0jSyuZJHOWZuZ7PIDHDA4CrU2MaEtDm46US3Sj83gjoQ3DOG9InlvjhzA7cpzdcMvlhLc+CwtbrzobG5k7UhfH1t0hfiRXMIFX9tkvOj0a65wZZEQexukI90Zqgqx0axBv7l7XyWZsJtN65uJcfm4lX2yNn/AOOrpqtdhdnu2k0pHGSbAPeqIuPxM1WNcShFZjyUEnyAya5NS82s0r9JzZr7d9LpG7f/AJpX/LAj/wCysbVOz6a9to/WmTP1VYM34Qa1k0xdmc83YsfNiSf31M9j1n0mk0bHCKN39uNwfx16UvJW/sjBcsnu2zSrRWSQqcG4k3W/ZqN5h7Tug+BI7ao2r42w6vyXNqkkKl3t2LFRxYoww+6O0jAOO4HHGqGrLSY8PgtZ6i19nOpOjru1WSVjNMSd9BIy9GckAbqEHlg5Oc54Vh62bKplmHyFDJCVyQ7oCjZORliCRjB99VvFIysGVirDkykgjyI4ipPojaHpCAjFwZVHzJgHB+1wf8VS67VLdGX9GQnHGGjIGzPSY4rAAw4g9LFwI4j53fXQUecDPPHHz7ah+omv0V/mNl6G4UZKZyrAcyjduO0HiPHnUyrivnOTxNYwbQSXKFU7ts1k3nWyjPBMPNj1iMxqfIHePmvdVn6y6ZSztpbh+SLwHrMeCKPNiBXMV5dPLI8kh3nkYsx7yxyfZWmkrzLc+xW2XGDyA8cePd7KunR20jRsNuluiz9Gke4Pya8RjBJ63M8z51WOhdUb27jMlvbmSMMV3t+JRvAAnG+4J58xw9xrP/s30n+qH/Ntv/trrtVc+JS6fczi5LoiKAY4d1WlsHu8TXMWfTjRwPqMyn+Me6qzvLZ4pHjkXdeNirDIOGU4IyCQePdUr2S3nR6ThHZKrx+9d4fFBU3rdWyIcSRYm2283NHqn6WZF9ihpP3oPfVF1au3m769rF3K7n2lVX9zVVNU0qxWibH5i9NiNnuWDSfpZmPsUKn71PvqMbdrzNzbxZ9CJmI/aNgf9OrI2fWfRaOtVxgmIMfOTrn4tVL7VbzpNKT90e5GPsoCfxMawp817f5/YvLiCREiasC12SXjoriS3G8obBaXIyM4OI+dQfR9r0s0UX6WRE++4X+ddWqMDA5CtdTdKvG0rXFPqcv6x6vz2UvRTqAxG8pU5VlyRkHA7RyIBrH0Vpea1kEsEjRuOPAndbHYy8mXwNTjbjc717EnqQAnzd3/AJKPfVdrGWIVfSY4HmeA+Nb1vfBOXcrJYfB1Zo666SGOXGN9FfHdvKD/ADrlzSl10s80v6SV3++5b+ddI6wzC10fMw4dFbsF8wmF+OK5kUYrl0a9TL2voSTZ7oZLu/iilXeiwzOMkZVUOOIOR1itXFJsy0aRj5OR4iWbP8dUNonS01s/SW8hik3Su8ApO6SCR1gRzA91bWfXnSLqVa8lwee7uKfvIoI9hrW2qyUsxlhFYyilyjC1o0elveTwxMWjjkKqTgngBkEjtByvsrb7K52XSlvufP31bxXo3Y59qg+wVFCe01bWxjVV1Y3sqlQVKwg8CQ3pPjsGOA78seWCbXSUa3n2wRFZlwe+3mc9Fap2M7t7UVQP4zVPVeG23RLS2kcyDPyd8t4RuMMfYwXPhk9lUfVdK14aJs9R0PsphC6Lt8cd7fY+ZlfPu5eysjaPpQW+jrhicM6GNO8vIN0Y8gS3kpqjtX9cbyzUpBLiMnO4yqygnmRkZX2HFYuntYrm8YNcSmTd9EYAVc88KoAz48/GsvpZOzc3xnJbxFtwaqrZ2D6PObm4I4dWJT4+m/wKVWGjNHyXEqQwoXkc4AHxJPYo5k9ldK6p6CWytY7dTkqMs3rO3Fj7+XgAKvq7Eobe7IrWXkx5dddHqSrXkAZSQQXGQQcEeea0N7ozQ2kpd1Xia4bJzC+7IcDiSF4N9oGqm170M9rfTIwO67tJGexkdiwx5Z3T4itRo++kglSWJykiHKsMZBxjt4EEEgg8wTVYaZY3QkyXZzhos/S+xkgE21znuSZeJ/xE/oqrr21eKR4pBuvGxVh3MpweI5+dTSXazpArujoFOPTWNt7z6zlc+yoRPMzszuxZmJZmPMsTkknvJOa2pVq9bKS29je7PS3/ABK03PS6X8O62/8AhzXStVFsa1TcP8umUqN0rACOJ3uDPjsGOqO/LHlgm3a4tXNSnx2Nq1hEb1z1SXSCxo88kaRsW3UCdZsYBO8DyBOPrGor/Yxb/rU/ui/ppSso3TisJlnBPqT7QGiEtLeO3jzuRrjJxliTlmOOGSST7a2FKVm3l5ZYr7TeyqC5uJZzPKhlbeKqI8AnnjK58fbXzonZRDbzxTJczFonDgER4O6c4OF5Hl7a/KVp49mMZK7Imx1v2exX84mknlQhAgVQmMAsfnA8ct+6tGdi9v8ArU/ui/ppSkb7IrCYcIssu3hCKqDkoAHkBgVX2k9ksM00szXMwaWRnIAjwC7FsDK8hnA8qUqsLJQ9LJcU+p6aF2UwW9xFOJ5XMTBgrCPBI5ZwueB4+yrBpSk5ynzJhJLoQjWvZxDfXBneeVGKqu6oTGFz6wJ7a1UWxyBWDLdzhlIIOIuBByDxXvFKVZX2JYTI2RJvrFoUXdq9s0jIHChnXd3uqwY8xjjjHLtqDf2MW/61P7ov6aUqIWzgsRYcU+o/sYt/1qf3Rf01+rsZtu25uPZ0I/ehpSrfUWe5GyPsb7QuzewtyGERmccmmO9xHbu4CZ8d2pfSlZynKXLZZJLofLoCCCAQRgg8iDz4VXendkVtKxe3ke2J+ZgPGPJSQy+W9gdgFKVMLJQ9LDin1I+2xifPC7iI8Y3Hw3jWbY7Fxn8tdkjujjCn7zlh8KUrV6q33K+HEsDVzVe2slK28YUn0nPF282PHHgMDwrc0pWDbbyy+MGq1h1et72Po7iPeA4qRwZT3qw4j9x7c1XF/sX4/kbvq9gkjyfayMAfuilK0hdOHpZVxT6nhBsXlz17xAPoxMT8XFSvV/ZdZW7B3DXLjiOlxuA+EYAB+1vUpUy1FkuGyFCKJwBSlKxL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data:image/jpeg;base64,/9j/4AAQSkZJRgABAQAAAQABAAD/2wCEAAkGBxQTEhUUExMWFBMVFx4bGRgYGRQdGBoYGBgYGxggHRgYHCggGxolHRkfIjEiJSorLy4vGB8zODQsNygtLisBCgoKDg0OGxAQGywkICUsLC40LywsNywsLCwsLCwsLCwsLDQ0LCwsLCwsLCwsLCwsLCwsLSwsLCwsLCwsLCwsLP/AABEIAMgA/AMBIgACEQEDEQH/xAAcAAEAAgMBAQEAAAAAAAAAAAAABgcEBQgDAgH/xABMEAACAQMABgYFBwkGBAcBAAABAgMABBEFBgcSITETIkFRYXEyUoGRoRRCYnKCkqIjM1NUc7GywdIXQ4OT0fAVY7PCJCU0o8PT4Rb/xAAZAQEAAwEBAAAAAAAAAAAAAAAAAQIDBAX/xAAvEQACAgEDAgUDAgcBAAAAAAAAAQIDEQQSITFBEyIyUfAUYXHB0UJDgZGhsfEj/9oADAMBAAIRAxEAPwC8aUpQClKUApSlAKUpQClKUApX4zADJOAOZqrtctq6pmKx3ZG5GY8Yx9QfPPj6P1qvXXKbxEhyS6lkaS0lFAm/NKkSDtdgB7M8z4VA9L7X7SMkQRyXB9bG4nvbrfhqmtIaQmuJN+aR5pCcAsSTx7FHIeQFTDVvZbd3ADzYtYz64JkI/Z8N37RB8K7Fpq4LNjMvEk+hmXm2K7b83DBGPpb7n35UfCtc+1bSP6SIf4a/zNWPonZVYRYLo9ww7ZGOPuJhSPA5rczwaNsgN9bS2HZkQoT7+JNV8WlcRjkbZ92VHb7X75T1jbuPFCD71cVINGbaP09rw9aJwT9x8fxVJ7nX/RK8DKjfVhkYe8Jg1qrnWjQE/wCcjiJ9ZrZwfvCPIqfLLrWxyv4iT6A14srvCxTBZD/dydR8+Abg32SakdVFNqboa74Wd4sUh5J0gbP+HKd/3EV9xTaW0P8AnB8ushzIJYovfk9dPbvKMcxWUqYv0Pn2fBZSa6ltUrT6s6y299F0kD5x6SHg6E9jL/Pkew1uK52mnhmieRSlKgClKUApSlAKUpQClKUApSlAKUpQClKUApSlAK+JZAqlmIVVBJJ4AAcSSewV91TW2HXDfc2MLdRD+XI+c3MJn1RzPjw7DWlVbslhFZS2rJq9ou0B7xmggJS0BwTyabxPcncvbzPcIpoDQk15MIYE3mPEk8FVfWY9g/f2Zry0PoyS5mSCFd6RzgdwHaxPYoHEn+ddHapatRWEAiiGWPGRyOs7d58O4dgr0LLI0R2x6/OTGKc3lmu1M1Dt7BQ2BLcY60rDl3hB8xfie0ms7WrW62sEzM2XI6sS4MjezsHicCtPtF16WxToosPdOMgHiI1Pzm/kvb5VQt5dvK7SSuzyOcszHJJ/3yHIchXPVRK175svKajwiX6x7Tby5ysbfJoj82MnfI8ZeB+7u1GNGaKuLqQiGKSaQnrEAnj9JzwH2jVhai7LTKFmvgyIeKwjIdh3uRxUfRHHvxyq27eCG2iwixwwoM8N1UUdpPYPOtZXwr8ta+fqVUHLllM6N2QXbjMssUHh1pGHmBhfc1bqHYsmOveMT9GJVHuLmsvWPa7DGSlpGZ2Hz2ysfs+c3wB7DUC0jtJ0jKf/AFAiHqxIij3sC3xpH6if2D2Ild3sVPzLweTw/wAxJ/KvCDQenNG8YH+URD5isZFx+zfDD7FQ+10tpSY70U99J9R7ll/CcVu7XWHTsHErdMo7JbdmHtJTe+NWcbOjaf5IzHsmZVnpCG5nEtr/AOWaVUkGNuFvOe1TkDcZvVIGfE9YWfqjrMLtWR0MN1Cd2aFuaN3jvQ8wf9mrrnXKzvx0elLXopQMC4hB3080I3936PXHhXuzT20kEnTLMV4Wl8D1JU7ba5OeAPJS3otg5wDu52V7lhrD+d+6/wAotGWC66VgaD0ql1CsyZG9kMp9JHU4dGHYysCD5Vn1wtYeGbClKVAFKUoBSlKAUpSgFKUoBSlKAUpSgFKUoCPa+awfIrOSUY6Q9SIHtkbOOHaAMsfBTXNjMSSSSSTkk8yTxJJ7yasXbdpfpLqO3B6sCbxH/Mk48fJQPvmojqfof5XeQwEZVmy/7NRvP7wMebCvU00VCvc/yc83mWC3Nj+q/wAntvlMi/lrgZGeaxc1Hm3pHzUdlSbXHWFLG1edsFvRjX15DndHlwJPgDW6VcDA4AVQ+2LTpnvehU/k7YbvgZGwXPs4L4YbvrkrTutyzR+SPBCb68eaR5ZWLySMWZj2k/uHYB2AAVaeyTUgELfXC57YEPL9oR/D97uxBNRtAfLbyOEj8mOvL+zXGR9okL9rwrpWNAoAAAAGAByAHKujVW7VsiUrjnlmNpXSMdvE80zBI0GST8AB2kngB2k1z5rtrrNpByDmO3B6kQPdyZ8ek/b3Ds7zt9rmtJubk20bfkLdsHHJ5RwY+S8VHjveFRjVPV9765SBOAPF39SMekfPjgDvI7M1OnpUI75f8E5NvCPXVTVWe/kKwgBF9ORs7if1Nj5o+A41dOreziytQCY+nlHz5QDx+inor7s+JqR6H0XFbQpDCoSNBwHaT2kntYniTWbXNbqZTeFwi8a0j8VccBwFftKVzGhr9LaEt7ld2eFJR9JRkeTcwfI1XmmNQpbMSNY5ubWT89ZSnO+vbuNz3x2H0gQOLcqtOlaQtlHp0KuKZU+znTaxXIi32eC69BnwH6SMAASDsmUYjf1sQsPSNWxVZ7UdWCqte23VdSHlA7HTikwHrLybvU55rxnugtJC5t4Z14CWNWx3EjiPYcj2Ve7EkpoiPHDM+lKVgXFKUoBSlKAUpSgFKUoBSlKAUpSgFKV53Em6rN3An3CgOYta77pr25l9aZ8fVU7q/hUVPNhOj8zXE5HoIsan65LN/AvvqrEfIBJySOPnV37CosWczetcH3LHH/qa9XU+Wppfg5ocyLCv7oRRSSt6MaM58lBJ+ArlSedpGaR+LuxZvrMSzfE10ftFm3NGXZ74Sv3+r/OubM1lolw2WtfJc+wvRYWCa4I60j7in6EYyfezH7oqca3aW+S2c849JIzu59c9VPxEVq9lkATRdt9IM33pHP8AOtVttud3R4X9JOg9wZ/3qKwl578P3LriBRWe8kntJ5k95PfV67GdCCGy6cj8pcnez29GpIQeR4t9qqHd8AnuFdVaDtBDbQxDlHEij7Kgfyrp1ksQS9ylS5yZ1KUrzTcUpSgFKUoD5kQMCCAQRgg8iDzBqNag2ht4prTji2uHVM5/NSBZY+J54EmM96mpPWvt48XUx9aOI+0NMP3Ae6rJ8NEGwpSlVJFKUoBSlKAUpSgFKUoBSlKAUpSgFeN4m9G4HMqR7wa9qUBptHaItXijcW0BDorD8lHyKg91bO1tI4xuxosa5zhFCjPfgDnWj1HvN6B4T6dpK8DD6KMeiPkYyvxqRVeeU8EI854FdSrqHU81YAg+YPCsL/gVr+rQf5Uf+lbGlVTaJPiGFUUKihVHIKAAPIDlXndWkcoAkjSQA5AdVYZ78Ec+Ne9KgGu/4Da/q0H+VH/pWxFKVLbYKa21aXlS7hjimlj3Yd5gjuoO+7AZ3SMnqfGo3qJpK5k0jaobidgZRlWllIIUFjkFsEYFYev2lxdX88qnKBtxPqxjdyPAkFvtVINimjDJfNMR1YIzx+nJ1V/CH91ephQp59jnzmZetc/7S9MzjSdwsdxMiqUAVJZFUYiTOArY51f7MAMngBXLOnb/AOUXM03ZLKzD6pY7v4cVzaOOZNl7XwTnY5pCeXSBEk80iiB23XkkYZ34wDhiRnrfGruqodg9h1rqcjgAsanx4u//AGVaelr0QwSzNyijZz5KpP8AKqarm3CJr9JzfpjTtybicrczhemkwBNKAB0jYAAbgMVZGw64lk+VvLJJJ+aUF3dsY6UnG8Tj0hVOAk8TxJ5+fbV47D7PdsZJD/ezMR9VFVf4g1depSjUzOvmRYtKUryzoFKUoBSlKAUpSgFKUoBSlKAUpSgFKUoCstOX50ZpgzkH5PeRAygd8XVZgO0oCrEeq79uKsqGVXUMpDKwBBByCDxBBHMVGdomhTcWu+memtz0iFQC3D0wAeZxxC9pVRUE1Y1qkskLKvTWII6WJDl7Vn4q0ZPpWzg7yE8OOMgjrdOzxIJrquDPO1lyUrW6D09b3ab9vKsg7QD1l8GU8VPmK2Vc7TTwzQUpX4zADJOAOZNQD9qA7V9bxawG3ib/AMTMuOHOOM8GY9zHiF9p7K8NctqMMAaO0Kzzct8cYk8cj0z4Dh3nsqlLy7eV2klcvI5yzNzJ/wB8MDgOAFdun0zb3S6GU7OyPJV5ADPYAOfgAK6N2c6t/IbNUcflpDvy+DEDC/ZAA88ntqH7LNQGQreXaFWHGGJhxXudx2N3KeXM8cYs7SekI4InllYJGgyxP++JPIDtJpqrtz2RFcccsim1jT4trFkU4luMxr3hT+cb2Lwz3stc/E4rea46xvf3LTNlU9GNPUQcvtHmfE9wFb3ZTqqbu5E0i/8Ah7dgT3PIOKL4gcGPsHzq6K4qmvMjOT3S4LY2eaENpYRRsMSMOkk7w78cH6owv2a022bTHQ2PQg9e4YL9hSGc+XAL9up6zYGTwArnDaFrH8uvHdTmGPqReKg8W+0ePlu91clEXZZuf5NZvbHBGfj4DnXT+qOivktnBAfSSMb31z1n/ETVJ7KtX/lV6rsMxW+JG7iwP5NfvDe8kNdB1prJ8qJWpdxSlK4TYUpSgFKUoBSlKAUpSgFKUoBSlKAUpSgFVPrToN7O6WSBhGJSRA7fmt5yWktZuzopDlkJ4KSV4DBFsVh6W0ZFcwvDMgeOQYYH4EdxB4g9hArSuex/YrJZRTFvoGC8kJs5Do3SKZD2rsyrvDn0Tr1lHbgZ7OAHE+lzpjT1lwk6V1HzjGkq/fQE/eNe+sehlhdbfSRYLwFrpJRlgB6Mdxj0t3v5jmCBkj3/AOPaX0WB0wF7a46suSwK9h6VesvD1wefAmu7OfZ/n9H+/Jl0I7NtW0gcjpYlPhGmfxZrQaR1gurw7ss8k+fmA9U/4aYHwq1bPazYy46e3kQ9+6ki+8He/DW1h2m6LUdWUr4CCYfuSm5x6V/P7DGf4iqdCagX9yRuwGJD8+bKD7pG+fYtWtqds2t7MrLIflFwOIZhhEP0E48fpHJ7sV4Xm1ywUdQTSn6Kbv8A1CtRHTm1+4kBW2iSAH57Hff2AgKD5hqpLx7OMYRK2R+5bOsGsFvZx9JcSBB81ebse5V5k/7OKoXXfXSbSD8R0cCnKRA/ic9r49gzgdpOhubia4l3naSeZ+/edz4Ac8dwHAVPdUdlU8xEl5mCLnuDHSt59kY8+PgOdXhVXQt0nz86EOTnwiL6naqTaQm3I+rGp/KSkdVB3Dvc9i+/hXRWhtFRWsKQwruxoMDvJ7ST2sTxJr60Zo6K2iWKFFjjUcAPiSeZJ5kniarfaBtOVA1vYtvScnnHop3hD85vpch4nlhOc9RLEenzqXSUFlnztd11Cq1jbt124TuPmr+jB9Y9vcOHbwqS0tnldY41Lu7BVUcyTyr5jjZ2CqGd3OABkszE+8kmr02Z6ifI16ecA3TjlwIiU9gPrntI8hwyT1Nx08Md/wDZnzNm/wBSNW1sLVYhgyHrSt6zkDP2RgAeArf0pXlyk5PLN0sClKVBIpSlAKUpQClKUApSlAKUpQClKUApSlAKUpQGNpLR8c8bRTIJI2GCrcv/AMPcRxFVrdaB0hokl7BjdWeSWt3BZlHbhRxPmnHvVudWnStIWOPHVexVxyU5BprQl/8A+qt/kk5PFl3lXe7fykeAftqKzo9k9lMN+2vZGU8iDDIvvVR++pnrHqTZ3mWliAkP94nVf2kcG+0DVd6T2PTxtv2lwrEct/ejkHk6ZBPsWumNkX6ZOP55RRxfdZNiuxePPG8fHhGoPvLGtnYbILFDmR55vBnVV/8AbVW+NQaXQ2nYOAN4R9CdpB7AHJ+FYFy+mTwY6R9nykfw1ptsf8xFcxXYvSx0VZ2SExxw269rdVfvO3E+01H9O7ULGAERubl+6LivtkPVx5Z8qp3/APlNITNvG1uXb1pFbP3pP9a3ejdlWkJMb6xwDt33BOPBY97PkSKp4Fa5nLJO+XZGDrXr/d3uUZhDAf7qMnBH035v5cB4VqdXtXbi9fct4y2DhnPCNPrPyHkMnwq3NA7I7WLDXDtcsOz0I/ugkn2tjwqwLW2SNAkaKiLwCqAFA8AOFTLUwgsVoKtvmRFdR9QYbAb5PS3JHGQjgueYjHzR48z5cBL6UrilNyeWapJdBSlKqSKUpQClKUApSlAKUpQClKUApSlAKUpQClKUApSlAKUpQClKUApSlAKUpQClKUApSlAKUpQClKUApSlAKUpQClKUApSlAKV4X12kMbyyHdSNSzHuCjJrn2/2j6QeV3S4aJGYlUCxEKueqMlSSQOZzzzW1VErM4KymonRNK5vG0LSQ4/K3OOON2Hjjs9CujLeYOiuOTKCPIjIpbRKvGSIzUj0pSqF1u18vlvbhYblkiSVkVQsRACdU8SpPEgn21FVTseETKSiX1SqC1Y1x0jPeW8Ju3KvKoYbsXFM5ccE9UGr00ldCKGSQ8o0Zj9lSf5UtpdbSYjJSMmlc3LtA0ljjeP92H+iv3+0DSX64/3Yf6K3+in7op4qOkKVzgNoOkv1x/uQ/wBFbHR+1TSEZG+8cw7Q6AcPAx7uD4nNQ9HP3Q8VF/UqP6l61x6QgMiKUdDuyRk5KtjIwe1T2Hz7q0G1/WKa0hgFvKYpJJDkgKTuKpyOsCObL7qwjVJz2dy7ksZJ/Sub/wC0DSX64/3Yf6Kf2gaS/XH+7D/RXR9FP3RTxUdIUrnOLaLpJTn5Wx80hI/gqY6n7WHeVIr1E3XYKJUBXdJ4DfUkjGfnDGO7marLSTis9SVYmW3SvxjjjXOt1tD0gzuUu3VCzFQFiwFJJUcU7BwrOqmVmcFpTUToulUrs41pv7rSEUUt07xAOzqViAIVTjiEB9IrV1VW2p1vDEZblkUqntqeuN3BfdDbTtEiRLvACM5dixJO8p+aVqHttA0njhduT2dSHn9ytoaScknlFXYk8HSNK8IMpEvSNxVBvscDkOsSeQ76qXW3a25Zo7EBUHDpnGS3iiHgB4tnPcKxrqlY8RLSkl1LhpXMF5rReynL3c58pHUe5CB8K+LbWK7jOUu7gH9rIR7iSK6fope5TxV7HUVKqbZ7tMkklS2vSGMhCxzABTvHkrgcOJ4AjHHAxxzVs1zWVyreGaRkn0FKVhaZ0kltBJPIcJGpY957gPEnAHiRVEs8ElbbbdZMKllGeL4ebHqg9RfaRvH6o76qKOMtndBOAScdgUZJ8gKydLaRe4mknkOXkYse4dwHgBgDwFT7Z5qvv6Pvrlh1pYJIovqhSXI83AH2D316sUqa1n4zmfnkVrXSmzy86XRtq2ckRBD5x5Q/Fa5rBq89iF5v2Lx/opmA+q6q/wDEze6qayOYZ+5NT5J/PKEVmPJQSfIDJrlGecyMznm7Fj5sST++uktoF50Wjrp84PRFQfpSdRfiwrmmqaJcNk2vkmux+06TScZxwijd/huD+OrX2oXnRaLuT2uoj/zGVD8GJ9lQfYNaZkupSPRVEB+sWZh+FfeK3O3S73bSGMHjJNk+Kojf9zLVbfNqEvbH7kx4gUnU42daippGOaSSV4xG4VdwLxO7vNneB7CvvNQeprqbtCbR8BhS2WTecuWMhUkkKOQQ8goHOuu3ft8nUzjjPJvdZdkqw28k0Nw7NEhcrIq4ZVBJAZcYOBwzn2c6qyp3rPtQubuFoFjSCOQYfdLMzKeY3iAADyPDl3VFNDaEuLpwlvE0hzgkA7q+LPyUefszVat6j/6MSw35SyNgkLb14/zcRL5sOlPwB/FWDt0vN67gi/RwlvbI5H7oxVm6k6trYWqwghnJ3pGHznOM48AAAPACqS2oXnS6TuT2IVQfYRQfxb1c9TVl7kvnY0ksQwRVjgVcFhsdheKNnuJldkUsAI8BiASBlc4zVP1Nn2p6RIwJI18REuR5ZyPhXTcrHjY8GcXHuajXfV0WF0YBJ0o3FcNjBAYsMEA8+r7iK0trZtM6xIMvKwRfNjgezjX3f3sk0jSyuZJHOWZuZ7PIDHDA4CrU2MaEtDm46US3Sj83gjoQ3DOG9InlvjhzA7cpzdcMvlhLc+CwtbrzobG5k7UhfH1t0hfiRXMIFX9tkvOj0a65wZZEQexukI90Zqgqx0axBv7l7XyWZsJtN65uJcfm4lX2yNn/AOOrpqtdhdnu2k0pHGSbAPeqIuPxM1WNcShFZjyUEnyAya5NS82s0r9JzZr7d9LpG7f/AJpX/LAj/wCysbVOz6a9to/WmTP1VYM34Qa1k0xdmc83YsfNiSf31M9j1n0mk0bHCKN39uNwfx16UvJW/sjBcsnu2zSrRWSQqcG4k3W/ZqN5h7Tug+BI7ao2r42w6vyXNqkkKl3t2LFRxYoww+6O0jAOO4HHGqGrLSY8PgtZ6i19nOpOjru1WSVjNMSd9BIy9GckAbqEHlg5Oc54Vh62bKplmHyFDJCVyQ7oCjZORliCRjB99VvFIysGVirDkykgjyI4ipPojaHpCAjFwZVHzJgHB+1wf8VS67VLdGX9GQnHGGjIGzPSY4rAAw4g9LFwI4j53fXQUecDPPHHz7ah+omv0V/mNl6G4UZKZyrAcyjduO0HiPHnUyrivnOTxNYwbQSXKFU7ts1k3nWyjPBMPNj1iMxqfIHePmvdVn6y6ZSztpbh+SLwHrMeCKPNiBXMV5dPLI8kh3nkYsx7yxyfZWmkrzLc+xW2XGDyA8cePd7KunR20jRsNuluiz9Gke4Pya8RjBJ63M8z51WOhdUb27jMlvbmSMMV3t+JRvAAnG+4J58xw9xrP/s30n+qH/Ntv/trrtVc+JS6fczi5LoiKAY4d1WlsHu8TXMWfTjRwPqMyn+Me6qzvLZ4pHjkXdeNirDIOGU4IyCQePdUr2S3nR6ThHZKrx+9d4fFBU3rdWyIcSRYm2283NHqn6WZF9ihpP3oPfVF1au3m769rF3K7n2lVX9zVVNU0qxWibH5i9NiNnuWDSfpZmPsUKn71PvqMbdrzNzbxZ9CJmI/aNgf9OrI2fWfRaOtVxgmIMfOTrn4tVL7VbzpNKT90e5GPsoCfxMawp817f5/YvLiCREiasC12SXjoriS3G8obBaXIyM4OI+dQfR9r0s0UX6WRE++4X+ddWqMDA5CtdTdKvG0rXFPqcv6x6vz2UvRTqAxG8pU5VlyRkHA7RyIBrH0Vpea1kEsEjRuOPAndbHYy8mXwNTjbjc717EnqQAnzd3/AJKPfVdrGWIVfSY4HmeA+Nb1vfBOXcrJYfB1Zo666SGOXGN9FfHdvKD/ADrlzSl10s80v6SV3++5b+ddI6wzC10fMw4dFbsF8wmF+OK5kUYrl0a9TL2voSTZ7oZLu/iilXeiwzOMkZVUOOIOR1itXFJsy0aRj5OR4iWbP8dUNonS01s/SW8hik3Su8ApO6SCR1gRzA91bWfXnSLqVa8lwee7uKfvIoI9hrW2qyUsxlhFYyilyjC1o0elveTwxMWjjkKqTgngBkEjtByvsrb7K52XSlvufP31bxXo3Y59qg+wVFCe01bWxjVV1Y3sqlQVKwg8CQ3pPjsGOA78seWCbXSUa3n2wRFZlwe+3mc9Fap2M7t7UVQP4zVPVeG23RLS2kcyDPyd8t4RuMMfYwXPhk9lUfVdK14aJs9R0PsphC6Lt8cd7fY+ZlfPu5eysjaPpQW+jrhicM6GNO8vIN0Y8gS3kpqjtX9cbyzUpBLiMnO4yqygnmRkZX2HFYuntYrm8YNcSmTd9EYAVc88KoAz48/GsvpZOzc3xnJbxFtwaqrZ2D6PObm4I4dWJT4+m/wKVWGjNHyXEqQwoXkc4AHxJPYo5k9ldK6p6CWytY7dTkqMs3rO3Fj7+XgAKvq7Eobe7IrWXkx5dddHqSrXkAZSQQXGQQcEeea0N7ozQ2kpd1Xia4bJzC+7IcDiSF4N9oGqm170M9rfTIwO67tJGexkdiwx5Z3T4itRo++kglSWJykiHKsMZBxjt4EEEgg8wTVYaZY3QkyXZzhos/S+xkgE21znuSZeJ/xE/oqrr21eKR4pBuvGxVh3MpweI5+dTSXazpArujoFOPTWNt7z6zlc+yoRPMzszuxZmJZmPMsTkknvJOa2pVq9bKS29je7PS3/ABK03PS6X8O62/8AhzXStVFsa1TcP8umUqN0rACOJ3uDPjsGOqO/LHlgm3a4tXNSnx2Nq1hEb1z1SXSCxo88kaRsW3UCdZsYBO8DyBOPrGor/Yxb/rU/ui/ppSso3TisJlnBPqT7QGiEtLeO3jzuRrjJxliTlmOOGSST7a2FKVm3l5ZYr7TeyqC5uJZzPKhlbeKqI8AnnjK58fbXzonZRDbzxTJczFonDgER4O6c4OF5Hl7a/KVp49mMZK7Imx1v2exX84mknlQhAgVQmMAsfnA8ct+6tGdi9v8ArU/ui/ppSkb7IrCYcIssu3hCKqDkoAHkBgVX2k9ksM00szXMwaWRnIAjwC7FsDK8hnA8qUqsLJQ9LJcU+p6aF2UwW9xFOJ5XMTBgrCPBI5ZwueB4+yrBpSk5ynzJhJLoQjWvZxDfXBneeVGKqu6oTGFz6wJ7a1UWxyBWDLdzhlIIOIuBByDxXvFKVZX2JYTI2RJvrFoUXdq9s0jIHChnXd3uqwY8xjjjHLtqDf2MW/61P7ov6aUqIWzgsRYcU+o/sYt/1qf3Rf01+rsZtu25uPZ0I/ehpSrfUWe5GyPsb7QuzewtyGERmccmmO9xHbu4CZ8d2pfSlZynKXLZZJLofLoCCCAQRgg8iDz4VXendkVtKxe3ke2J+ZgPGPJSQy+W9gdgFKVMLJQ9LDin1I+2xifPC7iI8Y3Hw3jWbY7Fxn8tdkjujjCn7zlh8KUrV6q33K+HEsDVzVe2slK28YUn0nPF282PHHgMDwrc0pWDbbyy+MGq1h1et72Po7iPeA4qRwZT3qw4j9x7c1XF/sX4/kbvq9gkjyfayMAfuilK0hdOHpZVxT6nhBsXlz17xAPoxMT8XFSvV/ZdZW7B3DXLjiOlxuA+EYAB+1vUpUy1FkuGyFCKJwBSlKxL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8" name="Picture 16" descr="https://encrypted-tbn0.gstatic.com/images?q=tbn:ANd9GcSoJcOcVIy7WQlQZJYlu6Nhxe-89YfPtKG_DjDIlF_IQSAjCvr97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5786454"/>
            <a:ext cx="1709087" cy="804847"/>
          </a:xfrm>
          <a:prstGeom prst="rect">
            <a:avLst/>
          </a:prstGeom>
          <a:noFill/>
        </p:spPr>
      </p:pic>
      <p:pic>
        <p:nvPicPr>
          <p:cNvPr id="23570" name="Picture 18" descr="https://encrypted-tbn2.gstatic.com/images?q=tbn:ANd9GcR3KFbNaHatQSh9seVA13FWFmkX0KtpZ0x7akUBkF9YUEIDCjt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786454"/>
            <a:ext cx="1428713" cy="75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114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Французский язык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142984"/>
            <a:ext cx="6279664" cy="150019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Французский - один из шести официальных и рабочих языков ООН.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Французский язык является официальным языком большого числа международных организаций и одним из самых изучаемых в качестве иностранного. 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Число людей,  способных изъясняться на французском языке в мире — около 270 миллионов человек</a:t>
            </a:r>
            <a:r>
              <a:rPr lang="en-US" sz="1400" dirty="0" smtClean="0">
                <a:latin typeface="Cambria" pitchFamily="18" charset="0"/>
              </a:rPr>
              <a:t>.</a:t>
            </a: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728" y="928670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File:Map-Francophone Wor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71810"/>
            <a:ext cx="7620000" cy="34432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2" y="2714620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rgbClr val="0070C0"/>
                </a:solidFill>
                <a:latin typeface="Book Antiqua" pitchFamily="18" charset="0"/>
              </a:rPr>
              <a:t>Французский язык в мире:</a:t>
            </a:r>
            <a:endParaRPr lang="ru-RU" sz="1400" u="sng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9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3071810"/>
            <a:ext cx="7715304" cy="36433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114" cy="51115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Франкофония</a:t>
            </a:r>
            <a:endParaRPr lang="ru-RU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1071546"/>
            <a:ext cx="6279664" cy="1428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err="1" smtClean="0">
                <a:latin typeface="Cambria" pitchFamily="18" charset="0"/>
              </a:rPr>
              <a:t>Франкофония</a:t>
            </a:r>
            <a:r>
              <a:rPr lang="ru-RU" sz="1400" dirty="0" smtClean="0">
                <a:latin typeface="Cambria" pitchFamily="18" charset="0"/>
              </a:rPr>
              <a:t> (</a:t>
            </a:r>
            <a:r>
              <a:rPr lang="ru-RU" sz="1400" dirty="0" err="1" smtClean="0">
                <a:latin typeface="Cambria" pitchFamily="18" charset="0"/>
              </a:rPr>
              <a:t>La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Francophonie</a:t>
            </a:r>
            <a:r>
              <a:rPr lang="ru-RU" sz="1400" dirty="0" smtClean="0">
                <a:latin typeface="Cambria" pitchFamily="18" charset="0"/>
              </a:rPr>
              <a:t>) — международная организация сотрудничества франкоязычных стран мира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 Объединяет 56 членов, представляющих различные государства или части государств мира, а также 14 наблюдателей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Основной критерий участия – культурные связи с Францией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http://platea.pntic.mec.es/cvera/ressources/francophonie_drapeau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6715125" cy="4138610"/>
          </a:xfrm>
          <a:prstGeom prst="rect">
            <a:avLst/>
          </a:prstGeom>
          <a:noFill/>
        </p:spPr>
      </p:pic>
      <p:pic>
        <p:nvPicPr>
          <p:cNvPr id="7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358114" cy="511156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Франкофония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000108"/>
            <a:ext cx="6279664" cy="92869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Организация основана в 1970 году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Cambria" pitchFamily="18" charset="0"/>
              </a:rPr>
              <a:t>Участники сотрудничают по культурным, политическим и экономическим вопросам, регулярно проводятся саммиты (последний прошел в 2012 году в Конго)</a:t>
            </a:r>
          </a:p>
          <a:p>
            <a:pPr>
              <a:buFont typeface="Wingdings" pitchFamily="2" charset="2"/>
              <a:buChar char="q"/>
            </a:pPr>
            <a:endParaRPr lang="ru-RU" sz="1600" dirty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pelevin.info/images/01/14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53774"/>
            <a:ext cx="7072362" cy="4772295"/>
          </a:xfrm>
          <a:prstGeom prst="rect">
            <a:avLst/>
          </a:prstGeom>
          <a:noFill/>
        </p:spPr>
      </p:pic>
      <p:pic>
        <p:nvPicPr>
          <p:cNvPr id="7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52" y="285728"/>
            <a:ext cx="5286412" cy="5111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Культура и искусство Франции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290" y="1071546"/>
            <a:ext cx="6786610" cy="11430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Франция – страна с богатейшим культурным наследием. Париж известен многими своими памятниками, музеями и  своим неотъемлемым «шармом»</a:t>
            </a:r>
          </a:p>
          <a:p>
            <a:pPr lvl="0"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1400" dirty="0" smtClean="0">
                <a:latin typeface="Cambria" pitchFamily="18" charset="0"/>
              </a:rPr>
              <a:t>Мировую известность приобрели:</a:t>
            </a: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sz="1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q"/>
            </a:pPr>
            <a:endParaRPr lang="ru-RU" sz="1200" dirty="0" smtClean="0">
              <a:latin typeface="Cambr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57290" y="928670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img.nr2.ru/pict/arts1/10/91/10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928684" cy="711992"/>
          </a:xfrm>
          <a:prstGeom prst="rect">
            <a:avLst/>
          </a:prstGeom>
          <a:noFill/>
        </p:spPr>
      </p:pic>
      <p:pic>
        <p:nvPicPr>
          <p:cNvPr id="7170" name="Picture 2" descr="http://www.alba-europe.ru/_storage/fra/b/4e8460459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21118"/>
            <a:ext cx="3000396" cy="2268299"/>
          </a:xfrm>
          <a:prstGeom prst="rect">
            <a:avLst/>
          </a:prstGeom>
          <a:noFill/>
        </p:spPr>
      </p:pic>
      <p:pic>
        <p:nvPicPr>
          <p:cNvPr id="7174" name="Picture 6" descr="http://best-paris.ru/foto/fasad-sobora-notr-dam-de-pari-notre-dame-de-paris-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357430"/>
            <a:ext cx="3143272" cy="2247104"/>
          </a:xfrm>
          <a:prstGeom prst="rect">
            <a:avLst/>
          </a:prstGeom>
          <a:noFill/>
        </p:spPr>
      </p:pic>
      <p:sp>
        <p:nvSpPr>
          <p:cNvPr id="14" name="Содержимое 5"/>
          <p:cNvSpPr txBox="1">
            <a:spLocks/>
          </p:cNvSpPr>
          <p:nvPr/>
        </p:nvSpPr>
        <p:spPr>
          <a:xfrm>
            <a:off x="4500562" y="3000372"/>
            <a:ext cx="3214710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Nôtre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-Dame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de Paris 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(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Собор Парижской Богоматери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+mn-cs"/>
              </a:rPr>
              <a:t>)</a:t>
            </a: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5" name="Содержимое 5"/>
          <p:cNvSpPr txBox="1">
            <a:spLocks/>
          </p:cNvSpPr>
          <p:nvPr/>
        </p:nvSpPr>
        <p:spPr>
          <a:xfrm>
            <a:off x="3059832" y="5301208"/>
            <a:ext cx="2643206" cy="6429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40080" lvl="1" indent="-237744">
              <a:spcBef>
                <a:spcPts val="550"/>
              </a:spcBef>
              <a:buClr>
                <a:schemeClr val="accent1"/>
              </a:buClr>
              <a:defRPr/>
            </a:pPr>
            <a:r>
              <a:rPr lang="en-US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Sacré-Cœur</a:t>
            </a:r>
            <a:r>
              <a:rPr lang="ru-RU" sz="1600" b="1" dirty="0" smtClean="0"/>
              <a:t> </a:t>
            </a:r>
          </a:p>
          <a:p>
            <a:pPr marL="640080" lvl="1" indent="-237744">
              <a:spcBef>
                <a:spcPts val="550"/>
              </a:spcBef>
              <a:buClr>
                <a:schemeClr val="accent1"/>
              </a:buClr>
              <a:defRPr/>
            </a:pPr>
            <a:r>
              <a:rPr lang="ru-RU" sz="1600" b="1" dirty="0" smtClean="0"/>
              <a:t>(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Базилика «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Сакре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Кёр</a:t>
            </a:r>
            <a:r>
              <a:rPr lang="ru-RU" sz="1600" b="1" dirty="0" smtClean="0"/>
              <a:t>)</a:t>
            </a:r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640080" marR="0" lvl="1" indent="-237744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707</TotalTime>
  <Words>768</Words>
  <Application>Microsoft Office PowerPoint</Application>
  <PresentationFormat>Экран (4:3)</PresentationFormat>
  <Paragraphs>168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Презентация</vt:lpstr>
      <vt:lpstr>France</vt:lpstr>
      <vt:lpstr>Французский язык</vt:lpstr>
      <vt:lpstr>Multiculturalisme</vt:lpstr>
      <vt:lpstr>Французские компании в России</vt:lpstr>
      <vt:lpstr>Французский язык</vt:lpstr>
      <vt:lpstr>Франкофония</vt:lpstr>
      <vt:lpstr>Франкофония</vt:lpstr>
      <vt:lpstr>Культура и искусство Франции</vt:lpstr>
      <vt:lpstr>Культура и искусство Франции</vt:lpstr>
      <vt:lpstr>Культура и искусство Франции</vt:lpstr>
      <vt:lpstr>Культура Франции: Замки Луары</vt:lpstr>
      <vt:lpstr>Культура Франции: Замки Луары</vt:lpstr>
      <vt:lpstr>Культура Франции: Замки Луары</vt:lpstr>
      <vt:lpstr>Французская культура</vt:lpstr>
      <vt:lpstr>Французская культура</vt:lpstr>
      <vt:lpstr>Французский язык: описание курса</vt:lpstr>
      <vt:lpstr>Презентация: Французский Язык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NickOn</dc:creator>
  <cp:lastModifiedBy>1</cp:lastModifiedBy>
  <cp:revision>151</cp:revision>
  <dcterms:created xsi:type="dcterms:W3CDTF">2013-03-16T19:45:42Z</dcterms:created>
  <dcterms:modified xsi:type="dcterms:W3CDTF">2023-03-15T17:34:59Z</dcterms:modified>
</cp:coreProperties>
</file>