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9" r:id="rId5"/>
    <p:sldId id="259" r:id="rId6"/>
    <p:sldId id="260" r:id="rId7"/>
    <p:sldId id="262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61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3" r:id="rId27"/>
    <p:sldId id="274" r:id="rId28"/>
    <p:sldId id="275" r:id="rId29"/>
    <p:sldId id="276" r:id="rId30"/>
    <p:sldId id="277" r:id="rId31"/>
    <p:sldId id="278" r:id="rId32"/>
    <p:sldId id="288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D8884F-2D29-419A-8390-189C22499CDE}" type="datetimeFigureOut">
              <a:rPr lang="ru-RU" smtClean="0"/>
              <a:pPr/>
              <a:t>05.04.2015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2FF6334-89EA-45F3-8AC4-9D821DCA4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95536" y="-387424"/>
            <a:ext cx="8062664" cy="6264695"/>
          </a:xfrm>
        </p:spPr>
        <p:txBody>
          <a:bodyPr>
            <a:normAutofit/>
          </a:bodyPr>
          <a:lstStyle/>
          <a:p>
            <a:r>
              <a:rPr lang="ru-RU" dirty="0" smtClean="0"/>
              <a:t>Организация профильного обучения на основе индивидуальных </a:t>
            </a:r>
            <a:r>
              <a:rPr lang="ru-RU" smtClean="0"/>
              <a:t>учебных планов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7239000" cy="5619024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При организации обучения больных детей на дому в школе должны быть следующие документы: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- заявление родителей,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- заключение КЭК (ВК),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- приказ по школе,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Приложение 1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/>
              <a:t>Требования к содержанию и оформлению материалов на обучающихся индивидуально на дому.</a:t>
            </a:r>
            <a:endParaRPr lang="ru-RU" dirty="0" smtClean="0"/>
          </a:p>
          <a:p>
            <a:r>
              <a:rPr lang="ru-RU" dirty="0"/>
              <a:t>1.                  Материалы на учащихся, обучающихся индивидуально на дому содержатся в личном деле учащегося, классном журнале, индивидуальной папке учащегося.</a:t>
            </a:r>
            <a:endParaRPr lang="ru-RU" dirty="0" smtClean="0"/>
          </a:p>
          <a:p>
            <a:r>
              <a:rPr lang="ru-RU" dirty="0"/>
              <a:t>2.                  Папка оформляется учителями, осуществляющими обучение на дому. Личное дело обучающегося на дому и классный журнал оформляет классный руководитель.</a:t>
            </a:r>
            <a:endParaRPr lang="ru-RU" dirty="0" smtClean="0"/>
          </a:p>
          <a:p>
            <a:r>
              <a:rPr lang="ru-RU" dirty="0"/>
              <a:t>3.                  В папке должны содержаться следующие документы:</a:t>
            </a:r>
            <a:endParaRPr lang="ru-RU" dirty="0" smtClean="0"/>
          </a:p>
          <a:p>
            <a:r>
              <a:rPr lang="ru-RU" dirty="0"/>
              <a:t>1)                 Титульный лист</a:t>
            </a:r>
            <a:endParaRPr lang="ru-RU" dirty="0" smtClean="0"/>
          </a:p>
          <a:p>
            <a:r>
              <a:rPr lang="ru-RU" dirty="0"/>
              <a:t>·                     Фамилия имя отчество ученика,</a:t>
            </a:r>
            <a:endParaRPr lang="ru-RU" dirty="0" smtClean="0"/>
          </a:p>
          <a:p>
            <a:r>
              <a:rPr lang="ru-RU" dirty="0"/>
              <a:t>·                     Дата рождения,</a:t>
            </a:r>
            <a:endParaRPr lang="ru-RU" dirty="0" smtClean="0"/>
          </a:p>
          <a:p>
            <a:r>
              <a:rPr lang="ru-RU" dirty="0"/>
              <a:t>·                     Домашний адрес ученика</a:t>
            </a:r>
            <a:endParaRPr lang="ru-RU" dirty="0" smtClean="0"/>
          </a:p>
          <a:p>
            <a:r>
              <a:rPr lang="ru-RU" dirty="0"/>
              <a:t>·                     Класс,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dirty="0"/>
              <a:t>Расписание занятий по форме:</a:t>
            </a:r>
            <a:endParaRPr lang="ru-RU" dirty="0" smtClean="0"/>
          </a:p>
          <a:p>
            <a:r>
              <a:rPr lang="ru-RU" sz="4300" dirty="0"/>
              <a:t>Согласовано:</a:t>
            </a:r>
            <a:endParaRPr lang="ru-RU" sz="4300" dirty="0" smtClean="0"/>
          </a:p>
          <a:p>
            <a:r>
              <a:rPr lang="ru-RU" sz="4300" dirty="0"/>
              <a:t>Ответственный </a:t>
            </a:r>
            <a:endParaRPr lang="ru-RU" sz="4300" dirty="0" smtClean="0"/>
          </a:p>
          <a:p>
            <a:r>
              <a:rPr lang="ru-RU" sz="4300" dirty="0"/>
              <a:t>________ФИО</a:t>
            </a:r>
            <a:endParaRPr lang="ru-RU" sz="4300" dirty="0" smtClean="0"/>
          </a:p>
          <a:p>
            <a:r>
              <a:rPr lang="ru-RU" sz="4300" dirty="0"/>
              <a:t>День недели</a:t>
            </a:r>
            <a:endParaRPr lang="ru-RU" sz="4300" dirty="0" smtClean="0"/>
          </a:p>
          <a:p>
            <a:r>
              <a:rPr lang="ru-RU" sz="4300" dirty="0"/>
              <a:t>День недели</a:t>
            </a:r>
            <a:endParaRPr lang="ru-RU" sz="4300" dirty="0" smtClean="0"/>
          </a:p>
          <a:p>
            <a:r>
              <a:rPr lang="ru-RU" sz="4300" dirty="0"/>
              <a:t>День недели</a:t>
            </a:r>
            <a:endParaRPr lang="ru-RU" sz="4300" dirty="0" smtClean="0"/>
          </a:p>
          <a:p>
            <a:r>
              <a:rPr lang="ru-RU" sz="4300" dirty="0"/>
              <a:t>День недели</a:t>
            </a:r>
            <a:endParaRPr lang="ru-RU" sz="4300" dirty="0" smtClean="0"/>
          </a:p>
          <a:p>
            <a:r>
              <a:rPr lang="ru-RU" sz="4300" dirty="0"/>
              <a:t>Время (</a:t>
            </a:r>
            <a:r>
              <a:rPr lang="ru-RU" sz="4300" dirty="0" err="1"/>
              <a:t>с_</a:t>
            </a:r>
            <a:r>
              <a:rPr lang="ru-RU" sz="4300" dirty="0"/>
              <a:t> </a:t>
            </a:r>
            <a:r>
              <a:rPr lang="ru-RU" sz="4300" dirty="0" err="1"/>
              <a:t>_до_</a:t>
            </a:r>
            <a:r>
              <a:rPr lang="ru-RU" sz="4300" dirty="0"/>
              <a:t> _)</a:t>
            </a:r>
            <a:endParaRPr lang="ru-RU" sz="4300" dirty="0" smtClean="0"/>
          </a:p>
          <a:p>
            <a:r>
              <a:rPr lang="ru-RU" sz="4300" dirty="0"/>
              <a:t>Время (</a:t>
            </a:r>
            <a:r>
              <a:rPr lang="ru-RU" sz="4300" dirty="0" err="1"/>
              <a:t>с_</a:t>
            </a:r>
            <a:r>
              <a:rPr lang="ru-RU" sz="4300" dirty="0"/>
              <a:t> </a:t>
            </a:r>
            <a:r>
              <a:rPr lang="ru-RU" sz="4300" dirty="0" err="1"/>
              <a:t>_до_</a:t>
            </a:r>
            <a:r>
              <a:rPr lang="ru-RU" sz="4300" dirty="0"/>
              <a:t> _)</a:t>
            </a:r>
            <a:endParaRPr lang="ru-RU" sz="4300" dirty="0" smtClean="0"/>
          </a:p>
          <a:p>
            <a:r>
              <a:rPr lang="ru-RU" sz="4300" dirty="0"/>
              <a:t>Время (</a:t>
            </a:r>
            <a:r>
              <a:rPr lang="ru-RU" sz="4300" dirty="0" err="1"/>
              <a:t>с_</a:t>
            </a:r>
            <a:r>
              <a:rPr lang="ru-RU" sz="4300" dirty="0"/>
              <a:t> </a:t>
            </a:r>
            <a:r>
              <a:rPr lang="ru-RU" sz="4300" dirty="0" err="1"/>
              <a:t>_до_</a:t>
            </a:r>
            <a:r>
              <a:rPr lang="ru-RU" sz="4300" dirty="0"/>
              <a:t> _)</a:t>
            </a:r>
            <a:endParaRPr lang="ru-RU" sz="4300" dirty="0" smtClean="0"/>
          </a:p>
          <a:p>
            <a:r>
              <a:rPr lang="ru-RU" sz="4300" dirty="0"/>
              <a:t>Время (</a:t>
            </a:r>
            <a:r>
              <a:rPr lang="ru-RU" sz="4300" dirty="0" err="1"/>
              <a:t>с_</a:t>
            </a:r>
            <a:r>
              <a:rPr lang="ru-RU" sz="4300" dirty="0"/>
              <a:t> </a:t>
            </a:r>
            <a:r>
              <a:rPr lang="ru-RU" sz="4300" dirty="0" err="1"/>
              <a:t>_до_</a:t>
            </a:r>
            <a:r>
              <a:rPr lang="ru-RU" sz="4300" dirty="0"/>
              <a:t> _)</a:t>
            </a:r>
            <a:endParaRPr lang="ru-RU" sz="4300" dirty="0" smtClean="0"/>
          </a:p>
          <a:p>
            <a:r>
              <a:rPr lang="ru-RU" sz="4300" dirty="0"/>
              <a:t>Название предмета по учебному плану (продолжительность в часах)</a:t>
            </a:r>
            <a:endParaRPr lang="ru-RU" sz="4300" dirty="0" smtClean="0"/>
          </a:p>
          <a:p>
            <a:r>
              <a:rPr lang="ru-RU" sz="4300" dirty="0"/>
              <a:t>Название предмета по учебному плану (продолжительность в часах)</a:t>
            </a:r>
            <a:endParaRPr lang="ru-RU" sz="4300" dirty="0" smtClean="0"/>
          </a:p>
          <a:p>
            <a:r>
              <a:rPr lang="ru-RU" sz="4300" dirty="0"/>
              <a:t>Название предмета по учебному плану (продолжительность в часах)</a:t>
            </a:r>
            <a:endParaRPr lang="ru-RU" sz="4300" dirty="0" smtClean="0"/>
          </a:p>
          <a:p>
            <a:r>
              <a:rPr lang="ru-RU" sz="4300" dirty="0"/>
              <a:t>Название предмета по учебному плану (продолжительность в часах)</a:t>
            </a:r>
            <a:endParaRPr lang="ru-RU" sz="4300" dirty="0" smtClean="0"/>
          </a:p>
          <a:p>
            <a:r>
              <a:rPr lang="ru-RU" sz="4300" dirty="0"/>
              <a:t>Название предмета по учебному плану (продолжительность в часах)</a:t>
            </a:r>
            <a:endParaRPr lang="ru-RU" sz="4300" dirty="0" smtClean="0"/>
          </a:p>
          <a:p>
            <a:r>
              <a:rPr lang="ru-RU" sz="4300" dirty="0"/>
              <a:t>Название предмета по учебному плану (продолжительность в часах)</a:t>
            </a:r>
            <a:endParaRPr lang="ru-RU" sz="4300" dirty="0" smtClean="0"/>
          </a:p>
          <a:p>
            <a:r>
              <a:rPr lang="ru-RU" sz="4300" dirty="0"/>
              <a:t>Название предмета по учебному плану (продолжительность в часах)</a:t>
            </a:r>
            <a:endParaRPr lang="ru-RU" sz="4300" dirty="0" smtClean="0"/>
          </a:p>
          <a:p>
            <a:r>
              <a:rPr lang="ru-RU" sz="4300" dirty="0"/>
              <a:t>Название предмета по учебному плану (продолжительность в часах)</a:t>
            </a:r>
            <a:endParaRPr lang="ru-RU" sz="4300" dirty="0" smtClean="0"/>
          </a:p>
          <a:p>
            <a:r>
              <a:rPr lang="ru-RU" sz="4300" dirty="0"/>
              <a:t>И т.д.</a:t>
            </a:r>
            <a:endParaRPr lang="ru-RU" sz="4300" dirty="0" smtClean="0"/>
          </a:p>
          <a:p>
            <a:r>
              <a:rPr lang="ru-RU" sz="4300" dirty="0" smtClean="0"/>
              <a:t> 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Рабочие программы по предметам</a:t>
            </a:r>
            <a:endParaRPr lang="ru-RU" dirty="0" smtClean="0"/>
          </a:p>
          <a:p>
            <a:r>
              <a:rPr lang="ru-RU" dirty="0"/>
              <a:t>Программы должны быть утверждены директором СКШ.</a:t>
            </a:r>
            <a:endParaRPr lang="ru-RU" dirty="0" smtClean="0"/>
          </a:p>
          <a:p>
            <a:r>
              <a:rPr lang="ru-RU" dirty="0"/>
              <a:t>Содержание программы должно содержать:</a:t>
            </a:r>
            <a:endParaRPr lang="ru-RU" dirty="0" smtClean="0"/>
          </a:p>
          <a:p>
            <a:r>
              <a:rPr lang="ru-RU" dirty="0"/>
              <a:t>- ФИО учителя, наименование предмета, класс,</a:t>
            </a:r>
            <a:endParaRPr lang="ru-RU" dirty="0" smtClean="0"/>
          </a:p>
          <a:p>
            <a:r>
              <a:rPr lang="ru-RU" dirty="0"/>
              <a:t>- пояснительную записку с указанием цели, задач, на основе каких программ составлена, планируемый результат;</a:t>
            </a:r>
            <a:endParaRPr lang="ru-RU" dirty="0" smtClean="0"/>
          </a:p>
          <a:p>
            <a:r>
              <a:rPr lang="ru-RU" dirty="0"/>
              <a:t>- поурочное планирование.</a:t>
            </a:r>
            <a:endParaRPr lang="ru-RU" dirty="0" smtClean="0"/>
          </a:p>
          <a:p>
            <a:r>
              <a:rPr lang="ru-RU" dirty="0"/>
              <a:t>4)                 Карта индивидуального сопровождения учащегося</a:t>
            </a:r>
            <a:endParaRPr lang="ru-RU" dirty="0" smtClean="0"/>
          </a:p>
          <a:p>
            <a:r>
              <a:rPr lang="ru-RU" dirty="0"/>
              <a:t>В карте должны содержаться данные:</a:t>
            </a:r>
            <a:endParaRPr lang="ru-RU" dirty="0" smtClean="0"/>
          </a:p>
          <a:p>
            <a:r>
              <a:rPr lang="ru-RU" dirty="0"/>
              <a:t>- социальный статус ребёнка,</a:t>
            </a:r>
            <a:endParaRPr lang="ru-RU" dirty="0" smtClean="0"/>
          </a:p>
          <a:p>
            <a:r>
              <a:rPr lang="ru-RU" dirty="0"/>
              <a:t>- физическое развитие и состояние здоровья,</a:t>
            </a:r>
            <a:endParaRPr lang="ru-RU" dirty="0" smtClean="0"/>
          </a:p>
          <a:p>
            <a:r>
              <a:rPr lang="ru-RU" dirty="0"/>
              <a:t>- речевое развитие,</a:t>
            </a:r>
            <a:endParaRPr lang="ru-RU" dirty="0" smtClean="0"/>
          </a:p>
          <a:p>
            <a:r>
              <a:rPr lang="ru-RU" dirty="0"/>
              <a:t>- особенности психического развития,</a:t>
            </a:r>
            <a:endParaRPr lang="ru-RU" dirty="0" smtClean="0"/>
          </a:p>
          <a:p>
            <a:r>
              <a:rPr lang="ru-RU" dirty="0"/>
              <a:t>- особенности освоения знаний и отношения к разным видам деятельности,</a:t>
            </a:r>
            <a:endParaRPr lang="ru-RU" dirty="0" smtClean="0"/>
          </a:p>
          <a:p>
            <a:r>
              <a:rPr lang="ru-RU" dirty="0"/>
              <a:t>- рекомендации по коррекции.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  Журнал учёта рабочего времени по обучению на дому</a:t>
            </a:r>
            <a:endParaRPr lang="ru-RU" dirty="0" smtClean="0"/>
          </a:p>
          <a:p>
            <a:r>
              <a:rPr lang="ru-RU" dirty="0"/>
              <a:t>В журнале должны быть отражены:</a:t>
            </a:r>
            <a:endParaRPr lang="ru-RU" dirty="0" smtClean="0"/>
          </a:p>
          <a:p>
            <a:r>
              <a:rPr lang="ru-RU" dirty="0"/>
              <a:t>- даты и темы уроков, занятий, текущие оценки;</a:t>
            </a:r>
            <a:endParaRPr lang="ru-RU" dirty="0" smtClean="0"/>
          </a:p>
          <a:p>
            <a:r>
              <a:rPr lang="ru-RU" dirty="0"/>
              <a:t>- количество проведённых часов.</a:t>
            </a:r>
            <a:endParaRPr lang="ru-RU" dirty="0" smtClean="0"/>
          </a:p>
          <a:p>
            <a:r>
              <a:rPr lang="ru-RU" dirty="0"/>
              <a:t>6)                 Характеристика на учащегося для КЭК</a:t>
            </a:r>
            <a:endParaRPr lang="ru-RU" dirty="0" smtClean="0"/>
          </a:p>
          <a:p>
            <a:r>
              <a:rPr lang="ru-RU" dirty="0"/>
              <a:t>4.                  В личном деле должны быть в наличии:</a:t>
            </a:r>
            <a:endParaRPr lang="ru-RU" dirty="0" smtClean="0"/>
          </a:p>
          <a:p>
            <a:r>
              <a:rPr lang="ru-RU" dirty="0"/>
              <a:t>- заключение КЭК с рекомендациями о форме обучения, сроках обучения,</a:t>
            </a:r>
            <a:endParaRPr lang="ru-RU" dirty="0" smtClean="0"/>
          </a:p>
          <a:p>
            <a:r>
              <a:rPr lang="ru-RU" dirty="0"/>
              <a:t>- заявление от родителей (законных представителей).</a:t>
            </a:r>
            <a:endParaRPr lang="ru-RU" dirty="0" smtClean="0"/>
          </a:p>
          <a:p>
            <a:r>
              <a:rPr lang="ru-RU" dirty="0"/>
              <a:t>5.                  В классном журнале содержатся:</a:t>
            </a:r>
            <a:endParaRPr lang="ru-RU" dirty="0" smtClean="0"/>
          </a:p>
          <a:p>
            <a:r>
              <a:rPr lang="ru-RU" dirty="0"/>
              <a:t>- общие сведения об учащемся,</a:t>
            </a:r>
            <a:endParaRPr lang="ru-RU" dirty="0" smtClean="0"/>
          </a:p>
          <a:p>
            <a:r>
              <a:rPr lang="ru-RU" dirty="0"/>
              <a:t>- данные об успеваемости за учебные четверти и год по предметам индивидуального учебного плана,</a:t>
            </a:r>
            <a:endParaRPr lang="ru-RU" dirty="0" smtClean="0"/>
          </a:p>
          <a:p>
            <a:r>
              <a:rPr lang="ru-RU" dirty="0"/>
              <a:t>- решение педагогического совета о переводе из класса в класс.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r>
              <a:rPr lang="ru-RU" sz="1200" dirty="0" smtClean="0"/>
              <a:t>требования </a:t>
            </a:r>
            <a:r>
              <a:rPr lang="ru-RU" sz="1200" dirty="0"/>
              <a:t>к составлению характеристики на обучающегося индивидуально на дому для КЭК</a:t>
            </a:r>
            <a:endParaRPr lang="ru-RU" sz="1200" dirty="0" smtClean="0"/>
          </a:p>
          <a:p>
            <a:r>
              <a:rPr lang="ru-RU" sz="1200" dirty="0"/>
              <a:t>Методы сбора информации: собственные наблюдения; беседа с учителями и специалистами (психологом, социальным педагогом, логопедом); изучение документов учебной деятельности (тетради, дневник, результаты консилиума)</a:t>
            </a:r>
            <a:endParaRPr lang="ru-RU" sz="1200" dirty="0" smtClean="0"/>
          </a:p>
          <a:p>
            <a:r>
              <a:rPr lang="ru-RU" sz="1200" dirty="0"/>
              <a:t>В характеристике даётся анализ учебной деятельности, особенностей личности и поведения ребёнка.</a:t>
            </a:r>
            <a:endParaRPr lang="ru-RU" sz="1200" dirty="0" smtClean="0"/>
          </a:p>
          <a:p>
            <a:r>
              <a:rPr lang="ru-RU" sz="1200" dirty="0"/>
              <a:t>Характеристика складывается из следующих показателей:</a:t>
            </a:r>
            <a:endParaRPr lang="ru-RU" sz="1200" dirty="0" smtClean="0"/>
          </a:p>
          <a:p>
            <a:r>
              <a:rPr lang="ru-RU" sz="1200" dirty="0"/>
              <a:t>1.                  Качественные характеристики учебной деятельности</a:t>
            </a:r>
            <a:endParaRPr lang="ru-RU" sz="1200" dirty="0" smtClean="0"/>
          </a:p>
          <a:p>
            <a:r>
              <a:rPr lang="ru-RU" sz="1200" dirty="0"/>
              <a:t>·                    Степень </a:t>
            </a:r>
            <a:r>
              <a:rPr lang="ru-RU" sz="1200" dirty="0" err="1"/>
              <a:t>сформированности</a:t>
            </a:r>
            <a:r>
              <a:rPr lang="ru-RU" sz="1200" dirty="0"/>
              <a:t> учебных навыков ребёнка к настоящему моменту: трудности и особенности, возникающие при</a:t>
            </a:r>
            <a:endParaRPr lang="ru-RU" sz="1200" dirty="0" smtClean="0"/>
          </a:p>
          <a:p>
            <a:r>
              <a:rPr lang="ru-RU" sz="1200" dirty="0"/>
              <a:t>-                     усвоении и повторении учебного материала,</a:t>
            </a:r>
            <a:endParaRPr lang="ru-RU" sz="1200" dirty="0" smtClean="0"/>
          </a:p>
          <a:p>
            <a:r>
              <a:rPr lang="ru-RU" sz="1200" dirty="0"/>
              <a:t>-                     выполнении различных видов заданий,</a:t>
            </a:r>
            <a:endParaRPr lang="ru-RU" sz="1200" dirty="0" smtClean="0"/>
          </a:p>
          <a:p>
            <a:r>
              <a:rPr lang="ru-RU" sz="1200" dirty="0"/>
              <a:t>-                     устном или письменном ответе,</a:t>
            </a:r>
            <a:endParaRPr lang="ru-RU" sz="1200" dirty="0" smtClean="0"/>
          </a:p>
          <a:p>
            <a:r>
              <a:rPr lang="ru-RU" sz="1200" dirty="0"/>
              <a:t>-                     трудовой деятельности);</a:t>
            </a:r>
            <a:endParaRPr lang="ru-RU" sz="1200" dirty="0" smtClean="0"/>
          </a:p>
          <a:p>
            <a:r>
              <a:rPr lang="ru-RU" sz="1200" dirty="0"/>
              <a:t>·                    Динамика формирования знаний, умений за определённый период времени (с начала обучения; с начала учебного года);</a:t>
            </a:r>
            <a:endParaRPr lang="ru-RU" sz="1200" dirty="0" smtClean="0"/>
          </a:p>
          <a:p>
            <a:r>
              <a:rPr lang="ru-RU" sz="1200" dirty="0"/>
              <a:t>2.                  Количественные показатели учебной деятельности</a:t>
            </a:r>
            <a:endParaRPr lang="ru-RU" sz="1200" dirty="0" smtClean="0"/>
          </a:p>
          <a:p>
            <a:r>
              <a:rPr lang="ru-RU" sz="1200" dirty="0"/>
              <a:t>Успеваемость по основным предметам:</a:t>
            </a:r>
            <a:endParaRPr lang="ru-RU" sz="1200" dirty="0" smtClean="0"/>
          </a:p>
          <a:p>
            <a:r>
              <a:rPr lang="ru-RU" sz="1200" dirty="0"/>
              <a:t>-                     математика (владение счётными операциями, способность к решению задач);</a:t>
            </a:r>
            <a:endParaRPr lang="ru-RU" sz="1200" dirty="0" smtClean="0"/>
          </a:p>
          <a:p>
            <a:r>
              <a:rPr lang="ru-RU" sz="1200" dirty="0"/>
              <a:t>-                     чтение (техника, плавность, правильность, соответствие требованиям школьной программы);</a:t>
            </a:r>
            <a:endParaRPr lang="ru-RU" sz="1200" dirty="0" smtClean="0"/>
          </a:p>
          <a:p>
            <a:r>
              <a:rPr lang="ru-RU" sz="1200" dirty="0"/>
              <a:t>-                     письмо (особенности списывания, грамотность, характер ошибок);</a:t>
            </a:r>
            <a:endParaRPr lang="ru-RU" sz="1200" dirty="0" smtClean="0"/>
          </a:p>
          <a:p>
            <a:r>
              <a:rPr lang="ru-RU" sz="1200" dirty="0"/>
              <a:t>3.                  Эмоционально- поведенческие особенности:</a:t>
            </a:r>
            <a:endParaRPr lang="ru-RU" sz="1200" dirty="0" smtClean="0"/>
          </a:p>
          <a:p>
            <a:r>
              <a:rPr lang="ru-RU" sz="1200" dirty="0"/>
              <a:t>·                    знание правил поведения,</a:t>
            </a:r>
            <a:endParaRPr lang="ru-RU" sz="1200" dirty="0" smtClean="0"/>
          </a:p>
          <a:p>
            <a:r>
              <a:rPr lang="ru-RU" sz="1200" dirty="0"/>
              <a:t>·                    следование нравственным нормам и дисциплине,</a:t>
            </a:r>
            <a:endParaRPr lang="ru-RU" sz="1200" dirty="0" smtClean="0"/>
          </a:p>
          <a:p>
            <a:r>
              <a:rPr lang="ru-RU" sz="1200" dirty="0"/>
              <a:t>·                    взаимоотношения со старшими и сверстниками,</a:t>
            </a:r>
            <a:endParaRPr lang="ru-RU" sz="1200" dirty="0" smtClean="0"/>
          </a:p>
          <a:p>
            <a:r>
              <a:rPr lang="ru-RU" sz="1200" dirty="0"/>
              <a:t>·                    эмоционально- волевая зрелость,</a:t>
            </a:r>
            <a:endParaRPr lang="ru-RU" sz="1200" dirty="0" smtClean="0"/>
          </a:p>
          <a:p>
            <a:r>
              <a:rPr lang="ru-RU" sz="1200" dirty="0"/>
              <a:t>·                    способность к волевым усилиям,</a:t>
            </a:r>
            <a:endParaRPr lang="ru-RU" sz="1200" dirty="0" smtClean="0"/>
          </a:p>
          <a:p>
            <a:r>
              <a:rPr lang="ru-RU" sz="1200" dirty="0"/>
              <a:t>·                    особенности поведения и эмоционального состояния.</a:t>
            </a:r>
            <a:endParaRPr lang="ru-RU" sz="1200" dirty="0" smtClean="0"/>
          </a:p>
          <a:p>
            <a:endParaRPr lang="ru-RU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Индивидуальное обучение школьников возможно в двух случаях:</a:t>
            </a:r>
          </a:p>
          <a:p>
            <a:r>
              <a:rPr lang="ru-RU" dirty="0" smtClean="0"/>
              <a:t>1. Когда ребенок не может посещать школу по состоянию здоровья. Решение о переводе ребенка на индивидуальный способ обучения принимается на основе заключения КЭК (контрольно-экспертной комиссии) районной поликлиники. На руки родителям выдают справку, в которой указан диагноз ребенка и рекомендуемая продолжительность индивидуального обучения. В зависимости от диагноза справка выдается на срок от одного месяца до одного учебного года.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4000" b="1" smtClean="0">
                <a:solidFill>
                  <a:srgbClr val="990000"/>
                </a:solidFill>
              </a:rPr>
              <a:t>Пути коррекции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302125"/>
          </a:xfrm>
        </p:spPr>
        <p:txBody>
          <a:bodyPr/>
          <a:lstStyle/>
          <a:p>
            <a:pPr eaLnBrk="1" hangingPunct="1"/>
            <a:endParaRPr lang="ru-RU" sz="2800" b="1" smtClean="0">
              <a:solidFill>
                <a:srgbClr val="336600"/>
              </a:solidFill>
            </a:endParaRPr>
          </a:p>
          <a:p>
            <a:pPr eaLnBrk="1" hangingPunct="1"/>
            <a:r>
              <a:rPr lang="ru-RU" sz="2800" b="1" smtClean="0">
                <a:solidFill>
                  <a:srgbClr val="336600"/>
                </a:solidFill>
              </a:rPr>
              <a:t>обеспечить спокойную доброжелательную обстановку</a:t>
            </a:r>
          </a:p>
          <a:p>
            <a:pPr eaLnBrk="1" hangingPunct="1"/>
            <a:r>
              <a:rPr lang="ru-RU" sz="2800" b="1" smtClean="0">
                <a:solidFill>
                  <a:srgbClr val="336600"/>
                </a:solidFill>
              </a:rPr>
              <a:t>стараться вовлечь в активное решение деловых вопросов</a:t>
            </a:r>
          </a:p>
          <a:p>
            <a:pPr eaLnBrk="1" hangingPunct="1"/>
            <a:r>
              <a:rPr lang="ru-RU" sz="2800" b="1" smtClean="0">
                <a:solidFill>
                  <a:srgbClr val="336600"/>
                </a:solidFill>
              </a:rPr>
              <a:t>поощрять социальную активность</a:t>
            </a:r>
          </a:p>
          <a:p>
            <a:pPr eaLnBrk="1" hangingPunct="1"/>
            <a:r>
              <a:rPr lang="ru-RU" sz="2800" b="1" smtClean="0">
                <a:solidFill>
                  <a:srgbClr val="336600"/>
                </a:solidFill>
              </a:rPr>
              <a:t>привлекать к участию в каких-либо мероприятиях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44625"/>
          </a:xfrm>
        </p:spPr>
        <p:txBody>
          <a:bodyPr/>
          <a:lstStyle/>
          <a:p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Сущность технологии индивидуального обучения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</a:pPr>
            <a:endParaRPr lang="ru-RU" sz="4400" b="1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sz="6000" b="1">
                <a:latin typeface="Times New Roman" pitchFamily="18" charset="0"/>
              </a:rPr>
              <a:t>Организация </a:t>
            </a:r>
            <a:r>
              <a:rPr lang="ru-RU" sz="6000" b="1">
                <a:solidFill>
                  <a:srgbClr val="FF3300"/>
                </a:solidFill>
                <a:latin typeface="Times New Roman" pitchFamily="18" charset="0"/>
              </a:rPr>
              <a:t>самостоятельной</a:t>
            </a:r>
            <a:r>
              <a:rPr lang="ru-RU" sz="6000" b="1">
                <a:solidFill>
                  <a:srgbClr val="99FF33"/>
                </a:solidFill>
                <a:latin typeface="Times New Roman" pitchFamily="18" charset="0"/>
              </a:rPr>
              <a:t> </a:t>
            </a:r>
            <a:r>
              <a:rPr lang="ru-RU" sz="6000" b="1">
                <a:latin typeface="Times New Roman" pitchFamily="18" charset="0"/>
              </a:rPr>
              <a:t>работы учащихся</a:t>
            </a:r>
            <a:r>
              <a:rPr lang="ru-RU" sz="6000" b="1">
                <a:solidFill>
                  <a:srgbClr val="126BEE"/>
                </a:solidFill>
                <a:latin typeface="Times New Roman" pitchFamily="18" charset="0"/>
              </a:rPr>
              <a:t> </a:t>
            </a:r>
            <a:r>
              <a:rPr lang="ru-RU" sz="6000" b="1">
                <a:latin typeface="Times New Roman" pitchFamily="18" charset="0"/>
              </a:rPr>
              <a:t>на</a:t>
            </a:r>
            <a:r>
              <a:rPr lang="ru-RU" sz="6000" b="1">
                <a:solidFill>
                  <a:srgbClr val="126BEE"/>
                </a:solidFill>
                <a:latin typeface="Times New Roman" pitchFamily="18" charset="0"/>
              </a:rPr>
              <a:t> </a:t>
            </a:r>
            <a:r>
              <a:rPr lang="ru-RU" sz="6000" b="1">
                <a:solidFill>
                  <a:srgbClr val="FF3300"/>
                </a:solidFill>
                <a:latin typeface="Times New Roman" pitchFamily="18" charset="0"/>
              </a:rPr>
              <a:t>всех</a:t>
            </a:r>
            <a:r>
              <a:rPr lang="ru-RU" sz="6000" b="1">
                <a:solidFill>
                  <a:srgbClr val="126BEE"/>
                </a:solidFill>
                <a:latin typeface="Times New Roman" pitchFamily="18" charset="0"/>
              </a:rPr>
              <a:t> </a:t>
            </a:r>
            <a:r>
              <a:rPr lang="ru-RU" sz="6000" b="1">
                <a:latin typeface="Times New Roman" pitchFamily="18" charset="0"/>
              </a:rPr>
              <a:t>этапах обучения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Новизна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76250" y="1943100"/>
            <a:ext cx="2205038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Рабочее</a:t>
            </a:r>
          </a:p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руководство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516563" y="1673225"/>
            <a:ext cx="297021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tx1"/>
                </a:solidFill>
              </a:rPr>
              <a:t>Право выбора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5876925" y="1854200"/>
            <a:ext cx="2600325" cy="1189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7200" b="1">
              <a:latin typeface="Arbat-Bold" pitchFamily="2" charset="0"/>
            </a:endParaRP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611188" y="4959350"/>
            <a:ext cx="20701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Обратная </a:t>
            </a:r>
          </a:p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связь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671888" y="5184775"/>
            <a:ext cx="4751387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Дифференцированная помощь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3222625" y="3159125"/>
            <a:ext cx="21161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Алгоритмы</a:t>
            </a: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2322513" y="1179513"/>
            <a:ext cx="1079500" cy="763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4302125" y="1223963"/>
            <a:ext cx="0" cy="1619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5246688" y="1179513"/>
            <a:ext cx="1574800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2097088" y="1179513"/>
            <a:ext cx="1709737" cy="3779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4797425" y="1223963"/>
            <a:ext cx="1665288" cy="3914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980728"/>
            <a:ext cx="7239000" cy="484632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ИУП как основа самоопределения   школьника </a:t>
            </a:r>
            <a:r>
              <a:rPr lang="ru-RU" dirty="0" smtClean="0"/>
              <a:t>Право обучающегося на выбор учебных предметов (базовых, профильных, элективных) Индивидуальный учебный план Индивидуальная образовательная программа Индивидуальный образовательный маршрут учёт образовательных запросов, склонностей, личных и </a:t>
            </a:r>
            <a:r>
              <a:rPr lang="ru-RU" dirty="0" err="1" smtClean="0"/>
              <a:t>предпрофессиональных</a:t>
            </a:r>
            <a:r>
              <a:rPr lang="ru-RU" dirty="0" smtClean="0"/>
              <a:t> интересов и познавательных возможностей обучающихся учёт видов образовательной деятельности обучающихся, методов и форм диагностики образовательных результатов, технологий освоения учебного содержания, организационно-педагогических условий. учёт требований времени, образовательных запросов обучающихся, их познавательных возможностей, конкретных условий образовательного процесса в учебном заведении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Рабочее руководство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76250" y="1854200"/>
            <a:ext cx="2474913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Список заданий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66738" y="3789363"/>
            <a:ext cx="3960812" cy="1160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Источник </a:t>
            </a:r>
          </a:p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(</a:t>
            </a:r>
            <a:r>
              <a:rPr lang="ru-RU" b="1" i="1">
                <a:solidFill>
                  <a:schemeClr val="tx1"/>
                </a:solidFill>
              </a:rPr>
              <a:t>учебник, задачник и т.д.)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057900" y="1854200"/>
            <a:ext cx="2474913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Уровень обучения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427663" y="3743325"/>
            <a:ext cx="2384697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tx1"/>
                </a:solidFill>
              </a:rPr>
              <a:t>Форма выполнения</a:t>
            </a: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1916113" y="1179513"/>
            <a:ext cx="1350962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2997200" y="1179513"/>
            <a:ext cx="989013" cy="2519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4751388" y="1223963"/>
            <a:ext cx="1125537" cy="2384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5832475" y="1179513"/>
            <a:ext cx="1169988" cy="674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323528" y="5157192"/>
            <a:ext cx="8326437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/>
              <a:t>Итог: </a:t>
            </a:r>
            <a:r>
              <a:rPr lang="ru-RU" sz="2800" b="1" dirty="0">
                <a:solidFill>
                  <a:schemeClr val="tx1"/>
                </a:solidFill>
              </a:rPr>
              <a:t>У учащихся не будет возникать вопросов по организации учебной деятельности</a:t>
            </a: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Право выбора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idx="1"/>
          </p:nvPr>
        </p:nvSpPr>
        <p:spPr>
          <a:xfrm>
            <a:off x="431800" y="2349500"/>
            <a:ext cx="8229600" cy="3673475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Форму деятельности</a:t>
            </a:r>
          </a:p>
          <a:p>
            <a:r>
              <a:rPr lang="ru-RU" b="1">
                <a:latin typeface="Times New Roman" pitchFamily="18" charset="0"/>
              </a:rPr>
              <a:t>Уровень усвоения материала</a:t>
            </a:r>
          </a:p>
          <a:p>
            <a:r>
              <a:rPr lang="ru-RU" b="1">
                <a:latin typeface="Times New Roman" pitchFamily="18" charset="0"/>
              </a:rPr>
              <a:t>Способ ответа теоретического материала</a:t>
            </a:r>
          </a:p>
          <a:p>
            <a:r>
              <a:rPr lang="ru-RU" b="1">
                <a:latin typeface="Times New Roman" pitchFamily="18" charset="0"/>
              </a:rPr>
              <a:t>Время ответа</a:t>
            </a:r>
          </a:p>
          <a:p>
            <a:r>
              <a:rPr lang="ru-RU" b="1">
                <a:latin typeface="Times New Roman" pitchFamily="18" charset="0"/>
              </a:rPr>
              <a:t>Способ решения задачи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792163" y="1403350"/>
            <a:ext cx="774065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>
                <a:solidFill>
                  <a:schemeClr val="tx1"/>
                </a:solidFill>
              </a:rPr>
              <a:t>Ученик имеет право выбрать: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Дифференцированная помощь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ru-RU" sz="2800" b="1" i="1">
                <a:solidFill>
                  <a:schemeClr val="accent2"/>
                </a:solidFill>
              </a:rPr>
              <a:t>Увидев ошибку у ученика, учитель может</a:t>
            </a:r>
            <a:r>
              <a:rPr lang="ru-RU" sz="2800" b="1">
                <a:solidFill>
                  <a:schemeClr val="accent2"/>
                </a:solidFill>
              </a:rPr>
              <a:t>:</a:t>
            </a:r>
          </a:p>
          <a:p>
            <a:pPr>
              <a:buFontTx/>
              <a:buNone/>
            </a:pPr>
            <a:endParaRPr lang="ru-RU" sz="2000" b="1">
              <a:solidFill>
                <a:schemeClr val="accent2"/>
              </a:solidFill>
            </a:endParaRPr>
          </a:p>
          <a:p>
            <a:r>
              <a:rPr lang="ru-RU" sz="2800" b="1"/>
              <a:t>Предложить проверить реальность полученного ответа</a:t>
            </a:r>
          </a:p>
          <a:p>
            <a:endParaRPr lang="ru-RU" sz="2000" b="1"/>
          </a:p>
          <a:p>
            <a:r>
              <a:rPr lang="ru-RU" sz="2800" b="1"/>
              <a:t>Предложить сделать проверку</a:t>
            </a:r>
          </a:p>
          <a:p>
            <a:endParaRPr lang="ru-RU" sz="2000" b="1"/>
          </a:p>
          <a:p>
            <a:r>
              <a:rPr lang="ru-RU" sz="2800" b="1"/>
              <a:t>Указать на ошибку</a:t>
            </a:r>
          </a:p>
          <a:p>
            <a:endParaRPr lang="ru-RU" sz="2000" b="1"/>
          </a:p>
          <a:p>
            <a:r>
              <a:rPr lang="ru-RU" sz="2800" b="1"/>
              <a:t>Выявить причину ошибки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Результативность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1925" y="1403350"/>
            <a:ext cx="3284538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Умение и навыки самостоятельной работы с учебником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832475" y="1449388"/>
            <a:ext cx="30607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Качество знаний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381625" y="2349500"/>
            <a:ext cx="3421063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Уверенность в своих силах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106488" y="3968750"/>
            <a:ext cx="256381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Трудолюбие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111750" y="3968750"/>
            <a:ext cx="31956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Ответственность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572000" y="5589588"/>
            <a:ext cx="21145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Воля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006600" y="5634038"/>
            <a:ext cx="18446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Терпение</a:t>
            </a: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>
            <a:off x="1736725" y="1179513"/>
            <a:ext cx="449263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H="1">
            <a:off x="2636838" y="1223963"/>
            <a:ext cx="1035050" cy="2744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H="1">
            <a:off x="3176588" y="1268413"/>
            <a:ext cx="1169987" cy="409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6642100" y="1179513"/>
            <a:ext cx="765175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5516563" y="1223963"/>
            <a:ext cx="720725" cy="1125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5111750" y="1223963"/>
            <a:ext cx="1304925" cy="279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4572000" y="1268413"/>
            <a:ext cx="855663" cy="409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01675" y="279400"/>
            <a:ext cx="7772400" cy="944563"/>
          </a:xfrm>
        </p:spPr>
        <p:txBody>
          <a:bodyPr/>
          <a:lstStyle/>
          <a:p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Организация урока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27100" y="1133475"/>
            <a:ext cx="7426325" cy="585788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1. Создание проблемной ситуации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701675" y="1989138"/>
            <a:ext cx="26098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Учитель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797425" y="1989138"/>
            <a:ext cx="29702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Учащиеся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881063" y="3294063"/>
            <a:ext cx="2341562" cy="1800225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Создает в начале урока проблемную ситуацию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5246688" y="2979738"/>
            <a:ext cx="3511550" cy="3508375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Убеждаются в необходимости новых знаний для решения данной проблемной ситуации, формулируют цель урока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2006600" y="2484438"/>
            <a:ext cx="0" cy="674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6462713" y="2438400"/>
            <a:ext cx="0" cy="495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01675" y="279400"/>
            <a:ext cx="7772400" cy="944563"/>
          </a:xfrm>
        </p:spPr>
        <p:txBody>
          <a:bodyPr/>
          <a:lstStyle/>
          <a:p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Организация урока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27100" y="1133475"/>
            <a:ext cx="7426325" cy="585788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1. Создание проблемной ситуации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701675" y="1989138"/>
            <a:ext cx="26098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Учитель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797425" y="1989138"/>
            <a:ext cx="29702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Учащиеся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881063" y="3294063"/>
            <a:ext cx="2341562" cy="1800225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Создает в начале урока проблемную ситуацию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5246688" y="2979738"/>
            <a:ext cx="3511550" cy="3508375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Убеждаются в необходимости новых знаний для решения данной проблемной ситуации, формулируют цель урока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2006600" y="2484438"/>
            <a:ext cx="0" cy="674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6462713" y="2438400"/>
            <a:ext cx="0" cy="495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1038" cy="175895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</a:rPr>
              <a:t>. </a:t>
            </a:r>
            <a:r>
              <a:rPr lang="ru-RU" sz="4000" b="1" dirty="0">
                <a:latin typeface="Times New Roman" pitchFamily="18" charset="0"/>
              </a:rPr>
              <a:t>Самостоятельное изучение учащимися нового теоретического материала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196975" y="2438400"/>
            <a:ext cx="26098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Учитель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886325" y="2349500"/>
            <a:ext cx="29702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Учащиеся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062038" y="3654425"/>
            <a:ext cx="3825875" cy="1815882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tx1"/>
                </a:solidFill>
              </a:rPr>
              <a:t>Дает рабочее руководство, </a:t>
            </a:r>
            <a:r>
              <a:rPr lang="ru-RU" sz="2800" b="1" dirty="0" smtClean="0"/>
              <a:t>по  теме </a:t>
            </a:r>
            <a:r>
              <a:rPr lang="ru-RU" sz="2800" b="1" dirty="0" smtClean="0">
                <a:solidFill>
                  <a:schemeClr val="tx1"/>
                </a:solidFill>
              </a:rPr>
              <a:t>дифференцированную </a:t>
            </a:r>
            <a:r>
              <a:rPr lang="ru-RU" sz="2800" b="1" dirty="0">
                <a:solidFill>
                  <a:schemeClr val="tx1"/>
                </a:solidFill>
              </a:rPr>
              <a:t>помощь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246688" y="3698875"/>
            <a:ext cx="2925762" cy="1373188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Читают и конспектируют параграф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2546350" y="2979738"/>
            <a:ext cx="0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6462713" y="2889250"/>
            <a:ext cx="0" cy="674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296863" y="274638"/>
            <a:ext cx="8596312" cy="1668462"/>
          </a:xfrm>
        </p:spPr>
        <p:txBody>
          <a:bodyPr>
            <a:normAutofit fontScale="90000"/>
          </a:bodyPr>
          <a:lstStyle/>
          <a:p>
            <a:r>
              <a:rPr lang="ru-RU" sz="4000" b="1">
                <a:latin typeface="Times New Roman" pitchFamily="18" charset="0"/>
              </a:rPr>
              <a:t>3. Формирование умений и навыков с опорой на ключевые задачи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701675" y="2393950"/>
            <a:ext cx="26098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Учитель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4886325" y="2349500"/>
            <a:ext cx="29702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Учащиеся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701675" y="3878263"/>
            <a:ext cx="2655888" cy="1384995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tx1"/>
                </a:solidFill>
              </a:rPr>
              <a:t>Предлагает блок задач </a:t>
            </a:r>
            <a:r>
              <a:rPr lang="ru-RU" sz="2800" b="1" dirty="0" smtClean="0">
                <a:solidFill>
                  <a:schemeClr val="tx1"/>
                </a:solidFill>
              </a:rPr>
              <a:t>обучения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5246688" y="3608388"/>
            <a:ext cx="2565400" cy="2677656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tx1"/>
                </a:solidFill>
              </a:rPr>
              <a:t>Выбирают уровень обучения, </a:t>
            </a:r>
            <a:r>
              <a:rPr lang="ru-RU" sz="2800" b="1" dirty="0" smtClean="0">
                <a:solidFill>
                  <a:schemeClr val="tx1"/>
                </a:solidFill>
              </a:rPr>
              <a:t>делают  задание  по  предмету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1962150" y="2889250"/>
            <a:ext cx="0" cy="900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6416675" y="2843213"/>
            <a:ext cx="0" cy="676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latin typeface="Times New Roman" pitchFamily="18" charset="0"/>
              </a:rPr>
              <a:t>Рефлексия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657225" y="1898650"/>
            <a:ext cx="26098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Учитель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4886325" y="1943100"/>
            <a:ext cx="29702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Учащиеся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971550" y="2843213"/>
            <a:ext cx="2386013" cy="3508375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Проверяет сделанное за урок, оценивает работу каждого ученика на уроке.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4122738" y="3203575"/>
            <a:ext cx="4591050" cy="2227263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Подводят итоги своей работы на уроке, записывают индивидуальное задание на дом.</a:t>
            </a:r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0120" name="Line 8"/>
          <p:cNvSpPr>
            <a:spLocks noChangeShapeType="1"/>
          </p:cNvSpPr>
          <p:nvPr/>
        </p:nvSpPr>
        <p:spPr bwMode="auto">
          <a:xfrm>
            <a:off x="1962150" y="2393950"/>
            <a:ext cx="0" cy="31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0121" name="Line 9"/>
          <p:cNvSpPr>
            <a:spLocks noChangeShapeType="1"/>
          </p:cNvSpPr>
          <p:nvPr/>
        </p:nvSpPr>
        <p:spPr bwMode="auto">
          <a:xfrm>
            <a:off x="6372225" y="239395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</a:rPr>
              <a:t>. </a:t>
            </a:r>
            <a:r>
              <a:rPr lang="ru-RU" sz="4000" b="1" dirty="0">
                <a:latin typeface="Times New Roman" pitchFamily="18" charset="0"/>
              </a:rPr>
              <a:t>Систематизация знаний на уроке обобщения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657225" y="1898650"/>
            <a:ext cx="26098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Учитель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4886325" y="1943100"/>
            <a:ext cx="29702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Учащиеся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971550" y="3068638"/>
            <a:ext cx="2386013" cy="3081337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Подбирает задания для повторения всей темы и подготовки к контрольной работе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4122738" y="2619375"/>
            <a:ext cx="4591050" cy="3323987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tx1"/>
                </a:solidFill>
              </a:rPr>
              <a:t>Решают задания, </a:t>
            </a:r>
          </a:p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tx1"/>
                </a:solidFill>
              </a:rPr>
              <a:t>при ответе у доски, развивают </a:t>
            </a:r>
            <a:r>
              <a:rPr lang="ru-RU" sz="2800" b="1" dirty="0" smtClean="0">
                <a:solidFill>
                  <a:schemeClr val="tx1"/>
                </a:solidFill>
              </a:rPr>
              <a:t> по  предмету речь</a:t>
            </a:r>
            <a:r>
              <a:rPr lang="ru-RU" sz="2800" b="1" dirty="0">
                <a:solidFill>
                  <a:schemeClr val="tx1"/>
                </a:solidFill>
              </a:rPr>
              <a:t>, составляют обобщенные алгоритмы, систематизируют свои знания.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1962150" y="239395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6372225" y="2393950"/>
            <a:ext cx="0" cy="179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92D050"/>
                </a:solidFill>
              </a:rPr>
              <a:t>Функции индивидуального учебного плана </a:t>
            </a:r>
            <a:r>
              <a:rPr lang="ru-RU" dirty="0" smtClean="0"/>
              <a:t>ИНДИВИДУАЛЬНЫЙ УЧЕБНЫЙ ПЛАН Самоопределение старшеклассника фиксирует совокупность учебных предметов (базовых, профильных, элективных), выбранных для освоения обучающимися и часы на их освоение определяет профиль определяет конкретный образовательный результат Функция 1 Функция 2 Функция 3 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>
                <a:latin typeface="Times New Roman" pitchFamily="18" charset="0"/>
              </a:rPr>
              <a:t>5. Систематизация знаний на уроке обобщения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657225" y="1898650"/>
            <a:ext cx="26098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Учитель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4886325" y="1943100"/>
            <a:ext cx="29702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Учащиеся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971550" y="3068638"/>
            <a:ext cx="2386013" cy="3081337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Подбирает задания для повторения всей темы и подготовки к контрольной работе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4122738" y="2619375"/>
            <a:ext cx="4591050" cy="3722688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Решают задания, </a:t>
            </a:r>
          </a:p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при ответе у доски, развивают математическую речь, составляют обобщенные алгоритмы, систематизируют свои знания.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1962150" y="2393950"/>
            <a:ext cx="0" cy="585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6372225" y="2393950"/>
            <a:ext cx="0" cy="179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>
                <a:latin typeface="Times New Roman" pitchFamily="18" charset="0"/>
              </a:rPr>
              <a:t>7. Анализ контрольной работы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657225" y="1898650"/>
            <a:ext cx="26098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Учитель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4886325" y="1943100"/>
            <a:ext cx="29702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Учащиеся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881063" y="3473450"/>
            <a:ext cx="2700337" cy="1373188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Подводит итоги изучения темы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4616450" y="3338513"/>
            <a:ext cx="4005263" cy="2227262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1"/>
                </a:solidFill>
              </a:rPr>
              <a:t>Выполняют индивидуально работу над ошибками, анализируя причины их появления.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161925" y="142875"/>
            <a:ext cx="8775700" cy="6526213"/>
          </a:xfrm>
          <a:prstGeom prst="rect">
            <a:avLst/>
          </a:prstGeom>
          <a:noFill/>
          <a:ln w="76200" algn="ctr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2051050" y="239395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6372225" y="2393950"/>
            <a:ext cx="0" cy="8556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789040"/>
            <a:ext cx="724204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Спасибо за  внимание.</a:t>
            </a:r>
            <a:br>
              <a:rPr lang="ru-RU" dirty="0" smtClean="0"/>
            </a:br>
            <a:r>
              <a:rPr lang="ru-RU" dirty="0" smtClean="0"/>
              <a:t> Автор  учитель </a:t>
            </a:r>
            <a:r>
              <a:rPr lang="ru-RU" smtClean="0"/>
              <a:t>начальных </a:t>
            </a:r>
            <a:r>
              <a:rPr lang="ru-RU" smtClean="0"/>
              <a:t>классов,  СОШ №</a:t>
            </a:r>
            <a:r>
              <a:rPr lang="ru-RU" dirty="0" smtClean="0"/>
              <a:t>22 Г  ЕКАТЕРИНБУРГА.</a:t>
            </a:r>
            <a:br>
              <a:rPr lang="ru-RU" dirty="0" smtClean="0"/>
            </a:br>
            <a:r>
              <a:rPr lang="ru-RU" dirty="0" smtClean="0"/>
              <a:t>Матвеева. М.а.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239000" cy="5691032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rgbClr val="FF0000"/>
                </a:solidFill>
              </a:rPr>
              <a:t>Индивидуальное обучение на дому </a:t>
            </a:r>
            <a:r>
              <a:rPr lang="ru-RU" dirty="0"/>
              <a:t>организуется для детей, которые по состоянию здоровья временно или постоянно не могут посещать занятия в школе с согласия родителей (законных представителей).</a:t>
            </a:r>
            <a:endParaRPr lang="ru-RU" dirty="0" smtClean="0"/>
          </a:p>
          <a:p>
            <a:r>
              <a:rPr lang="ru-RU" dirty="0"/>
              <a:t>Индивидуальное обучение на дому организуется с согласия родителей (законных представителей) для детей, которые по состоянию здоровья временно или постоянно не могут посещать занятия в школе.</a:t>
            </a:r>
            <a:endParaRPr lang="ru-RU" dirty="0" smtClean="0"/>
          </a:p>
          <a:p>
            <a:r>
              <a:rPr lang="ru-RU" dirty="0"/>
              <a:t>Обучение на дому осуществляется по общеобразовательным программам для умственно отсталых детей, глубоко умственно отсталых детей.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Функции индивидуальной образовательной программы нормативная информационная мотивационная организационная самоопределения фиксирует нагрузку обучающегося, закрепляет порядок выполнения учебного плана и выбора образовательного маршрута информирует о совокупности образовательной деятельности обучающегося за два года определяет цели, ценности и результаты образовательной деятельности обучающегося определяет вид образовательной деятельности обучающегося, формы взаимодействия и диагностики позволяет реализовать потребности в самоопределении на основе реализации образовательного выбора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Форма индивидуального учебного плана обучающегося </a:t>
            </a:r>
            <a:r>
              <a:rPr lang="ru-RU" dirty="0" err="1" smtClean="0"/>
              <a:t>п</a:t>
            </a:r>
            <a:r>
              <a:rPr lang="ru-RU" dirty="0" smtClean="0"/>
              <a:t>/</a:t>
            </a:r>
            <a:r>
              <a:rPr lang="ru-RU" dirty="0" err="1" smtClean="0"/>
              <a:t>п</a:t>
            </a:r>
            <a:r>
              <a:rPr lang="ru-RU" dirty="0" smtClean="0"/>
              <a:t> Учебный предмет Профильный уровень (количество часов в неделю по предмету) Базовый уровень (количество часов в неделю по предмету) I. Обязательные предметы 1.Русский язык31 2.Литература53 3.Иностранный язык63 4.Математика65 5.История42 6.Обществознание32 7.Биология31 8.Физика52 9.Химия31 II. Обязательные предметы (только базовый уровень) 10.ОБЖ-1 11.Физическая культура-2 12.Экономика-1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случае обучения ребенка на дому, педагоги обязаны заниматься с ним четко регламентированное количество времени в неделю:</a:t>
            </a:r>
          </a:p>
          <a:p>
            <a:r>
              <a:rPr lang="ru-RU" dirty="0" smtClean="0"/>
              <a:t>в начальной школе (1-4 класс) – 8 часов;</a:t>
            </a:r>
          </a:p>
          <a:p>
            <a:r>
              <a:rPr lang="ru-RU" dirty="0" smtClean="0"/>
              <a:t>в 5-8 классах – 10 часов;</a:t>
            </a:r>
          </a:p>
          <a:p>
            <a:r>
              <a:rPr lang="ru-RU" dirty="0" smtClean="0"/>
              <a:t>в 9 классе – 11 часов;</a:t>
            </a:r>
          </a:p>
          <a:p>
            <a:r>
              <a:rPr lang="ru-RU" dirty="0" smtClean="0"/>
              <a:t>в 10-11 классах – 12 часов.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7239000" cy="6123080"/>
          </a:xfrm>
        </p:spPr>
        <p:txBody>
          <a:bodyPr>
            <a:normAutofit fontScale="62500" lnSpcReduction="20000"/>
          </a:bodyPr>
          <a:lstStyle/>
          <a:p>
            <a:r>
              <a:rPr lang="ru-RU" u="sng" dirty="0">
                <a:solidFill>
                  <a:srgbClr val="FF0000"/>
                </a:solidFill>
              </a:rPr>
              <a:t>Организация индивидуального обучения на дому.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/>
              <a:t>1. Обучение на дому организуется на основании письменного заявления родителей (законных представителей) на имя директора ОУ, заключения клинико-экспертной (врачебной) комиссии лечебно-профилактического учреждения (больницы, диспансера, поликлиники).</a:t>
            </a:r>
            <a:endParaRPr lang="ru-RU" dirty="0" smtClean="0"/>
          </a:p>
          <a:p>
            <a:r>
              <a:rPr lang="ru-RU" dirty="0"/>
              <a:t>2.  При назначении учителей, работающих с учащимися на дому, преимущественное право предоставляется педагогам, обучавшим данного ребёнка на дому в предыдущих классах, либо работающим в данном классе.</a:t>
            </a:r>
            <a:endParaRPr lang="ru-RU" dirty="0" smtClean="0"/>
          </a:p>
          <a:p>
            <a:r>
              <a:rPr lang="ru-RU" dirty="0"/>
              <a:t>3.  Для каждого обучающегося на дому разрабатываются индивидуальный учебный план, график образовательного процесса, </a:t>
            </a:r>
            <a:r>
              <a:rPr lang="ru-RU" dirty="0" err="1"/>
              <a:t>индивидуально-ориентированнные</a:t>
            </a:r>
            <a:r>
              <a:rPr lang="ru-RU" dirty="0"/>
              <a:t> образовательные программы на основе программ для специальных (коррекционных) образовательных учреждений и составляется персональное расписание с учётом особенностей психофизического развития и индивидуальных возможностей обучающегося.</a:t>
            </a:r>
            <a:endParaRPr lang="ru-RU" dirty="0" smtClean="0"/>
          </a:p>
          <a:p>
            <a:r>
              <a:rPr lang="ru-RU" dirty="0"/>
              <a:t>4.Учебный план, график и расписание занятий обучающегося индивидуально на дому согласуется с его родителями (законными представителями), утверждается директором ОУ.</a:t>
            </a:r>
            <a:endParaRPr lang="ru-RU" dirty="0" smtClean="0"/>
          </a:p>
          <a:p>
            <a:r>
              <a:rPr lang="ru-RU" dirty="0"/>
              <a:t>5. Индивидуально- ориентированные рабочие программы обучения на дому утверждаются директором ОУ.</a:t>
            </a:r>
            <a:endParaRPr lang="ru-RU" dirty="0" smtClean="0"/>
          </a:p>
          <a:p>
            <a:r>
              <a:rPr lang="ru-RU" dirty="0"/>
              <a:t>6. Занятия проводятся в первой и во второй половине дня индивидуально на дому с учётом особенностей и исходя из интересов учащегося.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Индивидуальное обучение больных детей на дому предоставляется учащимся бесплатно.</a:t>
            </a:r>
          </a:p>
          <a:p>
            <a:r>
              <a:rPr lang="ru-RU" dirty="0" smtClean="0"/>
              <a:t>Количество часов индивидуального учебного плана устанавливается для каждого ребёнка в соответствии с его психофизиологическими особенностями и возможностями (сложность дефекта, наличие охранительного режима, степень работоспособности) и устанавливается школьным </a:t>
            </a:r>
            <a:r>
              <a:rPr lang="ru-RU" dirty="0" err="1" smtClean="0"/>
              <a:t>психолого-медико-педагогическим</a:t>
            </a:r>
            <a:r>
              <a:rPr lang="ru-RU" dirty="0" smtClean="0"/>
              <a:t> консилиумом.                 Участники образовательного процесса – ответственный за организацию индивидуального обучения на дому (заместитель директора по учебно-воспитательной работе), учителя, специалисты ОУ, библиотекарь, учащиеся, их родители (законные представители)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98</TotalTime>
  <Words>1181</Words>
  <Application>Microsoft Office PowerPoint</Application>
  <PresentationFormat>Экран (4:3)</PresentationFormat>
  <Paragraphs>205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Изящная</vt:lpstr>
      <vt:lpstr>Организация профильного обучения на основе индивидуальных учебных планов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Пути коррекции</vt:lpstr>
      <vt:lpstr>Сущность технологии индивидуального обучения</vt:lpstr>
      <vt:lpstr>Новизна</vt:lpstr>
      <vt:lpstr>Рабочее руководство</vt:lpstr>
      <vt:lpstr>Право выбора</vt:lpstr>
      <vt:lpstr>Дифференцированная помощь</vt:lpstr>
      <vt:lpstr>Результативность</vt:lpstr>
      <vt:lpstr>Организация урока</vt:lpstr>
      <vt:lpstr>Организация урока</vt:lpstr>
      <vt:lpstr>. Самостоятельное изучение учащимися нового теоретического материала</vt:lpstr>
      <vt:lpstr>3. Формирование умений и навыков с опорой на ключевые задачи</vt:lpstr>
      <vt:lpstr>Рефлексия</vt:lpstr>
      <vt:lpstr>. Систематизация знаний на уроке обобщения</vt:lpstr>
      <vt:lpstr>5. Систематизация знаний на уроке обобщения</vt:lpstr>
      <vt:lpstr>7. Анализ контрольной работы</vt:lpstr>
      <vt:lpstr>Спасибо за  внимание.  Автор  учитель начальных классов,  СОШ №22 Г  ЕКАТЕРИНБУРГА. Матвеева. М.а. 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профильного обучения на основе индивидуальных учебных планов»</dc:title>
  <dc:creator>Матвеева</dc:creator>
  <cp:lastModifiedBy>1</cp:lastModifiedBy>
  <cp:revision>13</cp:revision>
  <dcterms:created xsi:type="dcterms:W3CDTF">2014-09-27T05:41:29Z</dcterms:created>
  <dcterms:modified xsi:type="dcterms:W3CDTF">2015-04-05T18:19:43Z</dcterms:modified>
</cp:coreProperties>
</file>