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9" r:id="rId5"/>
    <p:sldId id="262" r:id="rId6"/>
    <p:sldId id="257" r:id="rId7"/>
    <p:sldId id="263" r:id="rId8"/>
    <p:sldId id="264" r:id="rId9"/>
    <p:sldId id="265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5400"/>
    <a:srgbClr val="990000"/>
    <a:srgbClr val="660033"/>
    <a:srgbClr val="993300"/>
    <a:srgbClr val="FF0066"/>
    <a:srgbClr val="CC3300"/>
    <a:srgbClr val="006600"/>
    <a:srgbClr val="CC6600"/>
    <a:srgbClr val="423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62AD-9E1D-4805-8697-A07127FDB6DC}" type="datetimeFigureOut">
              <a:rPr lang="ru-RU" smtClean="0"/>
              <a:t>23.04.2015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5169-8190-40DC-BAA6-E23D866A5A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149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62AD-9E1D-4805-8697-A07127FDB6DC}" type="datetimeFigureOut">
              <a:rPr lang="ru-RU" smtClean="0"/>
              <a:t>23.04.2015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5169-8190-40DC-BAA6-E23D866A5A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690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62AD-9E1D-4805-8697-A07127FDB6DC}" type="datetimeFigureOut">
              <a:rPr lang="ru-RU" smtClean="0"/>
              <a:t>23.04.2015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5169-8190-40DC-BAA6-E23D866A5A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262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62AD-9E1D-4805-8697-A07127FDB6DC}" type="datetimeFigureOut">
              <a:rPr lang="ru-RU" smtClean="0"/>
              <a:t>23.04.2015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5169-8190-40DC-BAA6-E23D866A5A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623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62AD-9E1D-4805-8697-A07127FDB6DC}" type="datetimeFigureOut">
              <a:rPr lang="ru-RU" smtClean="0"/>
              <a:t>23.04.2015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5169-8190-40DC-BAA6-E23D866A5A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1074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62AD-9E1D-4805-8697-A07127FDB6DC}" type="datetimeFigureOut">
              <a:rPr lang="ru-RU" smtClean="0"/>
              <a:t>23.04.2015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5169-8190-40DC-BAA6-E23D866A5A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328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62AD-9E1D-4805-8697-A07127FDB6DC}" type="datetimeFigureOut">
              <a:rPr lang="ru-RU" smtClean="0"/>
              <a:t>23.04.2015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5169-8190-40DC-BAA6-E23D866A5A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769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62AD-9E1D-4805-8697-A07127FDB6DC}" type="datetimeFigureOut">
              <a:rPr lang="ru-RU" smtClean="0"/>
              <a:t>23.04.2015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5169-8190-40DC-BAA6-E23D866A5A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357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62AD-9E1D-4805-8697-A07127FDB6DC}" type="datetimeFigureOut">
              <a:rPr lang="ru-RU" smtClean="0"/>
              <a:t>23.04.2015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5169-8190-40DC-BAA6-E23D866A5A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9848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62AD-9E1D-4805-8697-A07127FDB6DC}" type="datetimeFigureOut">
              <a:rPr lang="ru-RU" smtClean="0"/>
              <a:t>23.04.2015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5169-8190-40DC-BAA6-E23D866A5A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454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62AD-9E1D-4805-8697-A07127FDB6DC}" type="datetimeFigureOut">
              <a:rPr lang="ru-RU" smtClean="0"/>
              <a:t>23.04.2015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B5169-8190-40DC-BAA6-E23D866A5A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089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F62AD-9E1D-4805-8697-A07127FDB6DC}" type="datetimeFigureOut">
              <a:rPr lang="ru-RU" smtClean="0"/>
              <a:t>23.04.2015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B5169-8190-40DC-BAA6-E23D866A5A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101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02624" cy="3339802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ГБПОУ КК «КТЭК» , Дуброва </a:t>
            </a:r>
            <a:r>
              <a:rPr lang="ru-RU" sz="2800" dirty="0">
                <a:solidFill>
                  <a:schemeClr val="accent4">
                    <a:lumMod val="50000"/>
                  </a:schemeClr>
                </a:solidFill>
              </a:rPr>
              <a:t>И.Г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., преподаватель</a:t>
            </a:r>
            <a:b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rgbClr val="423400"/>
                </a:solidFill>
              </a:rPr>
              <a:t>современные</a:t>
            </a:r>
            <a:r>
              <a:rPr lang="ru-RU" dirty="0">
                <a:solidFill>
                  <a:srgbClr val="423400"/>
                </a:solidFill>
              </a:rPr>
              <a:t/>
            </a:r>
            <a:br>
              <a:rPr lang="ru-RU" dirty="0">
                <a:solidFill>
                  <a:srgbClr val="423400"/>
                </a:solidFill>
              </a:rPr>
            </a:br>
            <a:r>
              <a:rPr lang="ru-RU" dirty="0">
                <a:solidFill>
                  <a:srgbClr val="423400"/>
                </a:solidFill>
              </a:rPr>
              <a:t>педагогические</a:t>
            </a:r>
            <a:br>
              <a:rPr lang="ru-RU" dirty="0">
                <a:solidFill>
                  <a:srgbClr val="423400"/>
                </a:solidFill>
              </a:rPr>
            </a:br>
            <a:r>
              <a:rPr lang="ru-RU" dirty="0" smtClean="0">
                <a:solidFill>
                  <a:srgbClr val="423400"/>
                </a:solidFill>
              </a:rPr>
              <a:t>технологии</a:t>
            </a:r>
            <a:r>
              <a:rPr lang="en-US" dirty="0" smtClean="0">
                <a:solidFill>
                  <a:srgbClr val="423400"/>
                </a:solidFill>
              </a:rPr>
              <a:t/>
            </a:r>
            <a:br>
              <a:rPr lang="en-US" dirty="0" smtClean="0">
                <a:solidFill>
                  <a:srgbClr val="423400"/>
                </a:solidFill>
              </a:rPr>
            </a:b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2050" name="Picture 2" descr="http://900igr.net/datai/pedagogika/Formy-vospitatelnoj-raboty/0007-005-Informativnaj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8626" y="3356992"/>
            <a:ext cx="2743072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1" name="Прямая соединительная линия 20"/>
          <p:cNvCxnSpPr/>
          <p:nvPr/>
        </p:nvCxnSpPr>
        <p:spPr>
          <a:xfrm flipH="1">
            <a:off x="683568" y="1196752"/>
            <a:ext cx="1728192" cy="0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683568" y="1196752"/>
            <a:ext cx="72008" cy="468052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755576" y="5877272"/>
            <a:ext cx="216024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6876256" y="1196752"/>
            <a:ext cx="144016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8316416" y="1196752"/>
            <a:ext cx="72008" cy="475252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49" name="Прямая соединительная линия 2048"/>
          <p:cNvCxnSpPr/>
          <p:nvPr/>
        </p:nvCxnSpPr>
        <p:spPr>
          <a:xfrm flipH="1">
            <a:off x="6156176" y="5949280"/>
            <a:ext cx="2232248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930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                           Проблемы и трудности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Противоречия между нормативными документами и новыми технологиями</a:t>
            </a:r>
          </a:p>
          <a:p>
            <a:r>
              <a:rPr lang="ru-RU" dirty="0" smtClean="0"/>
              <a:t>Необходимо время и специальная подготовка преподавателя</a:t>
            </a:r>
          </a:p>
          <a:p>
            <a:r>
              <a:rPr lang="ru-RU" dirty="0" smtClean="0"/>
              <a:t>Психологическая неготовность</a:t>
            </a:r>
          </a:p>
          <a:p>
            <a:r>
              <a:rPr lang="ru-RU" dirty="0" smtClean="0"/>
              <a:t>Технологическая неготовность</a:t>
            </a:r>
          </a:p>
          <a:p>
            <a:r>
              <a:rPr lang="ru-RU" dirty="0" smtClean="0"/>
              <a:t>Снижение мотивации обучения, непрагматического интереса к знаниям</a:t>
            </a:r>
          </a:p>
          <a:p>
            <a:r>
              <a:rPr lang="ru-RU" dirty="0" smtClean="0"/>
              <a:t>…</a:t>
            </a:r>
            <a:endParaRPr lang="ru-RU" dirty="0"/>
          </a:p>
        </p:txBody>
      </p:sp>
      <p:pic>
        <p:nvPicPr>
          <p:cNvPr id="4" name="Picture 6" descr="http://www.vsehpozdravil.ru/res/images/postcards/8464.detail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88640"/>
            <a:ext cx="2335459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080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800" dirty="0"/>
              <a:t> </a:t>
            </a:r>
            <a:r>
              <a:rPr lang="ru-RU" sz="2800" dirty="0" smtClean="0"/>
              <a:t>                                  </a:t>
            </a:r>
            <a:r>
              <a:rPr lang="ru-RU" sz="2800" dirty="0" smtClean="0">
                <a:solidFill>
                  <a:srgbClr val="993300"/>
                </a:solidFill>
              </a:rPr>
              <a:t>Понятие </a:t>
            </a:r>
            <a:br>
              <a:rPr lang="ru-RU" sz="2800" dirty="0" smtClean="0">
                <a:solidFill>
                  <a:srgbClr val="993300"/>
                </a:solidFill>
              </a:rPr>
            </a:br>
            <a:r>
              <a:rPr lang="ru-RU" sz="2800" dirty="0" smtClean="0">
                <a:solidFill>
                  <a:srgbClr val="993300"/>
                </a:solidFill>
              </a:rPr>
              <a:t>                                   «педагогическая технология»</a:t>
            </a:r>
            <a:endParaRPr lang="ru-RU" sz="2800" dirty="0">
              <a:solidFill>
                <a:srgbClr val="9933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86144"/>
            <a:ext cx="8229600" cy="4176464"/>
          </a:xfrm>
        </p:spPr>
        <p:txBody>
          <a:bodyPr>
            <a:normAutofit fontScale="55000" lnSpcReduction="20000"/>
          </a:bodyPr>
          <a:lstStyle/>
          <a:p>
            <a:pPr algn="just"/>
            <a:endParaRPr lang="ru-RU" dirty="0" smtClean="0"/>
          </a:p>
          <a:p>
            <a:pPr algn="just"/>
            <a:r>
              <a:rPr lang="ru-RU" sz="3800" dirty="0"/>
              <a:t>Технология – это </a:t>
            </a:r>
            <a:r>
              <a:rPr lang="ru-RU" sz="3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совокупность приемов</a:t>
            </a:r>
            <a:r>
              <a:rPr lang="ru-RU" sz="3800" dirty="0"/>
              <a:t>, применяемых в каком-либо деле, мастерстве, искусстве (толковый словарь</a:t>
            </a:r>
            <a:r>
              <a:rPr lang="ru-RU" sz="3800" dirty="0" smtClean="0"/>
              <a:t>)</a:t>
            </a:r>
          </a:p>
          <a:p>
            <a:pPr algn="just"/>
            <a:endParaRPr lang="ru-RU" sz="3800" dirty="0" smtClean="0"/>
          </a:p>
          <a:p>
            <a:pPr algn="just"/>
            <a:r>
              <a:rPr lang="ru-RU" sz="3800" dirty="0" smtClean="0"/>
              <a:t>это </a:t>
            </a:r>
            <a:r>
              <a:rPr lang="ru-RU" sz="3800" dirty="0"/>
              <a:t>такое </a:t>
            </a:r>
            <a:r>
              <a:rPr lang="ru-RU" sz="3800" b="1" dirty="0"/>
              <a:t>построение деятельности </a:t>
            </a:r>
            <a:r>
              <a:rPr lang="ru-RU" sz="3800" dirty="0"/>
              <a:t>педагога, в которой все входящие в него действия представлены в определенной </a:t>
            </a:r>
            <a:r>
              <a:rPr lang="ru-RU" sz="3800" b="1" dirty="0"/>
              <a:t>последовательности и целостности</a:t>
            </a:r>
            <a:r>
              <a:rPr lang="ru-RU" sz="3800" dirty="0"/>
              <a:t>, а выполнение предполагает достижение необходимого </a:t>
            </a:r>
            <a:r>
              <a:rPr lang="ru-RU" sz="3800" b="1" dirty="0"/>
              <a:t>результата</a:t>
            </a:r>
            <a:r>
              <a:rPr lang="ru-RU" sz="3800" dirty="0"/>
              <a:t> и имеет прогнозируемый </a:t>
            </a:r>
            <a:r>
              <a:rPr lang="ru-RU" sz="3800" dirty="0" smtClean="0"/>
              <a:t>характер.</a:t>
            </a:r>
          </a:p>
          <a:p>
            <a:pPr algn="just"/>
            <a:endParaRPr lang="ru-RU" sz="3800" dirty="0"/>
          </a:p>
          <a:p>
            <a:pPr algn="just"/>
            <a:r>
              <a:rPr lang="ru-RU" sz="3800" b="1" dirty="0" smtClean="0"/>
              <a:t>системный </a:t>
            </a:r>
            <a:r>
              <a:rPr lang="ru-RU" sz="3800" b="1" dirty="0"/>
              <a:t>метод </a:t>
            </a:r>
            <a:r>
              <a:rPr lang="ru-RU" sz="3800" dirty="0"/>
              <a:t>создания, применения и определения всего процесса преподавания и усвоения знаний с учетом технических и человеческих ресурсов и их взаимодействия, </a:t>
            </a:r>
            <a:r>
              <a:rPr lang="ru-RU" sz="3800" b="1" dirty="0"/>
              <a:t>ставящий своей задачей оптимизацию </a:t>
            </a:r>
            <a:r>
              <a:rPr lang="ru-RU" sz="3800" dirty="0"/>
              <a:t>форм </a:t>
            </a:r>
            <a:r>
              <a:rPr lang="ru-RU" sz="3800" dirty="0" smtClean="0"/>
              <a:t>образования. </a:t>
            </a:r>
          </a:p>
          <a:p>
            <a:endParaRPr lang="ru-RU" sz="3800" dirty="0"/>
          </a:p>
        </p:txBody>
      </p:sp>
      <p:pic>
        <p:nvPicPr>
          <p:cNvPr id="4" name="Picture 18" descr="http://www.yext-static.com/cms/94548056-f956-4b95-ad57-d9012380bb1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60648"/>
            <a:ext cx="1296144" cy="1619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684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структурные составляющие</a:t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педтехнологии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dirty="0" smtClean="0"/>
              <a:t>  </a:t>
            </a:r>
            <a:r>
              <a:rPr lang="ru-RU" b="1" dirty="0" smtClean="0"/>
              <a:t>цели </a:t>
            </a:r>
            <a:r>
              <a:rPr lang="ru-RU" b="1" dirty="0"/>
              <a:t>обучения;</a:t>
            </a:r>
          </a:p>
          <a:p>
            <a:r>
              <a:rPr lang="ru-RU" b="1" dirty="0"/>
              <a:t>  содержание обучения;</a:t>
            </a:r>
          </a:p>
          <a:p>
            <a:r>
              <a:rPr lang="ru-RU" b="1" dirty="0"/>
              <a:t>  средства педагогического </a:t>
            </a:r>
            <a:r>
              <a:rPr lang="ru-RU" b="1" dirty="0" smtClean="0"/>
              <a:t>     </a:t>
            </a:r>
          </a:p>
          <a:p>
            <a:pPr marL="0" indent="0">
              <a:buNone/>
            </a:pPr>
            <a:r>
              <a:rPr lang="ru-RU" b="1" dirty="0" smtClean="0"/>
              <a:t>     взаимодействия</a:t>
            </a:r>
            <a:r>
              <a:rPr lang="ru-RU" b="1" dirty="0"/>
              <a:t>;</a:t>
            </a:r>
          </a:p>
          <a:p>
            <a:r>
              <a:rPr lang="ru-RU" b="1" dirty="0"/>
              <a:t>  организация учебного процесса;</a:t>
            </a:r>
          </a:p>
          <a:p>
            <a:r>
              <a:rPr lang="ru-RU" b="1" dirty="0"/>
              <a:t> </a:t>
            </a:r>
            <a:r>
              <a:rPr lang="ru-RU" b="1" dirty="0" smtClean="0"/>
              <a:t> ученик</a:t>
            </a:r>
            <a:r>
              <a:rPr lang="ru-RU" b="1" dirty="0"/>
              <a:t>, учитель;</a:t>
            </a:r>
          </a:p>
          <a:p>
            <a:r>
              <a:rPr lang="ru-RU" b="1" dirty="0"/>
              <a:t>  </a:t>
            </a:r>
            <a:r>
              <a:rPr lang="ru-RU" b="1" u="sng" dirty="0">
                <a:solidFill>
                  <a:schemeClr val="tx2">
                    <a:lumMod val="50000"/>
                  </a:schemeClr>
                </a:solidFill>
              </a:rPr>
              <a:t>результат деятельности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  <p:pic>
        <p:nvPicPr>
          <p:cNvPr id="4" name="Picture 2" descr="http://wiki.iteach.ru/images/4/48/%D0%9F%D1%80%D0%B5%D0%BF%D0%BE%D0%B4%D0%B0%D0%B2%D0%B0%D1%82%D0%B5%D0%BB%D0%B8_%D0%97%D0%A0%D0%9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84168" y="2039392"/>
            <a:ext cx="2332485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633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недостатки традиционной технологии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7992888" cy="506916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Преподаватель </a:t>
            </a:r>
            <a:r>
              <a:rPr lang="ru-RU" b="1" dirty="0"/>
              <a:t>основное внимание в своей работе отводит трансляции готового учебного </a:t>
            </a:r>
            <a:r>
              <a:rPr lang="ru-RU" b="1" dirty="0" smtClean="0"/>
              <a:t>содержания.</a:t>
            </a:r>
            <a:endParaRPr lang="ru-RU" b="1" dirty="0"/>
          </a:p>
          <a:p>
            <a:r>
              <a:rPr lang="ru-RU" b="1" dirty="0" smtClean="0"/>
              <a:t>Информация определяется  </a:t>
            </a:r>
            <a:r>
              <a:rPr lang="ru-RU" b="1" dirty="0"/>
              <a:t>рамками </a:t>
            </a:r>
            <a:r>
              <a:rPr lang="ru-RU" b="1" dirty="0" smtClean="0"/>
              <a:t>программы.</a:t>
            </a:r>
          </a:p>
          <a:p>
            <a:r>
              <a:rPr lang="ru-RU" b="1" dirty="0" smtClean="0"/>
              <a:t>Низкий уровень  </a:t>
            </a:r>
            <a:r>
              <a:rPr lang="ru-RU" b="1" dirty="0"/>
              <a:t>общения </a:t>
            </a:r>
            <a:r>
              <a:rPr lang="ru-RU" b="1" dirty="0" smtClean="0"/>
              <a:t>учащихся </a:t>
            </a:r>
          </a:p>
          <a:p>
            <a:pPr marL="0" indent="0">
              <a:buNone/>
            </a:pPr>
            <a:r>
              <a:rPr lang="ru-RU" b="1" dirty="0" smtClean="0"/>
              <a:t>     друг </a:t>
            </a:r>
            <a:r>
              <a:rPr lang="ru-RU" b="1" dirty="0"/>
              <a:t>с другом</a:t>
            </a:r>
            <a:r>
              <a:rPr lang="ru-RU" b="1" dirty="0" smtClean="0"/>
              <a:t>. Слабая обратная связь.</a:t>
            </a:r>
          </a:p>
          <a:p>
            <a:r>
              <a:rPr lang="ru-RU" b="1" dirty="0" smtClean="0"/>
              <a:t>Слабая речевая деятельность.</a:t>
            </a:r>
            <a:endParaRPr lang="ru-RU" b="1" dirty="0"/>
          </a:p>
          <a:p>
            <a:r>
              <a:rPr lang="ru-RU" b="1" dirty="0"/>
              <a:t>Отсутствие </a:t>
            </a:r>
            <a:r>
              <a:rPr lang="ru-RU" b="1" dirty="0" smtClean="0"/>
              <a:t>самостоятельности.</a:t>
            </a:r>
            <a:endParaRPr lang="ru-RU" b="1" dirty="0"/>
          </a:p>
          <a:p>
            <a:r>
              <a:rPr lang="ru-RU" b="1" dirty="0" smtClean="0"/>
              <a:t>Технология задает «пассивность» </a:t>
            </a:r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ru-RU" b="1" dirty="0" smtClean="0"/>
              <a:t>    обучающегося.</a:t>
            </a:r>
          </a:p>
          <a:p>
            <a:r>
              <a:rPr lang="ru-RU" b="1" dirty="0" smtClean="0"/>
              <a:t>Отсутствие </a:t>
            </a:r>
            <a:r>
              <a:rPr lang="ru-RU" b="1" dirty="0"/>
              <a:t>индивидуального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ru-RU" b="1" dirty="0" smtClean="0"/>
              <a:t>    обучения</a:t>
            </a:r>
            <a:r>
              <a:rPr lang="ru-RU" b="1" dirty="0"/>
              <a:t>.</a:t>
            </a:r>
          </a:p>
          <a:p>
            <a:r>
              <a:rPr lang="ru-RU" b="1" dirty="0"/>
              <a:t> </a:t>
            </a:r>
            <a:r>
              <a:rPr lang="ru-RU" b="1" dirty="0" smtClean="0"/>
              <a:t>Оценивается </a:t>
            </a:r>
            <a:r>
              <a:rPr lang="ru-RU" b="1" dirty="0"/>
              <a:t>степень </a:t>
            </a:r>
            <a:r>
              <a:rPr lang="ru-RU" b="1" dirty="0" smtClean="0"/>
              <a:t>усердия, </a:t>
            </a:r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ru-RU" b="1" dirty="0" smtClean="0"/>
              <a:t>     стимулируется </a:t>
            </a:r>
            <a:r>
              <a:rPr lang="ru-RU" b="1" dirty="0"/>
              <a:t>послушание и </a:t>
            </a:r>
            <a:r>
              <a:rPr lang="ru-RU" b="1" dirty="0" smtClean="0"/>
              <a:t>исполнительность</a:t>
            </a:r>
            <a:endParaRPr lang="ru-RU" b="1" dirty="0"/>
          </a:p>
        </p:txBody>
      </p:sp>
      <p:pic>
        <p:nvPicPr>
          <p:cNvPr id="4" name="Picture 10" descr="http://www.assignmentexpert.com/blog/wp-content/uploads/2013/02/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501008"/>
            <a:ext cx="2661646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044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006600"/>
                </a:solidFill>
              </a:rPr>
              <a:t>     Цели и задачи</a:t>
            </a:r>
            <a:br>
              <a:rPr lang="ru-RU" sz="3600" dirty="0" smtClean="0">
                <a:solidFill>
                  <a:srgbClr val="006600"/>
                </a:solidFill>
              </a:rPr>
            </a:br>
            <a:r>
              <a:rPr lang="ru-RU" sz="3600" dirty="0" smtClean="0">
                <a:solidFill>
                  <a:srgbClr val="006600"/>
                </a:solidFill>
              </a:rPr>
              <a:t>     современного образования</a:t>
            </a:r>
            <a:endParaRPr lang="ru-RU" sz="3600" dirty="0">
              <a:solidFill>
                <a:srgbClr val="0066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/>
              <a:t>Главное стратегическое направление </a:t>
            </a:r>
            <a:r>
              <a:rPr lang="ru-RU" dirty="0" smtClean="0"/>
              <a:t>развития </a:t>
            </a:r>
            <a:r>
              <a:rPr lang="ru-RU" dirty="0"/>
              <a:t>системы </a:t>
            </a:r>
            <a:r>
              <a:rPr lang="ru-RU" dirty="0" smtClean="0"/>
              <a:t>образования </a:t>
            </a:r>
            <a:r>
              <a:rPr lang="ru-RU" dirty="0"/>
              <a:t>в разных странах мира лежит на пути решения проблемы </a:t>
            </a:r>
            <a:r>
              <a:rPr lang="ru-RU" b="1" dirty="0">
                <a:solidFill>
                  <a:srgbClr val="006600"/>
                </a:solidFill>
              </a:rPr>
              <a:t>личностно-ориентированного образования</a:t>
            </a:r>
            <a:r>
              <a:rPr lang="ru-RU" dirty="0"/>
              <a:t> – такого образования, в котором личность ученика, студента была бы в центре внимания педагога, </a:t>
            </a:r>
            <a:r>
              <a:rPr lang="ru-RU" dirty="0" smtClean="0"/>
              <a:t> </a:t>
            </a:r>
            <a:r>
              <a:rPr lang="ru-RU" dirty="0"/>
              <a:t>в котором деятельность учения, познавательная деятельность, а не преподавание, была бы ведущей в тандеме учитель – </a:t>
            </a:r>
            <a:r>
              <a:rPr lang="ru-RU" dirty="0" smtClean="0"/>
              <a:t>ученик.</a:t>
            </a:r>
            <a:endParaRPr lang="ru-RU" dirty="0"/>
          </a:p>
        </p:txBody>
      </p:sp>
      <p:pic>
        <p:nvPicPr>
          <p:cNvPr id="5122" name="Picture 2" descr="http://school3.ivedu.ru/data/prof/Profsoyuz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632"/>
            <a:ext cx="1272141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620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</a:rPr>
              <a:t>Основные современные </a:t>
            </a:r>
            <a:br>
              <a:rPr lang="ru-RU" sz="3200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</a:rPr>
              <a:t>педагогические технологии</a:t>
            </a:r>
            <a:endParaRPr lang="ru-RU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06916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romanUcPeriod"/>
            </a:pPr>
            <a:endParaRPr lang="ru-RU" sz="24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514350" indent="-514350">
              <a:buAutoNum type="romanUcPeriod"/>
            </a:pP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ТЕХНОЛОГИИ 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</a:rPr>
              <a:t>ЛИЧНОСТНО – 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ОРИЕНТИРОВАННОГО 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</a:rPr>
              <a:t> 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ОБУЧЕНИЯ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:</a:t>
            </a:r>
          </a:p>
          <a:p>
            <a:pPr marL="0" indent="457200" algn="just">
              <a:buNone/>
            </a:pPr>
            <a:r>
              <a:rPr lang="ru-RU" sz="2000" i="1" dirty="0">
                <a:solidFill>
                  <a:srgbClr val="FF0066"/>
                </a:solidFill>
              </a:rPr>
              <a:t>В центре внимания педагога - уникальная целостная </a:t>
            </a:r>
            <a:r>
              <a:rPr lang="ru-RU" sz="2000" i="1" dirty="0" smtClean="0">
                <a:solidFill>
                  <a:srgbClr val="FF0066"/>
                </a:solidFill>
              </a:rPr>
              <a:t>личность. </a:t>
            </a:r>
            <a:r>
              <a:rPr lang="ru-RU" sz="2000" i="1" dirty="0">
                <a:solidFill>
                  <a:srgbClr val="FF0066"/>
                </a:solidFill>
              </a:rPr>
              <a:t>Фундаментальная идея состоит в переходе от объяснения к пониманию, от монолога к диалогу, от социального контроля к развитию, от управления к </a:t>
            </a:r>
            <a:r>
              <a:rPr lang="ru-RU" sz="2000" i="1" dirty="0" smtClean="0">
                <a:solidFill>
                  <a:srgbClr val="FF0066"/>
                </a:solidFill>
              </a:rPr>
              <a:t>самоуправлению</a:t>
            </a:r>
            <a:r>
              <a:rPr lang="ru-RU" sz="1900" i="1" dirty="0" smtClean="0">
                <a:solidFill>
                  <a:srgbClr val="FF0066"/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Технология </a:t>
            </a:r>
            <a:r>
              <a:rPr lang="ru-RU" sz="2400" dirty="0" err="1">
                <a:solidFill>
                  <a:schemeClr val="accent3">
                    <a:lumMod val="50000"/>
                  </a:schemeClr>
                </a:solidFill>
              </a:rPr>
              <a:t>разноуровнего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обучения</a:t>
            </a:r>
          </a:p>
          <a:p>
            <a:pPr>
              <a:buFontTx/>
              <a:buChar char="-"/>
            </a:pP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Технология коллективного 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  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</a:rPr>
              <a:t>взаимообучения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Технология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сотрудничества</a:t>
            </a:r>
          </a:p>
          <a:p>
            <a:pPr>
              <a:buFontTx/>
              <a:buChar char="-"/>
            </a:pP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Технология модульного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обучения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Технология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перспективно - опережающего </a:t>
            </a:r>
            <a:endParaRPr lang="en-US" sz="24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      обучения Н.С. 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</a:rPr>
              <a:t>Лысенковой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</a:rPr>
              <a:t>…</a:t>
            </a:r>
            <a:endParaRPr lang="ru-RU" sz="2400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endParaRPr lang="ru-RU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028" name="Picture 4" descr="http://900igr.net/datas/pedagogika/Lichnostno-orientirovannoe-obuchenie/0015-015-Orientatsija-obeikh-storon-na-vzaimodejstvie-sotrudnichestvo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0" t="20633" r="48498" b="12792"/>
          <a:stretch/>
        </p:blipFill>
        <p:spPr bwMode="auto">
          <a:xfrm>
            <a:off x="6228184" y="3573016"/>
            <a:ext cx="2303738" cy="2348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994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    </a:t>
            </a:r>
            <a:r>
              <a:rPr lang="en-US" sz="2700" dirty="0" smtClean="0">
                <a:solidFill>
                  <a:srgbClr val="C00000"/>
                </a:solidFill>
              </a:rPr>
              <a:t>II. </a:t>
            </a:r>
            <a:r>
              <a:rPr lang="ru-RU" sz="2700" dirty="0" smtClean="0">
                <a:solidFill>
                  <a:srgbClr val="C00000"/>
                </a:solidFill>
              </a:rPr>
              <a:t>Технологии развивающего обучения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dirty="0">
                <a:solidFill>
                  <a:schemeClr val="accent3">
                    <a:lumMod val="50000"/>
                  </a:schemeClr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00200"/>
            <a:ext cx="8784976" cy="478112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sz="1800" b="1" i="1" dirty="0" smtClean="0">
                <a:solidFill>
                  <a:schemeClr val="accent1">
                    <a:lumMod val="50000"/>
                  </a:schemeClr>
                </a:solidFill>
              </a:rPr>
              <a:t>Под </a:t>
            </a:r>
            <a:r>
              <a:rPr lang="ru-RU" sz="1800" b="1" i="1" dirty="0">
                <a:solidFill>
                  <a:srgbClr val="990000"/>
                </a:solidFill>
              </a:rPr>
              <a:t>развивающим обучением </a:t>
            </a:r>
            <a:r>
              <a:rPr lang="ru-RU" sz="1800" b="1" i="1" dirty="0" smtClean="0">
                <a:solidFill>
                  <a:schemeClr val="accent1">
                    <a:lumMod val="50000"/>
                  </a:schemeClr>
                </a:solidFill>
              </a:rPr>
              <a:t>понимается новый</a:t>
            </a:r>
            <a:r>
              <a:rPr lang="ru-RU" sz="1800" b="1" i="1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1800" b="1" i="1" dirty="0" smtClean="0">
                <a:solidFill>
                  <a:srgbClr val="990000"/>
                </a:solidFill>
              </a:rPr>
              <a:t>активно-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800" b="1" i="1" dirty="0" smtClean="0">
                <a:solidFill>
                  <a:srgbClr val="990000"/>
                </a:solidFill>
              </a:rPr>
              <a:t>      </a:t>
            </a:r>
            <a:r>
              <a:rPr lang="ru-RU" sz="1800" b="1" i="1" dirty="0" err="1" smtClean="0">
                <a:solidFill>
                  <a:srgbClr val="990000"/>
                </a:solidFill>
              </a:rPr>
              <a:t>деятельностный</a:t>
            </a:r>
            <a:r>
              <a:rPr lang="ru-RU" sz="1800" b="1" i="1" dirty="0" smtClean="0">
                <a:solidFill>
                  <a:srgbClr val="990000"/>
                </a:solidFill>
              </a:rPr>
              <a:t> </a:t>
            </a:r>
            <a:r>
              <a:rPr lang="ru-RU" sz="1800" b="1" i="1" dirty="0">
                <a:solidFill>
                  <a:srgbClr val="990000"/>
                </a:solidFill>
              </a:rPr>
              <a:t>способ</a:t>
            </a:r>
            <a:r>
              <a:rPr lang="ru-RU" sz="1800" b="1" i="1" dirty="0">
                <a:solidFill>
                  <a:schemeClr val="accent1">
                    <a:lumMod val="50000"/>
                  </a:schemeClr>
                </a:solidFill>
              </a:rPr>
              <a:t> (тип) </a:t>
            </a:r>
            <a:r>
              <a:rPr lang="ru-RU" sz="1800" b="1" i="1" dirty="0" smtClean="0">
                <a:solidFill>
                  <a:srgbClr val="990000"/>
                </a:solidFill>
              </a:rPr>
              <a:t>обучения</a:t>
            </a:r>
            <a:r>
              <a:rPr lang="ru-RU" sz="1800" b="1" i="1" dirty="0">
                <a:solidFill>
                  <a:schemeClr val="accent1">
                    <a:lumMod val="50000"/>
                  </a:schemeClr>
                </a:solidFill>
              </a:rPr>
              <a:t>, идущий на смену </a:t>
            </a:r>
            <a:endParaRPr lang="ru-RU" sz="1800" b="1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800" b="1" i="1" dirty="0" smtClean="0">
                <a:solidFill>
                  <a:schemeClr val="accent1">
                    <a:lumMod val="50000"/>
                  </a:schemeClr>
                </a:solidFill>
              </a:rPr>
              <a:t>      объяснительно-иллюстративному способу </a:t>
            </a:r>
            <a:r>
              <a:rPr lang="ru-RU" sz="1800" b="1" i="1" dirty="0">
                <a:solidFill>
                  <a:schemeClr val="accent1">
                    <a:lumMod val="50000"/>
                  </a:schemeClr>
                </a:solidFill>
              </a:rPr>
              <a:t>(типу</a:t>
            </a:r>
            <a:r>
              <a:rPr lang="ru-RU" sz="1800" b="1" i="1" dirty="0" smtClean="0">
                <a:solidFill>
                  <a:schemeClr val="accent1">
                    <a:lumMod val="50000"/>
                  </a:schemeClr>
                </a:solidFill>
              </a:rPr>
              <a:t>).</a:t>
            </a:r>
          </a:p>
          <a:p>
            <a:pPr>
              <a:buFontTx/>
              <a:buChar char="-"/>
            </a:pPr>
            <a:r>
              <a:rPr lang="ru-RU" sz="1800" b="1" i="1" dirty="0" smtClean="0">
                <a:solidFill>
                  <a:schemeClr val="accent1">
                    <a:lumMod val="50000"/>
                  </a:schemeClr>
                </a:solidFill>
              </a:rPr>
              <a:t>Развивающее </a:t>
            </a:r>
            <a:r>
              <a:rPr lang="ru-RU" sz="1800" b="1" i="1" dirty="0">
                <a:solidFill>
                  <a:schemeClr val="accent1">
                    <a:lumMod val="50000"/>
                  </a:schemeClr>
                </a:solidFill>
              </a:rPr>
              <a:t>обучение учитывает и использует закономерности развития, приспосабливается к уровню и особенностям </a:t>
            </a:r>
            <a:r>
              <a:rPr lang="ru-RU" sz="1800" b="1" i="1" dirty="0" smtClean="0">
                <a:solidFill>
                  <a:schemeClr val="accent1">
                    <a:lumMod val="50000"/>
                  </a:schemeClr>
                </a:solidFill>
              </a:rPr>
              <a:t>обучающихся.</a:t>
            </a:r>
          </a:p>
          <a:p>
            <a:pPr>
              <a:buFontTx/>
              <a:buChar char="-"/>
            </a:pPr>
            <a:r>
              <a:rPr lang="ru-RU" sz="1800" b="1" i="1" dirty="0" smtClean="0">
                <a:solidFill>
                  <a:schemeClr val="accent1">
                    <a:lumMod val="50000"/>
                  </a:schemeClr>
                </a:solidFill>
              </a:rPr>
              <a:t>целью </a:t>
            </a:r>
            <a:r>
              <a:rPr lang="ru-RU" sz="1800" b="1" i="1" dirty="0">
                <a:solidFill>
                  <a:schemeClr val="accent1">
                    <a:lumMod val="50000"/>
                  </a:schemeClr>
                </a:solidFill>
              </a:rPr>
              <a:t>развивающего обучения является формирование субъекта учения - </a:t>
            </a:r>
            <a:r>
              <a:rPr lang="ru-RU" sz="1800" b="1" i="1" dirty="0">
                <a:solidFill>
                  <a:srgbClr val="990000"/>
                </a:solidFill>
              </a:rPr>
              <a:t>учащего себя </a:t>
            </a:r>
            <a:r>
              <a:rPr lang="ru-RU" sz="1800" b="1" i="1" dirty="0" smtClean="0">
                <a:solidFill>
                  <a:srgbClr val="990000"/>
                </a:solidFill>
              </a:rPr>
              <a:t>индивида</a:t>
            </a:r>
          </a:p>
          <a:p>
            <a:pPr>
              <a:buFontTx/>
              <a:buChar char="-"/>
            </a:pPr>
            <a:endParaRPr lang="ru-RU" sz="1800" b="1" i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Технология  Л.В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ru-RU" sz="2800" b="1" dirty="0" err="1" smtClean="0">
                <a:solidFill>
                  <a:schemeClr val="tx2">
                    <a:lumMod val="75000"/>
                  </a:schemeClr>
                </a:solidFill>
              </a:rPr>
              <a:t>Занкова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Технология Д.Б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Эльконина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- В.В.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Давыдова.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Технология проблемного обучения 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…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26" name="Picture 2" descr="http://www.obzor.lt/images/news/11/2012_09_06/pic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95"/>
          <a:stretch/>
        </p:blipFill>
        <p:spPr bwMode="auto">
          <a:xfrm>
            <a:off x="7020272" y="260648"/>
            <a:ext cx="1777380" cy="2142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138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+mn-lt"/>
              </a:rPr>
              <a:t>         </a:t>
            </a:r>
            <a:r>
              <a:rPr lang="ru-RU" sz="3200" b="1" dirty="0" smtClean="0">
                <a:solidFill>
                  <a:srgbClr val="660033"/>
                </a:solidFill>
                <a:latin typeface="+mn-lt"/>
              </a:rPr>
              <a:t>Активные методы обучения</a:t>
            </a:r>
            <a:br>
              <a:rPr lang="ru-RU" sz="3200" b="1" dirty="0" smtClean="0">
                <a:solidFill>
                  <a:srgbClr val="660033"/>
                </a:solidFill>
                <a:latin typeface="+mn-lt"/>
              </a:rPr>
            </a:br>
            <a:r>
              <a:rPr lang="ru-RU" sz="3200" b="1" dirty="0" smtClean="0">
                <a:solidFill>
                  <a:srgbClr val="660033"/>
                </a:solidFill>
                <a:latin typeface="+mn-lt"/>
              </a:rPr>
              <a:t>          (методы активного обучения)</a:t>
            </a:r>
            <a:endParaRPr lang="ru-RU" sz="3200" b="1" dirty="0">
              <a:solidFill>
                <a:srgbClr val="660033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                                        </a:t>
            </a:r>
            <a:r>
              <a:rPr lang="ru-RU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Э</a:t>
            </a:r>
            <a:r>
              <a:rPr lang="ru-RU" sz="2400" b="1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то методы,  позволяющие </a:t>
            </a:r>
            <a:r>
              <a:rPr lang="ru-RU" sz="2400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активизировать учебный процесс, побудить обучаемого к творческому участию в нем. </a:t>
            </a:r>
            <a:r>
              <a:rPr lang="ru-RU" sz="2400" b="1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Особое </a:t>
            </a:r>
            <a:r>
              <a:rPr lang="ru-RU" sz="2400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место занимает развитие теоретического </a:t>
            </a:r>
            <a:r>
              <a:rPr lang="ru-RU" sz="2400" b="1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мышления.</a:t>
            </a:r>
          </a:p>
          <a:p>
            <a:pPr marL="0" indent="0" algn="just">
              <a:buNone/>
            </a:pPr>
            <a:endParaRPr lang="ru-RU" sz="2400" b="1" dirty="0" smtClean="0">
              <a:solidFill>
                <a:srgbClr val="660033"/>
              </a:solidFill>
            </a:endParaRPr>
          </a:p>
          <a:p>
            <a:pPr marL="0" indent="0" algn="ctr">
              <a:buNone/>
            </a:pPr>
            <a:r>
              <a:rPr lang="ru-RU" sz="2400" b="1" dirty="0" smtClean="0">
                <a:solidFill>
                  <a:srgbClr val="660033"/>
                </a:solidFill>
              </a:rPr>
              <a:t> Игровые методы</a:t>
            </a:r>
            <a:r>
              <a:rPr lang="ru-RU" sz="2400" b="1" dirty="0">
                <a:solidFill>
                  <a:srgbClr val="660033"/>
                </a:solidFill>
              </a:rPr>
              <a:t> </a:t>
            </a:r>
            <a:endParaRPr lang="ru-RU" sz="2400" b="1" dirty="0" smtClean="0">
              <a:solidFill>
                <a:srgbClr val="660033"/>
              </a:solidFill>
            </a:endParaRPr>
          </a:p>
          <a:p>
            <a:pPr marL="0" indent="0" algn="ctr">
              <a:buNone/>
            </a:pPr>
            <a:r>
              <a:rPr lang="ru-RU" sz="2400" b="1" dirty="0" smtClean="0">
                <a:solidFill>
                  <a:srgbClr val="660033"/>
                </a:solidFill>
              </a:rPr>
              <a:t> </a:t>
            </a:r>
            <a:r>
              <a:rPr lang="ru-RU" sz="2400" b="1" dirty="0" err="1" smtClean="0">
                <a:solidFill>
                  <a:srgbClr val="660033"/>
                </a:solidFill>
              </a:rPr>
              <a:t>Бе́нчмаркинг</a:t>
            </a:r>
            <a:r>
              <a:rPr lang="ru-RU" sz="2400" b="1" dirty="0">
                <a:solidFill>
                  <a:srgbClr val="660033"/>
                </a:solidFill>
              </a:rPr>
              <a:t> </a:t>
            </a:r>
            <a:endParaRPr lang="ru-RU" sz="2400" b="1" dirty="0" smtClean="0">
              <a:solidFill>
                <a:srgbClr val="660033"/>
              </a:solidFill>
            </a:endParaRPr>
          </a:p>
          <a:p>
            <a:pPr marL="0" indent="0" algn="ctr">
              <a:buNone/>
            </a:pPr>
            <a:r>
              <a:rPr lang="ru-RU" sz="2400" b="1" smtClean="0">
                <a:solidFill>
                  <a:srgbClr val="660033"/>
                </a:solidFill>
              </a:rPr>
              <a:t> Метод </a:t>
            </a:r>
            <a:r>
              <a:rPr lang="ru-RU" sz="2400" b="1" dirty="0">
                <a:solidFill>
                  <a:srgbClr val="660033"/>
                </a:solidFill>
              </a:rPr>
              <a:t>проектов </a:t>
            </a:r>
            <a:endParaRPr lang="ru-RU" sz="2400" b="1" dirty="0" smtClean="0">
              <a:solidFill>
                <a:srgbClr val="660033"/>
              </a:solidFill>
            </a:endParaRPr>
          </a:p>
          <a:p>
            <a:pPr marL="0" indent="0" algn="ctr">
              <a:buNone/>
            </a:pPr>
            <a:r>
              <a:rPr lang="ru-RU" sz="2400" b="1" dirty="0" smtClean="0">
                <a:solidFill>
                  <a:srgbClr val="660033"/>
                </a:solidFill>
              </a:rPr>
              <a:t>Мастер-класс</a:t>
            </a:r>
          </a:p>
          <a:p>
            <a:pPr marL="0" indent="0" algn="ctr">
              <a:buNone/>
            </a:pPr>
            <a:r>
              <a:rPr lang="ru-RU" sz="2400" b="1" dirty="0" smtClean="0">
                <a:solidFill>
                  <a:srgbClr val="660033"/>
                </a:solidFill>
              </a:rPr>
              <a:t>Метод дебатов</a:t>
            </a:r>
          </a:p>
          <a:p>
            <a:pPr marL="0" indent="0" algn="ctr">
              <a:buNone/>
            </a:pPr>
            <a:r>
              <a:rPr lang="ru-RU" sz="2400" b="1" dirty="0" smtClean="0">
                <a:solidFill>
                  <a:srgbClr val="660033"/>
                </a:solidFill>
              </a:rPr>
              <a:t>Кейс-метод</a:t>
            </a:r>
          </a:p>
          <a:p>
            <a:pPr marL="0" indent="0" algn="ctr">
              <a:buNone/>
            </a:pPr>
            <a:r>
              <a:rPr lang="ru-RU" sz="2400" b="1" dirty="0" smtClean="0">
                <a:solidFill>
                  <a:srgbClr val="660033"/>
                </a:solidFill>
              </a:rPr>
              <a:t>…</a:t>
            </a:r>
            <a:endParaRPr lang="ru-RU" sz="2400" b="1" dirty="0">
              <a:solidFill>
                <a:srgbClr val="660033"/>
              </a:solidFill>
            </a:endParaRPr>
          </a:p>
        </p:txBody>
      </p:sp>
      <p:pic>
        <p:nvPicPr>
          <p:cNvPr id="1026" name="Picture 2" descr="http://www.blcspeech.com.au/__data/page/269/cognitive_skill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8640"/>
            <a:ext cx="1613214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761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III. </a:t>
            </a:r>
            <a:r>
              <a:rPr lang="ru-RU" sz="3600" dirty="0" smtClean="0"/>
              <a:t>Инновационные технологии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3400" b="1" i="1" dirty="0">
                <a:solidFill>
                  <a:srgbClr val="2A5400"/>
                </a:solidFill>
              </a:rPr>
              <a:t>главную идею и основу эффективности </a:t>
            </a:r>
            <a:r>
              <a:rPr lang="ru-RU" sz="3400" b="1" i="1" dirty="0" smtClean="0">
                <a:solidFill>
                  <a:srgbClr val="2A5400"/>
                </a:solidFill>
              </a:rPr>
              <a:t>результатов этих технологий составляют </a:t>
            </a:r>
            <a:r>
              <a:rPr lang="ru-RU" sz="3400" b="1" i="1" u="sng" dirty="0" smtClean="0">
                <a:solidFill>
                  <a:srgbClr val="2A5400"/>
                </a:solidFill>
              </a:rPr>
              <a:t>средства</a:t>
            </a:r>
            <a:r>
              <a:rPr lang="ru-RU" sz="3400" b="1" i="1" dirty="0" smtClean="0">
                <a:solidFill>
                  <a:srgbClr val="2A5400"/>
                </a:solidFill>
              </a:rPr>
              <a:t>, активизирующие </a:t>
            </a:r>
            <a:r>
              <a:rPr lang="ru-RU" sz="3400" b="1" i="1" dirty="0">
                <a:solidFill>
                  <a:srgbClr val="2A5400"/>
                </a:solidFill>
              </a:rPr>
              <a:t>и </a:t>
            </a:r>
            <a:r>
              <a:rPr lang="ru-RU" sz="3400" b="1" i="1" dirty="0" smtClean="0">
                <a:solidFill>
                  <a:srgbClr val="2A5400"/>
                </a:solidFill>
              </a:rPr>
              <a:t>интенсифицирующими деятельность учащихся</a:t>
            </a:r>
          </a:p>
          <a:p>
            <a:pPr marL="0" indent="0" algn="just">
              <a:buNone/>
            </a:pPr>
            <a:endParaRPr lang="ru-RU" sz="2900" b="1" i="1" dirty="0" smtClean="0">
              <a:solidFill>
                <a:srgbClr val="2A5400"/>
              </a:solidFill>
            </a:endParaRPr>
          </a:p>
          <a:p>
            <a:pPr algn="just">
              <a:buFontTx/>
              <a:buChar char="-"/>
            </a:pPr>
            <a:r>
              <a:rPr lang="ru-RU" sz="3100" b="1" dirty="0" smtClean="0"/>
              <a:t>информационно-коммуникационные технологии </a:t>
            </a:r>
          </a:p>
          <a:p>
            <a:pPr algn="just">
              <a:buFontTx/>
              <a:buChar char="-"/>
            </a:pPr>
            <a:r>
              <a:rPr lang="ru-RU" sz="3100" b="1" dirty="0" smtClean="0"/>
              <a:t>мультимедийные </a:t>
            </a:r>
            <a:r>
              <a:rPr lang="ru-RU" sz="3100" b="1" dirty="0"/>
              <a:t>технологии</a:t>
            </a:r>
            <a:endParaRPr lang="ru-RU" sz="3100" b="1" dirty="0" smtClean="0"/>
          </a:p>
          <a:p>
            <a:pPr algn="just">
              <a:buFontTx/>
              <a:buChar char="-"/>
            </a:pPr>
            <a:r>
              <a:rPr lang="ru-RU" sz="3100" b="1" dirty="0" smtClean="0"/>
              <a:t>дистанционные </a:t>
            </a:r>
            <a:r>
              <a:rPr lang="ru-RU" sz="3100" b="1" dirty="0"/>
              <a:t>технологии </a:t>
            </a:r>
            <a:endParaRPr lang="ru-RU" sz="3100" b="1" dirty="0" smtClean="0"/>
          </a:p>
          <a:p>
            <a:pPr algn="just">
              <a:buFontTx/>
              <a:buChar char="-"/>
            </a:pPr>
            <a:r>
              <a:rPr lang="ru-RU" sz="3100" b="1" dirty="0"/>
              <a:t>игровые технологии</a:t>
            </a:r>
          </a:p>
          <a:p>
            <a:pPr marL="0" indent="0" algn="just">
              <a:buNone/>
            </a:pPr>
            <a:r>
              <a:rPr lang="ru-RU" sz="3100" b="1" dirty="0"/>
              <a:t>-</a:t>
            </a:r>
            <a:r>
              <a:rPr lang="ru-RU" sz="3100" dirty="0" smtClean="0"/>
              <a:t>   </a:t>
            </a:r>
            <a:r>
              <a:rPr lang="ru-RU" sz="3100" b="1" dirty="0" smtClean="0"/>
              <a:t>портфолио</a:t>
            </a:r>
          </a:p>
          <a:p>
            <a:pPr algn="just">
              <a:buFontTx/>
              <a:buChar char="-"/>
            </a:pPr>
            <a:r>
              <a:rPr lang="ru-RU" sz="3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…</a:t>
            </a:r>
            <a:endParaRPr lang="ru-RU" sz="31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Picture 8" descr="http://ktmsh.proffi95.ru/images/posts/medium/post699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148064" y="4365104"/>
            <a:ext cx="3373502" cy="1799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761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838</TotalTime>
  <Words>374</Words>
  <Application>Microsoft Office PowerPoint</Application>
  <PresentationFormat>Экран (4:3)</PresentationFormat>
  <Paragraphs>83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ГБПОУ КК «КТЭК» , Дуброва И.Г., преподаватель современные педагогические технологии </vt:lpstr>
      <vt:lpstr>                                   Понятие                                     «педагогическая технология»</vt:lpstr>
      <vt:lpstr>структурные составляющие педтехнологии </vt:lpstr>
      <vt:lpstr>недостатки традиционной технологии</vt:lpstr>
      <vt:lpstr>     Цели и задачи      современного образования</vt:lpstr>
      <vt:lpstr>Основные современные  педагогические технологии</vt:lpstr>
      <vt:lpstr>      II. Технологии развивающего обучения </vt:lpstr>
      <vt:lpstr>         Активные методы обучения           (методы активного обучения)</vt:lpstr>
      <vt:lpstr>III. Инновационные технологии</vt:lpstr>
      <vt:lpstr>                           Проблемы и трудности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современные педагогические технологии</dc:title>
  <dc:creator>richik</dc:creator>
  <cp:lastModifiedBy>Stud</cp:lastModifiedBy>
  <cp:revision>51</cp:revision>
  <dcterms:created xsi:type="dcterms:W3CDTF">2013-12-07T12:39:09Z</dcterms:created>
  <dcterms:modified xsi:type="dcterms:W3CDTF">2015-04-23T08:00:15Z</dcterms:modified>
</cp:coreProperties>
</file>