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4EC9891-EB73-4A34-A3B5-AA1B91AD59D7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BA27B8A-836D-4C22-B59A-33ADF89DA27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images.yandex.ru/yandsearch?source=wiz&amp;fp=0&amp;img_url=http%3A%2F%2Fwww.ru.all.biz%2Fimg%2Fru%2Fcatalog%2Fsmall%2F304918.png&amp;text=%D1%82%D0%B0%D0%BA%D0%B5%D0%BB%D0%B0%D0%B6%D0%BD%D1%8B%D0%B5%20%20%D0%B8%D0%B7%D0%BE%D0%BB%D1%8F%D1%82%D0%BE%D1%80%D1%8B%20%D1%84%D0%BE%D1%82%D0%BE&amp;noreask=1&amp;pos=0&amp;lr=64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wiz&amp;fp=0&amp;img_url=http%3A%2F%2Fwww.avkenergo.ru%2Favkimages%2Fizol%2Fito3.jpg&amp;text=%D1%82%D0%B0%D0%BA%D0%B5%D0%BB%D0%B0%D0%B6%D0%BD%D1%8B%D0%B5%20%20%D0%B8%D0%B7%D0%BE%D0%BB%D1%8F%D1%82%D0%BE%D1%80%D1%8B%20%D1%84%D0%BE%D1%82%D0%BE&amp;noreask=1&amp;pos=21&amp;lr=64&amp;rpt=simage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images.yandex.ru/yandsearch?source=wiz&amp;fp=0&amp;img_url=http%3A%2F%2Felektrik-master.ru%2Fcatalog_files%2Fimgs%2Fproduct%2F4561%2F180x180.jpg&amp;text=%D1%82%D0%B0%D0%BA%D0%B5%D0%BB%D0%B0%D0%B6%D0%BD%D1%8B%D0%B5%20%20%D0%B8%D0%B7%D0%BE%D0%BB%D1%8F%D1%82%D0%BE%D1%80%D1%8B%20%D1%84%D0%BE%D1%82%D0%BE&amp;noreask=1&amp;pos=3&amp;lr=64&amp;rpt=simag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images.yandex.ru/yandsearch?source=wiz&amp;fp=0&amp;img_url=http%3A%2F%2Fgpsi.ru%2Fmedia%2Fsds%2F3.jpg&amp;text=%D1%82%D0%B0%D0%BA%D0%B5%D0%BB%D0%B0%D0%B6%D0%BD%D1%8B%D0%B5%20%20%D0%B8%D0%B7%D0%BE%D0%BB%D1%8F%D1%82%D0%BE%D1%80%D1%8B%20%D1%84%D0%BE%D1%82%D0%BE&amp;noreask=1&amp;pos=20&amp;lr=64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F%D0%BE%D0%BB%D0%B8%D0%BC%D0%B5%D1%80%D0%BD%D1%8B%D0%B5%20%20%20%D0%B8%D0%B7%D0%BE%D0%BB%D1%8F%D1%82%D0%BE%D1%80%D1%8B%20%D1%84%D0%BE%D1%82%D0%BE&amp;fp=0&amp;img_url=http%3A%2F%2Fnizhnevartovsk.pulscen.ru%2Fsystem%2Fimages%2Fproduct%2F000%2F197%2F083_thumb.jpg&amp;pos=2&amp;uinfo=ww-1903-wh-956-fw-1678-fh-598-pd-1&amp;rpt=simage" TargetMode="External"/><Relationship Id="rId5" Type="http://schemas.openxmlformats.org/officeDocument/2006/relationships/image" Target="../media/image17.jpeg"/><Relationship Id="rId4" Type="http://schemas.openxmlformats.org/officeDocument/2006/relationships/hyperlink" Target="http://images.yandex.ru/yandsearch?source=wiz&amp;fp=0&amp;img_url=http%3A%2F%2Fwww.avkenergo.ru%2Favkimages%2Fizol%2Fshf20.jpg&amp;text=%D1%84%D0%B0%D1%80%D1%84%D0%BE%D1%80%D0%BE%D0%B2%D1%8B%D0%B5%20%20%D0%B8%D0%B7%D0%BE%D0%BB%D1%8F%D1%82%D0%BE%D1%80%D1%8B%20%D1%84%D0%BE%D1%82%D0%BE&amp;noreask=1&amp;pos=6&amp;lr=64&amp;rpt=simag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source=wiz&amp;fp=0&amp;img_url=http%3A%2F%2Fimg3.board.com.ua%2Fa%2F2002097686%2Fwm%2F2-prodam-izolyatoryi-ps-70e-shf-20g-armatura-dlya.jpg&amp;text=%D0%BE%D0%BF%D0%BE%D1%80%D0%BD%D0%BE%20%D1%81%D1%82%D0%B5%D1%80%D0%B6%D0%BD%D0%B5%D0%B2%D1%8B%D0%B5%20%20%D0%B8%D0%B7%D0%BE%D0%BB%D1%8F%D1%82%D0%BE%D1%80%D1%8B%20%D1%84%D0%BE%D1%82%D0%BE&amp;noreask=1&amp;pos=0&amp;lr=64&amp;rpt=simage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hyperlink" Target="http://images.yandex.ru/yandsearch?text=%D0%BE%D0%BF%D0%BE%D1%80%D0%BD%D0%BE%20%D1%88%D1%82%D1%8B%D1%80%D0%B5%D0%B2%D1%8B%D0%B5%20%20%D0%B8%D0%B7%D0%BE%D0%BB%D1%8F%D1%82%D0%BE%D1%80%D1%8B%20%D1%84%D0%BE%D1%82%D0%BE&amp;fp=0&amp;img_url=http%3A%2F%2Felektrotorg.com%2Fimages%2Falbums%2Fizolyatory%2Foporno_shtyrevye_izolyatory_ob.jpeg&amp;pos=8&amp;uinfo=ww-1903-wh-956-fw-1678-fh-598-pd-1&amp;rpt=simag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F%D1%80%D0%BE%D1%85%D0%BE%D0%B4%D0%BD%D1%8B%D0%B5%20%20%20%D0%B8%D0%B7%D0%BE%D0%BB%D1%8F%D1%82%D0%BE%D1%80%D1%8B%20%D1%84%D0%BE%D1%82%D0%BE&amp;fp=0&amp;img_url=http%3A%2F%2Fwww.avkenergo.ru%2Favkimages%2Fizol%2Fip_34.jpg&amp;pos=5&amp;uinfo=ww-1903-wh-956-fw-1678-fh-598-pd-1&amp;rpt=simage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s.yandex.ru/yandsearch?p=3&amp;text=%D0%BF%D0%BE%D0%B4%D0%B2%D0%B5%D1%81%D0%BD%D1%8B%D0%B5%20%D1%82%D0%B0%D1%80%D0%B5%D0%BB%D1%8C%D1%87%D0%B0%D1%82%D0%BE%D0%B3%D0%BE%20%D1%82%D0%B8%D0%BF%D0%B0%20%D0%B8%D0%B7%D0%BE%D0%BB%D1%8F%D1%82%D0%BE%D1%80%D1%8B%20%D1%84%D0%BE%D1%82%D0%BE&amp;fp=3&amp;img_url=http%3A%2F%2Fimg2.board.com.ua%2Fa%2F2000366913%2Fwm%2F2-ios-shf-20g-izolyator-steklyannyij-izolyator.jpg&amp;pos=92&amp;uinfo=ww-1903-wh-956-fw-1678-fh-598-pd-1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p=2&amp;text=%D0%BF%D0%BE%D0%B4%D0%B2%D0%B5%D1%81%D0%BD%D1%8B%D0%B5%20%D1%82%D0%B0%D1%80%D0%B5%D0%BB%D1%8C%D1%87%D0%B0%D1%82%D0%BE%D0%B3%D0%BE%20%D1%82%D0%B8%D0%BF%D0%B0%20%D0%B8%D0%B7%D0%BE%D0%BB%D1%8F%D1%82%D0%BE%D1%80%D1%8B%20%D1%84%D0%BE%D1%82%D0%BE&amp;fp=2&amp;img_url=http%3A%2F%2Ffreemarket.kiev.ua%2Fimages_message%2F381%2F230811%2F709515%2F1660658-middle.jpg&amp;pos=86&amp;uinfo=ww-1903-wh-956-fw-1678-fh-598-pd-1&amp;rpt=simag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lovari.yandex.ru/~%D0%BA%D0%BD%D0%B8%D0%B3%D0%B8/%D0%91%D0%A1%D0%AD/%D0%94%D0%B8%D1%8D%D0%BB%D0%B5%D0%BA%D1%82%D1%80%D0%B8%D0%BA%D0%B8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source=wiz&amp;fp=0&amp;img_url=http%3A%2F%2Fcs10456.userapi.com%2Fv10456594%2Faa3%2FnTXTLfI2MwY.jpg&amp;text=%D0%B2%D1%8B%D1%81%D0%BE%D0%BA%D0%BE%D0%B2%D0%BE%D0%BB%D1%8C%D1%82%D0%BD%D1%8B%D0%B5%20%D0%B8%D0%B7%D0%BE%D0%BB%D1%8F%D1%82%D0%BE%D1%80%D1%8B%20%D1%84%D0%BE%D1%82%D0%BE&amp;noreask=1&amp;pos=29&amp;lr=64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source=wiz&amp;fp=0&amp;img_url=http%3A%2F%2Fprv2.lori-images.net%2Fvysokovoltnye-izolyatory-na-metallokonstruktsii-na-0003457354-preview.jpg&amp;text=%D0%B2%D1%8B%D1%81%D0%BE%D0%BA%D0%BE%D0%B2%D0%BE%D0%BB%D1%8C%D1%82%D0%BD%D1%8B%D0%B5%20%D0%B8%D0%B7%D0%BE%D0%BB%D1%8F%D1%82%D0%BE%D1%80%D1%8B%20%D1%84%D0%BE%D1%82%D0%BE&amp;noreask=1&amp;pos=24&amp;lr=64&amp;rpt=simag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text=%D0%BB%D0%B8%D0%BD%D0%B5%D0%B9%D0%BD%D1%8B%D0%B5%20%D0%B0%D0%BD%D0%BA%D0%B5%D1%80%D0%BD%D1%8B%D0%B5%20%D0%B8%D0%B7%D0%BE%D0%BB%D1%8F%D1%82%D0%BE%D1%80%D1%8B%20%D1%84%D0%BE%D1%82%D0%BE&amp;fp=0&amp;img_url=http%3A%2F%2Felektrik-master.ru%2Fcatalog_files%2Fimgs%2Fproduct%2F664%2Forig.jpg&amp;pos=20&amp;uinfo=ww-1903-wh-956-fw-1678-fh-598-pd-1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text=%D0%BB%D0%B8%D0%BD%D0%B5%D0%B9%D0%BD%D1%8B%D0%B5%20%D0%B0%D0%BD%D0%BA%D0%B5%D1%80%D0%BD%D1%8B%D0%B5%20%D0%B8%D0%B7%D0%BE%D0%BB%D1%8F%D1%82%D0%BE%D1%80%D1%8B%20%D1%84%D0%BE%D1%82%D0%BE&amp;fp=0&amp;img_url=http%3A%2F%2Fwww.avkenergo.ru%2Favkimages%2Fizol%2Fps.jpg&amp;pos=27&amp;uinfo=ww-1903-wh-956-fw-1678-fh-598-pd-1&amp;rpt=simag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elmaks.ru/product_3092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Изоляторы</a:t>
            </a:r>
            <a:endParaRPr lang="ru-RU" sz="6600" dirty="0"/>
          </a:p>
        </p:txBody>
      </p:sp>
      <p:pic>
        <p:nvPicPr>
          <p:cNvPr id="5" name="Рисунок 4" descr="Изоляторы для электротехнических установ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0888"/>
            <a:ext cx="40324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танционные и аппаратные изолятор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780928"/>
            <a:ext cx="223224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Такелажный изолятор для установки между работающими на растяжение тросами оттяжек антенных мачт, подвесками </a:t>
            </a:r>
            <a:r>
              <a:rPr lang="ru-RU" dirty="0" smtClean="0"/>
              <a:t>контактной сети,  проводами антенн.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изоляторов</a:t>
            </a:r>
            <a:endParaRPr lang="ru-RU" dirty="0"/>
          </a:p>
        </p:txBody>
      </p:sp>
      <p:pic>
        <p:nvPicPr>
          <p:cNvPr id="22530" name="Picture 2" descr="http://im2-tub-ru.yandex.net/i?id=118411914-2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2808312" cy="2808312"/>
          </a:xfrm>
          <a:prstGeom prst="rect">
            <a:avLst/>
          </a:prstGeom>
          <a:noFill/>
        </p:spPr>
      </p:pic>
      <p:pic>
        <p:nvPicPr>
          <p:cNvPr id="22532" name="Picture 4" descr="http://im0-tub-ru.yandex.net/i?id=6637399-70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5157192"/>
            <a:ext cx="1428750" cy="1428750"/>
          </a:xfrm>
          <a:prstGeom prst="rect">
            <a:avLst/>
          </a:prstGeom>
          <a:noFill/>
        </p:spPr>
      </p:pic>
      <p:pic>
        <p:nvPicPr>
          <p:cNvPr id="22534" name="Picture 6" descr="http://im6-tub-ru.yandex.net/i?id=165934934-25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3" y="4221088"/>
            <a:ext cx="2496277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изоляторов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1" y="2276872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Фарфоровые изоляторы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492896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Стеклянные изоляторы</a:t>
            </a:r>
            <a:r>
              <a:rPr lang="ru-RU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1" y="4725144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Полимерные </a:t>
            </a:r>
            <a:r>
              <a:rPr lang="ru-RU" dirty="0" smtClean="0"/>
              <a:t>изоляторы</a:t>
            </a:r>
            <a:endParaRPr lang="ru-RU" dirty="0"/>
          </a:p>
        </p:txBody>
      </p:sp>
      <p:pic>
        <p:nvPicPr>
          <p:cNvPr id="27650" name="Picture 2" descr="http://im1-tub-ru.yandex.net/i?id=102633775-5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068960"/>
            <a:ext cx="1524000" cy="1428750"/>
          </a:xfrm>
          <a:prstGeom prst="rect">
            <a:avLst/>
          </a:prstGeom>
          <a:noFill/>
        </p:spPr>
      </p:pic>
      <p:pic>
        <p:nvPicPr>
          <p:cNvPr id="27652" name="Picture 4" descr="http://im2-tub-ru.yandex.net/i?id=135622795-32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2708920"/>
            <a:ext cx="1440160" cy="1878470"/>
          </a:xfrm>
          <a:prstGeom prst="rect">
            <a:avLst/>
          </a:prstGeom>
          <a:noFill/>
        </p:spPr>
      </p:pic>
      <p:pic>
        <p:nvPicPr>
          <p:cNvPr id="27654" name="Picture 6" descr="http://im2-tub-ru.yandex.net/i?id=289635930-70-72&amp;n=21">
            <a:hlinkClick r:id="rId6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4869160"/>
            <a:ext cx="1080120" cy="1952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162467"/>
          </a:xfrm>
        </p:spPr>
        <p:txBody>
          <a:bodyPr/>
          <a:lstStyle/>
          <a:p>
            <a:r>
              <a:rPr lang="ru-RU" dirty="0" smtClean="0"/>
              <a:t>служат для крепления токоведущих частей и изоляции их друг от друга и от заземленных частей.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Опорные изоляторы</a:t>
            </a:r>
            <a:endParaRPr lang="ru-RU" dirty="0"/>
          </a:p>
        </p:txBody>
      </p:sp>
      <p:pic>
        <p:nvPicPr>
          <p:cNvPr id="4" name="Рисунок 3" descr="Изоляторы опорный и проходной"/>
          <p:cNvPicPr/>
          <p:nvPr/>
        </p:nvPicPr>
        <p:blipFill>
          <a:blip r:embed="rId2" cstate="print"/>
          <a:srcRect r="37900" b="34379"/>
          <a:stretch>
            <a:fillRect/>
          </a:stretch>
        </p:blipFill>
        <p:spPr bwMode="auto">
          <a:xfrm>
            <a:off x="5076056" y="2852936"/>
            <a:ext cx="295232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27584" y="3161874"/>
            <a:ext cx="37444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— чугунное основание с овальным фланцем,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— фарфоровый корпус,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 — чугунный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колпачок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Стержневой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1800" dirty="0" smtClean="0"/>
              <a:t>имеют сплошной или полный фарфоровый стержень с выступающими ребрами</a:t>
            </a:r>
            <a:endParaRPr lang="ru-RU" sz="18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err="1" smtClean="0"/>
              <a:t>Штырьевой</a:t>
            </a:r>
            <a:endParaRPr lang="ru-RU" dirty="0" smtClean="0"/>
          </a:p>
          <a:p>
            <a:pPr>
              <a:buNone/>
            </a:pPr>
            <a:r>
              <a:rPr lang="ru-RU" sz="1800" dirty="0" smtClean="0"/>
              <a:t>имеют фарфоровое тело с далеко выступающими ребрами (крыльями) для защиты от дождя.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Опорные изоляторы</a:t>
            </a:r>
            <a:endParaRPr lang="ru-RU" dirty="0"/>
          </a:p>
        </p:txBody>
      </p:sp>
      <p:pic>
        <p:nvPicPr>
          <p:cNvPr id="25602" name="Picture 2" descr="http://im4-tub-ru.yandex.net/i?id=5916983-6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1" y="3573016"/>
            <a:ext cx="2889921" cy="2520280"/>
          </a:xfrm>
          <a:prstGeom prst="rect">
            <a:avLst/>
          </a:prstGeom>
          <a:noFill/>
        </p:spPr>
      </p:pic>
      <p:pic>
        <p:nvPicPr>
          <p:cNvPr id="25604" name="Picture 4" descr="http://im0-tub-ru.yandex.net/i?id=95955703-07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39" y="3573016"/>
            <a:ext cx="3840427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предназначены </a:t>
            </a:r>
            <a:r>
              <a:rPr lang="ru-RU" sz="2000" dirty="0" smtClean="0"/>
              <a:t>для прохождения токоведущих стержней или шин через заземляемые перегородки и конструкции в распределительных устройствах, корпуса аппаратов, а также через стены и перекрытия. 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Проходные изоляторы</a:t>
            </a:r>
            <a:endParaRPr lang="ru-RU" dirty="0"/>
          </a:p>
        </p:txBody>
      </p:sp>
      <p:pic>
        <p:nvPicPr>
          <p:cNvPr id="6" name="Рисунок 5" descr="Изоляторы опорный и проходной"/>
          <p:cNvPicPr/>
          <p:nvPr/>
        </p:nvPicPr>
        <p:blipFill>
          <a:blip r:embed="rId2" cstate="print"/>
          <a:srcRect l="46995" t="2660" r="-4372" b="34574"/>
          <a:stretch>
            <a:fillRect/>
          </a:stretch>
        </p:blipFill>
        <p:spPr bwMode="auto">
          <a:xfrm>
            <a:off x="5436096" y="2780928"/>
            <a:ext cx="370790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2851810"/>
            <a:ext cx="486003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— чугунное основание с овальным фланцем,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— фарфоровый корпус,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и 4 — чугунные колпачок и фланец,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 — металлический колпачок, 6 — токоведущая шина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1" name="Picture 5" descr="http://im1-tub-ru.yandex.net/i?id=34587587-7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37720"/>
            <a:ext cx="100811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воздушных линиях напряжением 35 кВ и выше. </a:t>
            </a:r>
            <a:endParaRPr lang="ru-RU" dirty="0" smtClean="0"/>
          </a:p>
          <a:p>
            <a:pPr>
              <a:buNone/>
            </a:pPr>
            <a:r>
              <a:rPr lang="ru-RU" sz="1800" i="1" dirty="0" smtClean="0"/>
              <a:t>а </a:t>
            </a:r>
            <a:r>
              <a:rPr lang="ru-RU" sz="1800" dirty="0" smtClean="0"/>
              <a:t>– из закаленного стекла с конусной заделкой деталей; </a:t>
            </a:r>
            <a:r>
              <a:rPr lang="ru-RU" sz="1800" i="1" dirty="0" smtClean="0"/>
              <a:t>б </a:t>
            </a:r>
            <a:r>
              <a:rPr lang="ru-RU" sz="1800" dirty="0" smtClean="0"/>
              <a:t>– из фарфора с «арочной» заделкой деталей; 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1 </a:t>
            </a:r>
            <a:r>
              <a:rPr lang="ru-RU" sz="1800" dirty="0" smtClean="0"/>
              <a:t>– стержень; </a:t>
            </a:r>
            <a:r>
              <a:rPr lang="ru-RU" sz="1800" i="1" dirty="0" smtClean="0"/>
              <a:t>2 </a:t>
            </a:r>
            <a:r>
              <a:rPr lang="ru-RU" sz="1800" dirty="0" smtClean="0"/>
              <a:t>– изоляционная деталь; </a:t>
            </a:r>
            <a:r>
              <a:rPr lang="ru-RU" sz="1800" i="1" dirty="0" smtClean="0"/>
              <a:t>3 </a:t>
            </a:r>
            <a:r>
              <a:rPr lang="ru-RU" sz="1800" dirty="0" smtClean="0"/>
              <a:t>– шапка; </a:t>
            </a:r>
            <a:r>
              <a:rPr lang="ru-RU" sz="1800" i="1" dirty="0" smtClean="0"/>
              <a:t>4 </a:t>
            </a:r>
            <a:r>
              <a:rPr lang="ru-RU" sz="1800" dirty="0" smtClean="0"/>
              <a:t>– цементная заделка; 5 – замок; </a:t>
            </a:r>
            <a:r>
              <a:rPr lang="ru-RU" sz="1800" i="1" dirty="0" smtClean="0"/>
              <a:t>6 </a:t>
            </a:r>
            <a:r>
              <a:rPr lang="ru-RU" sz="1800" dirty="0" smtClean="0"/>
              <a:t>– герметик</a:t>
            </a:r>
            <a:endParaRPr lang="ru-RU" sz="18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Подвесной изолятор тарельчатого типа</a:t>
            </a:r>
            <a:endParaRPr lang="ru-RU" dirty="0"/>
          </a:p>
        </p:txBody>
      </p:sp>
      <p:pic>
        <p:nvPicPr>
          <p:cNvPr id="28674" name="Picture 2" descr="http://www.plam.ru/tehnauka/spravochnik_po_stroitelstvu_i_rekonstrukcii_linii_yelektroperedachi_naprjazheniem_0_4_750_kv/i_1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17032"/>
            <a:ext cx="6950180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Гирлянды подвесных изоляторов</a:t>
            </a:r>
            <a:endParaRPr lang="ru-RU" dirty="0"/>
          </a:p>
        </p:txBody>
      </p:sp>
      <p:pic>
        <p:nvPicPr>
          <p:cNvPr id="30722" name="Picture 2" descr="http://im3-tub-ru.yandex.net/i?id=448329911-5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4070852" cy="3816424"/>
          </a:xfrm>
          <a:prstGeom prst="rect">
            <a:avLst/>
          </a:prstGeom>
          <a:noFill/>
        </p:spPr>
      </p:pic>
      <p:pic>
        <p:nvPicPr>
          <p:cNvPr id="30724" name="Picture 4" descr="http://im1-tub-ru.yandex.net/i?id=195840247-66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9" y="2420888"/>
            <a:ext cx="4416491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,устройство </a:t>
            </a:r>
            <a:r>
              <a:rPr lang="ru-RU" dirty="0" smtClean="0"/>
              <a:t>для электрической изоляции и механической связи частей электрического устройства, находящихся под различными электрическими потенциалами. С</a:t>
            </a:r>
            <a:r>
              <a:rPr lang="ru-RU" dirty="0" smtClean="0"/>
              <a:t>остоит </a:t>
            </a:r>
            <a:r>
              <a:rPr lang="ru-RU" dirty="0" smtClean="0"/>
              <a:t>из </a:t>
            </a:r>
            <a:r>
              <a:rPr lang="ru-RU" dirty="0" smtClean="0">
                <a:hlinkClick r:id="rId2" tooltip="Диэлектрики"/>
              </a:rPr>
              <a:t>диэлектрика</a:t>
            </a:r>
            <a:r>
              <a:rPr lang="ru-RU" dirty="0" smtClean="0"/>
              <a:t> </a:t>
            </a:r>
            <a:r>
              <a:rPr lang="ru-RU" dirty="0" smtClean="0"/>
              <a:t>и </a:t>
            </a:r>
            <a:r>
              <a:rPr lang="ru-RU" dirty="0" smtClean="0"/>
              <a:t>деталей для его крепления (арматуры).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Изолятор электрический</a:t>
            </a:r>
            <a:endParaRPr lang="ru-RU" dirty="0"/>
          </a:p>
        </p:txBody>
      </p:sp>
      <p:pic>
        <p:nvPicPr>
          <p:cNvPr id="3" name="Рисунок 2" descr="Изоляторы для электротехнических установок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221088"/>
            <a:ext cx="338437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96753"/>
            <a:ext cx="8229600" cy="39604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обеспечивать достаточную электрическую </a:t>
            </a:r>
            <a:r>
              <a:rPr lang="ru-RU" sz="2400" dirty="0" smtClean="0"/>
              <a:t>прочность </a:t>
            </a:r>
          </a:p>
          <a:p>
            <a:r>
              <a:rPr lang="ru-RU" sz="2400" dirty="0" smtClean="0"/>
              <a:t>обладать </a:t>
            </a:r>
            <a:r>
              <a:rPr lang="ru-RU" sz="2400" dirty="0" smtClean="0"/>
              <a:t>достаточной механической </a:t>
            </a:r>
            <a:r>
              <a:rPr lang="ru-RU" sz="2400" dirty="0" smtClean="0"/>
              <a:t>прочностью</a:t>
            </a:r>
          </a:p>
          <a:p>
            <a:r>
              <a:rPr lang="ru-RU" sz="2400" dirty="0" smtClean="0"/>
              <a:t>обеспечивать </a:t>
            </a:r>
            <a:r>
              <a:rPr lang="ru-RU" sz="2400" dirty="0" smtClean="0"/>
              <a:t>неизменность своих свойств под влиянием окружающей среды (дождь, снег и т. п</a:t>
            </a:r>
            <a:r>
              <a:rPr lang="ru-RU" sz="2400" dirty="0" smtClean="0"/>
              <a:t>.)</a:t>
            </a:r>
          </a:p>
          <a:p>
            <a:r>
              <a:rPr lang="ru-RU" sz="2400" dirty="0" smtClean="0"/>
              <a:t>обладать </a:t>
            </a:r>
            <a:r>
              <a:rPr lang="ru-RU" sz="2400" dirty="0" smtClean="0"/>
              <a:t>достаточной </a:t>
            </a:r>
            <a:r>
              <a:rPr lang="ru-RU" sz="2400" dirty="0" smtClean="0"/>
              <a:t>теплостойкостью</a:t>
            </a:r>
          </a:p>
          <a:p>
            <a:r>
              <a:rPr lang="ru-RU" sz="2400" dirty="0" smtClean="0"/>
              <a:t>иметь </a:t>
            </a:r>
            <a:r>
              <a:rPr lang="ru-RU" sz="2400" dirty="0" smtClean="0"/>
              <a:t>поверхность, устойчивую против воздействия электрических разрядов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изоляторам</a:t>
            </a:r>
            <a:endParaRPr lang="ru-RU" dirty="0"/>
          </a:p>
        </p:txBody>
      </p:sp>
      <p:pic>
        <p:nvPicPr>
          <p:cNvPr id="4" name="Рисунок 3" descr="Как устроены изоляторы В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5085184"/>
            <a:ext cx="2808312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номинальное и пробивное </a:t>
            </a:r>
            <a:r>
              <a:rPr lang="ru-RU" dirty="0" smtClean="0"/>
              <a:t>напряжения</a:t>
            </a:r>
          </a:p>
          <a:p>
            <a:r>
              <a:rPr lang="ru-RU" dirty="0" smtClean="0"/>
              <a:t> разрядные </a:t>
            </a:r>
            <a:r>
              <a:rPr lang="ru-RU" dirty="0" smtClean="0"/>
              <a:t>и выдерживаемые напряжения промышленной </a:t>
            </a:r>
            <a:r>
              <a:rPr lang="ru-RU" dirty="0" smtClean="0"/>
              <a:t>частоты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Электрические характеристики изоляторов</a:t>
            </a:r>
            <a:endParaRPr lang="ru-RU" dirty="0"/>
          </a:p>
        </p:txBody>
      </p:sp>
      <p:pic>
        <p:nvPicPr>
          <p:cNvPr id="4" name="Рисунок 3" descr="изоляторы В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56992"/>
            <a:ext cx="388843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минимальная (номинальная) разрушающая нагрузка (в ньютонах), приложенная к головке изолятора в направлении, перпендикулярном </a:t>
            </a:r>
            <a:r>
              <a:rPr lang="ru-RU" dirty="0" smtClean="0"/>
              <a:t>оси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размеры и масса.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Механические характеристики изоляторов</a:t>
            </a:r>
            <a:endParaRPr lang="ru-RU" dirty="0"/>
          </a:p>
        </p:txBody>
      </p:sp>
      <p:pic>
        <p:nvPicPr>
          <p:cNvPr id="4" name="Рисунок 3" descr="проходные изолятор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573016"/>
            <a:ext cx="324036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8803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Станционные и аппаратные изоляторы </a:t>
            </a:r>
            <a:r>
              <a:rPr lang="ru-RU" dirty="0" smtClean="0"/>
              <a:t>применяют для крепления и изоляции шин в распределительных устройствах электрических станций и подстанций или соответственно токоведущих частей аппаратов </a:t>
            </a:r>
            <a:endParaRPr lang="ru-RU" dirty="0" smtClean="0"/>
          </a:p>
          <a:p>
            <a:r>
              <a:rPr lang="ru-RU" dirty="0" smtClean="0"/>
              <a:t>Подразделяются на</a:t>
            </a:r>
          </a:p>
          <a:p>
            <a:r>
              <a:rPr lang="ru-RU" sz="2800" b="1" dirty="0" smtClean="0"/>
              <a:t>Опорный. </a:t>
            </a:r>
            <a:endParaRPr lang="ru-RU" sz="2400" dirty="0" smtClean="0"/>
          </a:p>
          <a:p>
            <a:pPr lvl="1"/>
            <a:r>
              <a:rPr lang="ru-RU" sz="2400" dirty="0" smtClean="0"/>
              <a:t>Для работы в помещениях — с гладкой поверхностью и ребристые.</a:t>
            </a:r>
            <a:endParaRPr lang="ru-RU" sz="1800" dirty="0" smtClean="0"/>
          </a:p>
          <a:p>
            <a:pPr lvl="1"/>
            <a:r>
              <a:rPr lang="ru-RU" sz="2400" dirty="0" smtClean="0"/>
              <a:t>Для работы на открытом воздухе — штыревые, стержневые.</a:t>
            </a:r>
            <a:endParaRPr lang="ru-RU" sz="1800" dirty="0" smtClean="0"/>
          </a:p>
          <a:p>
            <a:pPr lvl="0"/>
            <a:r>
              <a:rPr lang="ru-RU" sz="2800" dirty="0" smtClean="0"/>
              <a:t>Проходной. </a:t>
            </a:r>
            <a:endParaRPr lang="ru-RU" sz="2000" dirty="0" smtClean="0"/>
          </a:p>
          <a:p>
            <a:pPr lvl="1"/>
            <a:r>
              <a:rPr lang="ru-RU" sz="2400" dirty="0" smtClean="0"/>
              <a:t>Для работы в помещениях — с токоведущими шинами (</a:t>
            </a:r>
            <a:r>
              <a:rPr lang="ru-RU" sz="2400" dirty="0" err="1" smtClean="0"/>
              <a:t>токопроводами</a:t>
            </a:r>
            <a:r>
              <a:rPr lang="ru-RU" sz="2400" dirty="0" smtClean="0"/>
              <a:t>), без токоведущих шин.</a:t>
            </a:r>
            <a:endParaRPr lang="ru-RU" sz="1800" dirty="0" smtClean="0"/>
          </a:p>
          <a:p>
            <a:pPr lvl="1"/>
            <a:r>
              <a:rPr lang="ru-RU" sz="2400" dirty="0" smtClean="0"/>
              <a:t>Для работы на открытом воздухе — с нормальной и усиленной изоляцией.</a:t>
            </a:r>
            <a:endParaRPr lang="ru-RU" sz="18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Классификация изоляторов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Высоковольтные</a:t>
            </a:r>
            <a:r>
              <a:rPr lang="ru-RU" dirty="0" smtClean="0"/>
              <a:t> вводы для работы на открытом воздухе — в герметичном и негерметичном исполнении.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изоляторов</a:t>
            </a:r>
            <a:endParaRPr lang="ru-RU" dirty="0"/>
          </a:p>
        </p:txBody>
      </p:sp>
      <p:pic>
        <p:nvPicPr>
          <p:cNvPr id="2050" name="Picture 2" descr="http://im1-tub-ru.yandex.net/i?id=191613491-1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429000"/>
            <a:ext cx="3528392" cy="2646294"/>
          </a:xfrm>
          <a:prstGeom prst="rect">
            <a:avLst/>
          </a:prstGeom>
          <a:noFill/>
        </p:spPr>
      </p:pic>
      <p:pic>
        <p:nvPicPr>
          <p:cNvPr id="2052" name="Picture 4" descr="http://im2-tub-ru.yandex.net/i?id=75630647-28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01008"/>
            <a:ext cx="3570157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Линейный </a:t>
            </a:r>
            <a:r>
              <a:rPr lang="ru-RU" dirty="0" smtClean="0"/>
              <a:t>для работы на открытом воздухе — штыревой, тарельчатый, </a:t>
            </a:r>
            <a:r>
              <a:rPr lang="ru-RU" dirty="0" smtClean="0"/>
              <a:t>стержневой</a:t>
            </a:r>
            <a:r>
              <a:rPr lang="ru-RU" dirty="0" smtClean="0"/>
              <a:t>, </a:t>
            </a:r>
            <a:r>
              <a:rPr lang="ru-RU" dirty="0" err="1" smtClean="0"/>
              <a:t>орешковый</a:t>
            </a:r>
            <a:r>
              <a:rPr lang="ru-RU" dirty="0" smtClean="0"/>
              <a:t>, анкерный.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изоляторов</a:t>
            </a:r>
            <a:endParaRPr lang="ru-RU" dirty="0"/>
          </a:p>
        </p:txBody>
      </p:sp>
      <p:pic>
        <p:nvPicPr>
          <p:cNvPr id="1026" name="Picture 2" descr="http://im5-tub-ru.yandex.net/i?id=77427814-1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84983"/>
            <a:ext cx="2232248" cy="2963161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91065772-6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12976"/>
            <a:ext cx="13239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Защитны</a:t>
            </a:r>
            <a:r>
              <a:rPr lang="ru-RU" dirty="0" smtClean="0"/>
              <a:t>й — полый изолятор, предназначенный для использования в качестве изолирующей защитной оболочки электротехнического оборудования.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изоляторов</a:t>
            </a:r>
            <a:endParaRPr lang="ru-RU" dirty="0"/>
          </a:p>
        </p:txBody>
      </p:sp>
      <p:pic>
        <p:nvPicPr>
          <p:cNvPr id="23554" name="Picture 2" descr="Защитный изолятор,  фарфор.">
            <a:hlinkClick r:id="rId2" tooltip="Защитный изолятор,  фарфор.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89040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78</TotalTime>
  <Words>380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Изоляторы</vt:lpstr>
      <vt:lpstr>Изолятор электрический</vt:lpstr>
      <vt:lpstr>Требования к изоляторам</vt:lpstr>
      <vt:lpstr>Электрические характеристики изоляторов</vt:lpstr>
      <vt:lpstr>Механические характеристики изоляторов</vt:lpstr>
      <vt:lpstr>Классификация изоляторов</vt:lpstr>
      <vt:lpstr>Классификация изоляторов</vt:lpstr>
      <vt:lpstr>Классификация изоляторов</vt:lpstr>
      <vt:lpstr>Классификация изоляторов</vt:lpstr>
      <vt:lpstr>Классификация изоляторов</vt:lpstr>
      <vt:lpstr>Классификация изоляторов</vt:lpstr>
      <vt:lpstr>Опорные изоляторы</vt:lpstr>
      <vt:lpstr>Опорные изоляторы</vt:lpstr>
      <vt:lpstr>Проходные изоляторы</vt:lpstr>
      <vt:lpstr>Подвесной изолятор тарельчатого типа</vt:lpstr>
      <vt:lpstr>Гирлянды подвесных изоляторов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Изоляторы</dc:title>
  <dc:creator>User</dc:creator>
  <cp:lastModifiedBy>User</cp:lastModifiedBy>
  <cp:revision>8</cp:revision>
  <dcterms:created xsi:type="dcterms:W3CDTF">2014-01-29T11:50:42Z</dcterms:created>
  <dcterms:modified xsi:type="dcterms:W3CDTF">2014-01-29T13:09:06Z</dcterms:modified>
</cp:coreProperties>
</file>